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4"/>
  </p:notesMasterIdLst>
  <p:sldIdLst>
    <p:sldId id="256" r:id="rId2"/>
    <p:sldId id="257" r:id="rId3"/>
    <p:sldId id="514" r:id="rId4"/>
    <p:sldId id="515" r:id="rId5"/>
    <p:sldId id="517" r:id="rId6"/>
    <p:sldId id="519" r:id="rId7"/>
    <p:sldId id="520" r:id="rId8"/>
    <p:sldId id="521" r:id="rId9"/>
    <p:sldId id="522" r:id="rId10"/>
    <p:sldId id="523" r:id="rId11"/>
    <p:sldId id="524" r:id="rId12"/>
    <p:sldId id="525" r:id="rId13"/>
    <p:sldId id="526" r:id="rId14"/>
    <p:sldId id="589" r:id="rId15"/>
    <p:sldId id="528" r:id="rId16"/>
    <p:sldId id="531" r:id="rId17"/>
    <p:sldId id="532" r:id="rId18"/>
    <p:sldId id="533" r:id="rId19"/>
    <p:sldId id="594" r:id="rId20"/>
    <p:sldId id="595" r:id="rId21"/>
    <p:sldId id="535" r:id="rId22"/>
    <p:sldId id="536" r:id="rId23"/>
    <p:sldId id="537" r:id="rId24"/>
    <p:sldId id="538" r:id="rId25"/>
    <p:sldId id="590" r:id="rId26"/>
    <p:sldId id="539" r:id="rId27"/>
    <p:sldId id="541" r:id="rId28"/>
    <p:sldId id="542" r:id="rId29"/>
    <p:sldId id="543" r:id="rId30"/>
    <p:sldId id="544" r:id="rId31"/>
    <p:sldId id="545" r:id="rId32"/>
    <p:sldId id="546" r:id="rId33"/>
    <p:sldId id="547" r:id="rId34"/>
    <p:sldId id="548" r:id="rId35"/>
    <p:sldId id="549" r:id="rId36"/>
    <p:sldId id="550" r:id="rId37"/>
    <p:sldId id="551" r:id="rId38"/>
    <p:sldId id="552" r:id="rId39"/>
    <p:sldId id="553" r:id="rId40"/>
    <p:sldId id="555" r:id="rId41"/>
    <p:sldId id="556" r:id="rId42"/>
    <p:sldId id="557" r:id="rId43"/>
    <p:sldId id="558" r:id="rId44"/>
    <p:sldId id="559" r:id="rId45"/>
    <p:sldId id="591" r:id="rId46"/>
    <p:sldId id="560" r:id="rId47"/>
    <p:sldId id="562" r:id="rId48"/>
    <p:sldId id="564" r:id="rId49"/>
    <p:sldId id="565" r:id="rId50"/>
    <p:sldId id="566" r:id="rId51"/>
    <p:sldId id="567" r:id="rId52"/>
    <p:sldId id="568" r:id="rId53"/>
    <p:sldId id="569" r:id="rId54"/>
    <p:sldId id="570" r:id="rId55"/>
    <p:sldId id="572" r:id="rId56"/>
    <p:sldId id="592" r:id="rId57"/>
    <p:sldId id="573" r:id="rId58"/>
    <p:sldId id="575" r:id="rId59"/>
    <p:sldId id="576" r:id="rId60"/>
    <p:sldId id="577" r:id="rId61"/>
    <p:sldId id="578" r:id="rId62"/>
    <p:sldId id="579" r:id="rId63"/>
    <p:sldId id="580" r:id="rId64"/>
    <p:sldId id="581" r:id="rId65"/>
    <p:sldId id="583" r:id="rId66"/>
    <p:sldId id="593" r:id="rId67"/>
    <p:sldId id="582" r:id="rId68"/>
    <p:sldId id="585" r:id="rId69"/>
    <p:sldId id="584" r:id="rId70"/>
    <p:sldId id="586" r:id="rId71"/>
    <p:sldId id="587" r:id="rId72"/>
    <p:sldId id="588" r:id="rId7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66FFFF"/>
    <a:srgbClr val="FFFF99"/>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1887" autoAdjust="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5578CF-6CD6-4F76-AB90-CB38E33B3A77}" type="datetimeFigureOut">
              <a:rPr kumimoji="1" lang="ja-JP" altLang="en-US" smtClean="0"/>
              <a:pPr/>
              <a:t>2015/12/8</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3527BC-DA11-4504-8E8C-A8A3F60F9A4E}"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2"/>
      </p:bgRef>
    </p:bg>
    <p:spTree>
      <p:nvGrpSpPr>
        <p:cNvPr id="1" name=""/>
        <p:cNvGrpSpPr/>
        <p:nvPr/>
      </p:nvGrpSpPr>
      <p:grpSpPr>
        <a:xfrm>
          <a:off x="0" y="0"/>
          <a:ext cx="0" cy="0"/>
          <a:chOff x="0" y="0"/>
          <a:chExt cx="0" cy="0"/>
        </a:xfrm>
      </p:grpSpPr>
      <p:sp>
        <p:nvSpPr>
          <p:cNvPr id="7" name="正方形/長方形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2362200" y="4038600"/>
            <a:ext cx="6477000" cy="1828800"/>
          </a:xfrm>
        </p:spPr>
        <p:txBody>
          <a:bodyPr anchor="b"/>
          <a:lstStyle>
            <a:lvl1pPr>
              <a:defRPr cap="all" baseline="0"/>
            </a:lvl1pPr>
          </a:lstStyle>
          <a:p>
            <a:r>
              <a:rPr kumimoji="0" lang="ja-JP" altLang="en-US" smtClean="0"/>
              <a:t>マスタ タイトルの書式設定</a:t>
            </a:r>
            <a:endParaRPr kumimoji="0" lang="en-US"/>
          </a:p>
        </p:txBody>
      </p:sp>
      <p:sp>
        <p:nvSpPr>
          <p:cNvPr id="9" name="サブタイトル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72CC085-271B-41DD-A0BF-04A64B7E51D4}" type="datetimeFigureOut">
              <a:rPr kumimoji="1" lang="ja-JP" altLang="en-US" smtClean="0"/>
              <a:pPr/>
              <a:t>2015/12/8</a:t>
            </a:fld>
            <a:endParaRPr kumimoji="1" lang="ja-JP" altLang="en-US"/>
          </a:p>
        </p:txBody>
      </p:sp>
      <p:sp>
        <p:nvSpPr>
          <p:cNvPr id="17" name="フッター プレースホルダ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kumimoji="1" lang="ja-JP" altLang="en-US"/>
          </a:p>
        </p:txBody>
      </p:sp>
      <p:sp>
        <p:nvSpPr>
          <p:cNvPr id="29" name="スライド番号プレースホルダ 28"/>
          <p:cNvSpPr>
            <a:spLocks noGrp="1"/>
          </p:cNvSpPr>
          <p:nvPr>
            <p:ph type="sldNum" sz="quarter" idx="12"/>
          </p:nvPr>
        </p:nvSpPr>
        <p:spPr>
          <a:xfrm>
            <a:off x="8001000" y="228600"/>
            <a:ext cx="838200" cy="381000"/>
          </a:xfrm>
        </p:spPr>
        <p:txBody>
          <a:bodyPr/>
          <a:lstStyle>
            <a:lvl1pPr>
              <a:defRPr>
                <a:solidFill>
                  <a:schemeClr val="tx2"/>
                </a:solidFill>
              </a:defRPr>
            </a:lvl1pPr>
          </a:lstStyle>
          <a:p>
            <a:fld id="{04A1C15D-D285-466A-B62D-EA2A52853A28}" type="slidenum">
              <a:rPr kumimoji="1" lang="ja-JP" altLang="en-US" smtClean="0"/>
              <a:pPr/>
              <a:t>&lt;#&gt;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A72CC085-271B-41DD-A0BF-04A64B7E51D4}" type="datetimeFigureOut">
              <a:rPr kumimoji="1" lang="ja-JP" altLang="en-US" smtClean="0"/>
              <a:pPr/>
              <a:t>2015/12/8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4A1C15D-D285-466A-B62D-EA2A52853A28}"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bg>
      <p:bgRef idx="1001">
        <a:schemeClr val="bg1"/>
      </p:bgRef>
    </p:bg>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53200" y="609600"/>
            <a:ext cx="2057400" cy="5516563"/>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609600"/>
            <a:ext cx="5562600" cy="5516564"/>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a:xfrm>
            <a:off x="6553200" y="6248402"/>
            <a:ext cx="2209800" cy="365125"/>
          </a:xfrm>
        </p:spPr>
        <p:txBody>
          <a:bodyPr/>
          <a:lstStyle/>
          <a:p>
            <a:fld id="{A72CC085-271B-41DD-A0BF-04A64B7E51D4}" type="datetimeFigureOut">
              <a:rPr kumimoji="1" lang="ja-JP" altLang="en-US" smtClean="0"/>
              <a:pPr/>
              <a:t>2015/12/8</a:t>
            </a:fld>
            <a:endParaRPr kumimoji="1" lang="ja-JP" altLang="en-US"/>
          </a:p>
        </p:txBody>
      </p:sp>
      <p:sp>
        <p:nvSpPr>
          <p:cNvPr id="5" name="フッター プレースホルダ 4"/>
          <p:cNvSpPr>
            <a:spLocks noGrp="1"/>
          </p:cNvSpPr>
          <p:nvPr>
            <p:ph type="ftr" sz="quarter" idx="11"/>
          </p:nvPr>
        </p:nvSpPr>
        <p:spPr>
          <a:xfrm>
            <a:off x="457201" y="6248207"/>
            <a:ext cx="5573483" cy="365125"/>
          </a:xfrm>
        </p:spPr>
        <p:txBody>
          <a:bodyPr/>
          <a:lstStyle/>
          <a:p>
            <a:endParaRPr kumimoji="1" lang="ja-JP" altLang="en-US"/>
          </a:p>
        </p:txBody>
      </p:sp>
      <p:sp>
        <p:nvSpPr>
          <p:cNvPr id="7" name="正方形/長方形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正方形/長方形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正方形/長方形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スライド番号プレースホルダ 5"/>
          <p:cNvSpPr>
            <a:spLocks noGrp="1"/>
          </p:cNvSpPr>
          <p:nvPr>
            <p:ph type="sldNum" sz="quarter" idx="12"/>
          </p:nvPr>
        </p:nvSpPr>
        <p:spPr>
          <a:xfrm rot="5400000">
            <a:off x="5989638" y="144462"/>
            <a:ext cx="533400" cy="244476"/>
          </a:xfrm>
        </p:spPr>
        <p:txBody>
          <a:bodyPr/>
          <a:lstStyle/>
          <a:p>
            <a:fld id="{04A1C15D-D285-466A-B62D-EA2A52853A28}" type="slidenum">
              <a:rPr kumimoji="1" lang="ja-JP" altLang="en-US" smtClean="0"/>
              <a:pPr/>
              <a:t>&lt;#&gt;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12648" y="228600"/>
            <a:ext cx="8153400" cy="990600"/>
          </a:xfrm>
        </p:spPr>
        <p:txBody>
          <a:bodyPr/>
          <a:lstStyle/>
          <a:p>
            <a:r>
              <a:rPr kumimoji="0" lang="ja-JP" altLang="en-US" smtClean="0"/>
              <a:t>マスタ タイトルの書式設定</a:t>
            </a:r>
            <a:endParaRPr kumimoji="0" lang="en-US"/>
          </a:p>
        </p:txBody>
      </p:sp>
      <p:sp>
        <p:nvSpPr>
          <p:cNvPr id="4" name="日付プレースホルダ 3"/>
          <p:cNvSpPr>
            <a:spLocks noGrp="1"/>
          </p:cNvSpPr>
          <p:nvPr>
            <p:ph type="dt" sz="half" idx="10"/>
          </p:nvPr>
        </p:nvSpPr>
        <p:spPr/>
        <p:txBody>
          <a:bodyPr/>
          <a:lstStyle/>
          <a:p>
            <a:fld id="{A72CC085-271B-41DD-A0BF-04A64B7E51D4}" type="datetimeFigureOut">
              <a:rPr kumimoji="1" lang="ja-JP" altLang="en-US" smtClean="0"/>
              <a:pPr/>
              <a:t>2015/12/8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lvl1pPr>
              <a:defRPr>
                <a:solidFill>
                  <a:srgbClr val="FFFFFF"/>
                </a:solidFill>
              </a:defRPr>
            </a:lvl1pPr>
          </a:lstStyle>
          <a:p>
            <a:fld id="{04A1C15D-D285-466A-B62D-EA2A52853A28}" type="slidenum">
              <a:rPr kumimoji="1" lang="ja-JP" altLang="en-US" smtClean="0"/>
              <a:pPr/>
              <a:t>&lt;#&gt;</a:t>
            </a:fld>
            <a:endParaRPr kumimoji="1" lang="ja-JP" altLang="en-US"/>
          </a:p>
        </p:txBody>
      </p:sp>
      <p:sp>
        <p:nvSpPr>
          <p:cNvPr id="8" name="コンテンツ プレースホルダ 7"/>
          <p:cNvSpPr>
            <a:spLocks noGrp="1"/>
          </p:cNvSpPr>
          <p:nvPr>
            <p:ph sz="quarter" idx="1"/>
          </p:nvPr>
        </p:nvSpPr>
        <p:spPr>
          <a:xfrm>
            <a:off x="612648" y="1600200"/>
            <a:ext cx="8153400" cy="44958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3">
        <a:schemeClr val="bg1"/>
      </p:bgRef>
    </p:bg>
    <p:spTree>
      <p:nvGrpSpPr>
        <p:cNvPr id="1" name=""/>
        <p:cNvGrpSpPr/>
        <p:nvPr/>
      </p:nvGrpSpPr>
      <p:grpSpPr>
        <a:xfrm>
          <a:off x="0" y="0"/>
          <a:ext cx="0" cy="0"/>
          <a:chOff x="0" y="0"/>
          <a:chExt cx="0" cy="0"/>
        </a:xfrm>
      </p:grpSpPr>
      <p:sp>
        <p:nvSpPr>
          <p:cNvPr id="3" name="テキスト プレースホルダ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7" name="正方形/長方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正方形/長方形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ja-JP" altLang="en-US" smtClean="0"/>
              <a:t>マスタ タイトルの書式設定</a:t>
            </a:r>
            <a:endParaRPr kumimoji="0" lang="en-US"/>
          </a:p>
        </p:txBody>
      </p:sp>
      <p:sp>
        <p:nvSpPr>
          <p:cNvPr id="12" name="日付プレースホルダ 11"/>
          <p:cNvSpPr>
            <a:spLocks noGrp="1"/>
          </p:cNvSpPr>
          <p:nvPr>
            <p:ph type="dt" sz="half" idx="10"/>
          </p:nvPr>
        </p:nvSpPr>
        <p:spPr/>
        <p:txBody>
          <a:bodyPr/>
          <a:lstStyle/>
          <a:p>
            <a:fld id="{A72CC085-271B-41DD-A0BF-04A64B7E51D4}" type="datetimeFigureOut">
              <a:rPr kumimoji="1" lang="ja-JP" altLang="en-US" smtClean="0"/>
              <a:pPr/>
              <a:t>2015/12/8</a:t>
            </a:fld>
            <a:endParaRPr kumimoji="1" lang="ja-JP" altLang="en-US"/>
          </a:p>
        </p:txBody>
      </p:sp>
      <p:sp>
        <p:nvSpPr>
          <p:cNvPr id="13" name="スライド番号プレースホルダ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4A1C15D-D285-466A-B62D-EA2A52853A28}" type="slidenum">
              <a:rPr kumimoji="1" lang="ja-JP" altLang="en-US" smtClean="0"/>
              <a:pPr/>
              <a:t>&lt;#&gt;</a:t>
            </a:fld>
            <a:endParaRPr kumimoji="1" lang="ja-JP" altLang="en-US"/>
          </a:p>
        </p:txBody>
      </p:sp>
      <p:sp>
        <p:nvSpPr>
          <p:cNvPr id="14" name="フッター プレースホルダ 13"/>
          <p:cNvSpPr>
            <a:spLocks noGrp="1"/>
          </p:cNvSpPr>
          <p:nvPr>
            <p:ph type="ftr" sz="quarter" idx="12"/>
          </p:nvPr>
        </p:nvSpPr>
        <p:spPr/>
        <p:txBody>
          <a:bodyPr/>
          <a:lstStyle/>
          <a:p>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9" name="コンテンツ プレースホルダ 8"/>
          <p:cNvSpPr>
            <a:spLocks noGrp="1"/>
          </p:cNvSpPr>
          <p:nvPr>
            <p:ph sz="quarter" idx="1"/>
          </p:nvPr>
        </p:nvSpPr>
        <p:spPr>
          <a:xfrm>
            <a:off x="609600" y="1589567"/>
            <a:ext cx="3886200"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 10"/>
          <p:cNvSpPr>
            <a:spLocks noGrp="1"/>
          </p:cNvSpPr>
          <p:nvPr>
            <p:ph sz="quarter" idx="2"/>
          </p:nvPr>
        </p:nvSpPr>
        <p:spPr>
          <a:xfrm>
            <a:off x="4844901" y="1589567"/>
            <a:ext cx="3886200"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8" name="日付プレースホルダ 7"/>
          <p:cNvSpPr>
            <a:spLocks noGrp="1"/>
          </p:cNvSpPr>
          <p:nvPr>
            <p:ph type="dt" sz="half" idx="15"/>
          </p:nvPr>
        </p:nvSpPr>
        <p:spPr/>
        <p:txBody>
          <a:bodyPr rtlCol="0"/>
          <a:lstStyle/>
          <a:p>
            <a:fld id="{A72CC085-271B-41DD-A0BF-04A64B7E51D4}" type="datetimeFigureOut">
              <a:rPr kumimoji="1" lang="ja-JP" altLang="en-US" smtClean="0"/>
              <a:pPr/>
              <a:t>2015/12/8</a:t>
            </a:fld>
            <a:endParaRPr kumimoji="1" lang="ja-JP" altLang="en-US"/>
          </a:p>
        </p:txBody>
      </p:sp>
      <p:sp>
        <p:nvSpPr>
          <p:cNvPr id="10" name="スライド番号プレースホルダ 9"/>
          <p:cNvSpPr>
            <a:spLocks noGrp="1"/>
          </p:cNvSpPr>
          <p:nvPr>
            <p:ph type="sldNum" sz="quarter" idx="16"/>
          </p:nvPr>
        </p:nvSpPr>
        <p:spPr/>
        <p:txBody>
          <a:bodyPr rtlCol="0"/>
          <a:lstStyle/>
          <a:p>
            <a:fld id="{04A1C15D-D285-466A-B62D-EA2A52853A28}" type="slidenum">
              <a:rPr kumimoji="1" lang="ja-JP" altLang="en-US" smtClean="0"/>
              <a:pPr/>
              <a:t>&lt;#&gt;</a:t>
            </a:fld>
            <a:endParaRPr kumimoji="1" lang="ja-JP" altLang="en-US"/>
          </a:p>
        </p:txBody>
      </p:sp>
      <p:sp>
        <p:nvSpPr>
          <p:cNvPr id="12" name="フッター プレースホルダ 11"/>
          <p:cNvSpPr>
            <a:spLocks noGrp="1"/>
          </p:cNvSpPr>
          <p:nvPr>
            <p:ph type="ftr" sz="quarter" idx="17"/>
          </p:nvPr>
        </p:nvSpPr>
        <p:spPr/>
        <p:txBody>
          <a:bodyPr rtlCol="0"/>
          <a:lstStyle/>
          <a:p>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33400" y="273050"/>
            <a:ext cx="8153400" cy="869950"/>
          </a:xfrm>
        </p:spPr>
        <p:txBody>
          <a:bodyPr anchor="ctr"/>
          <a:lstStyle>
            <a:lvl1pPr>
              <a:defRPr/>
            </a:lvl1pPr>
          </a:lstStyle>
          <a:p>
            <a:r>
              <a:rPr kumimoji="0" lang="ja-JP" altLang="en-US" smtClean="0"/>
              <a:t>マスタ タイトルの書式設定</a:t>
            </a:r>
            <a:endParaRPr kumimoji="0" lang="en-US"/>
          </a:p>
        </p:txBody>
      </p:sp>
      <p:sp>
        <p:nvSpPr>
          <p:cNvPr id="11" name="コンテンツ プレースホルダ 10"/>
          <p:cNvSpPr>
            <a:spLocks noGrp="1"/>
          </p:cNvSpPr>
          <p:nvPr>
            <p:ph sz="quarter" idx="2"/>
          </p:nvPr>
        </p:nvSpPr>
        <p:spPr>
          <a:xfrm>
            <a:off x="609600" y="2438400"/>
            <a:ext cx="3886200" cy="35814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 12"/>
          <p:cNvSpPr>
            <a:spLocks noGrp="1"/>
          </p:cNvSpPr>
          <p:nvPr>
            <p:ph sz="quarter" idx="4"/>
          </p:nvPr>
        </p:nvSpPr>
        <p:spPr>
          <a:xfrm>
            <a:off x="4800600" y="2438400"/>
            <a:ext cx="3886200" cy="35814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0" name="日付プレースホルダ 9"/>
          <p:cNvSpPr>
            <a:spLocks noGrp="1"/>
          </p:cNvSpPr>
          <p:nvPr>
            <p:ph type="dt" sz="half" idx="15"/>
          </p:nvPr>
        </p:nvSpPr>
        <p:spPr/>
        <p:txBody>
          <a:bodyPr rtlCol="0"/>
          <a:lstStyle/>
          <a:p>
            <a:fld id="{A72CC085-271B-41DD-A0BF-04A64B7E51D4}" type="datetimeFigureOut">
              <a:rPr kumimoji="1" lang="ja-JP" altLang="en-US" smtClean="0"/>
              <a:pPr/>
              <a:t>2015/12/8</a:t>
            </a:fld>
            <a:endParaRPr kumimoji="1" lang="ja-JP" altLang="en-US"/>
          </a:p>
        </p:txBody>
      </p:sp>
      <p:sp>
        <p:nvSpPr>
          <p:cNvPr id="12" name="スライド番号プレースホルダ 11"/>
          <p:cNvSpPr>
            <a:spLocks noGrp="1"/>
          </p:cNvSpPr>
          <p:nvPr>
            <p:ph type="sldNum" sz="quarter" idx="16"/>
          </p:nvPr>
        </p:nvSpPr>
        <p:spPr/>
        <p:txBody>
          <a:bodyPr rtlCol="0"/>
          <a:lstStyle/>
          <a:p>
            <a:fld id="{04A1C15D-D285-466A-B62D-EA2A52853A28}" type="slidenum">
              <a:rPr kumimoji="1" lang="ja-JP" altLang="en-US" smtClean="0"/>
              <a:pPr/>
              <a:t>&lt;#&gt;</a:t>
            </a:fld>
            <a:endParaRPr kumimoji="1" lang="ja-JP" altLang="en-US"/>
          </a:p>
        </p:txBody>
      </p:sp>
      <p:sp>
        <p:nvSpPr>
          <p:cNvPr id="14" name="フッター プレースホルダ 13"/>
          <p:cNvSpPr>
            <a:spLocks noGrp="1"/>
          </p:cNvSpPr>
          <p:nvPr>
            <p:ph type="ftr" sz="quarter" idx="17"/>
          </p:nvPr>
        </p:nvSpPr>
        <p:spPr/>
        <p:txBody>
          <a:bodyPr rtlCol="0"/>
          <a:lstStyle/>
          <a:p>
            <a:endParaRPr kumimoji="1" lang="ja-JP" altLang="en-US"/>
          </a:p>
        </p:txBody>
      </p:sp>
      <p:sp>
        <p:nvSpPr>
          <p:cNvPr id="16" name="テキスト プレースホルダ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ja-JP" altLang="en-US" smtClean="0"/>
              <a:t>マスタ テキストの書式設定</a:t>
            </a:r>
          </a:p>
        </p:txBody>
      </p:sp>
      <p:sp>
        <p:nvSpPr>
          <p:cNvPr id="15" name="テキスト プレースホルダ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ja-JP" altLang="en-US" smtClean="0"/>
              <a:t>マスタ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p>
            <a:fld id="{A72CC085-271B-41DD-A0BF-04A64B7E51D4}" type="datetimeFigureOut">
              <a:rPr kumimoji="1" lang="ja-JP" altLang="en-US" smtClean="0"/>
              <a:pPr/>
              <a:t>2015/12/8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lvl1pPr>
              <a:defRPr>
                <a:solidFill>
                  <a:srgbClr val="FFFFFF"/>
                </a:solidFill>
              </a:defRPr>
            </a:lvl1pPr>
          </a:lstStyle>
          <a:p>
            <a:fld id="{04A1C15D-D285-466A-B62D-EA2A52853A28}"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72CC085-271B-41DD-A0BF-04A64B7E51D4}" type="datetimeFigureOut">
              <a:rPr kumimoji="1" lang="ja-JP" altLang="en-US" smtClean="0"/>
              <a:pPr/>
              <a:t>2015/12/8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a:xfrm>
            <a:off x="0" y="6248400"/>
            <a:ext cx="533400" cy="381000"/>
          </a:xfrm>
        </p:spPr>
        <p:txBody>
          <a:bodyPr/>
          <a:lstStyle>
            <a:lvl1pPr>
              <a:defRPr>
                <a:solidFill>
                  <a:schemeClr val="tx2"/>
                </a:solidFill>
              </a:defRPr>
            </a:lvl1pPr>
          </a:lstStyle>
          <a:p>
            <a:fld id="{04A1C15D-D285-466A-B62D-EA2A52853A28}"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3050"/>
            <a:ext cx="8077200" cy="869950"/>
          </a:xfrm>
        </p:spPr>
        <p:txBody>
          <a:bodyPr anchor="ctr"/>
          <a:lstStyle>
            <a:lvl1pPr algn="l">
              <a:buNone/>
              <a:defRPr sz="4400" b="0"/>
            </a:lvl1pPr>
          </a:lstStyle>
          <a:p>
            <a:r>
              <a:rPr kumimoji="0" lang="ja-JP" altLang="en-US" smtClean="0"/>
              <a:t>マスタ タイトルの書式設定</a:t>
            </a:r>
            <a:endParaRPr kumimoji="0" lang="en-US"/>
          </a:p>
        </p:txBody>
      </p:sp>
      <p:sp>
        <p:nvSpPr>
          <p:cNvPr id="5" name="日付プレースホルダ 4"/>
          <p:cNvSpPr>
            <a:spLocks noGrp="1"/>
          </p:cNvSpPr>
          <p:nvPr>
            <p:ph type="dt" sz="half" idx="10"/>
          </p:nvPr>
        </p:nvSpPr>
        <p:spPr/>
        <p:txBody>
          <a:bodyPr/>
          <a:lstStyle/>
          <a:p>
            <a:fld id="{A72CC085-271B-41DD-A0BF-04A64B7E51D4}" type="datetimeFigureOut">
              <a:rPr kumimoji="1" lang="ja-JP" altLang="en-US" smtClean="0"/>
              <a:pPr/>
              <a:t>2015/12/8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lvl1pPr>
              <a:defRPr>
                <a:solidFill>
                  <a:srgbClr val="FFFFFF"/>
                </a:solidFill>
              </a:defRPr>
            </a:lvl1pPr>
          </a:lstStyle>
          <a:p>
            <a:fld id="{04A1C15D-D285-466A-B62D-EA2A52853A28}" type="slidenum">
              <a:rPr kumimoji="1" lang="ja-JP" altLang="en-US" smtClean="0"/>
              <a:pPr/>
              <a:t>&lt;#&gt;</a:t>
            </a:fld>
            <a:endParaRPr kumimoji="1" lang="ja-JP" altLang="en-US"/>
          </a:p>
        </p:txBody>
      </p:sp>
      <p:sp>
        <p:nvSpPr>
          <p:cNvPr id="3" name="テキスト プレースホルダ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9" name="コンテンツ プレースホルダ 8"/>
          <p:cNvSpPr>
            <a:spLocks noGrp="1"/>
          </p:cNvSpPr>
          <p:nvPr>
            <p:ph sz="quarter" idx="1"/>
          </p:nvPr>
        </p:nvSpPr>
        <p:spPr>
          <a:xfrm>
            <a:off x="2362200" y="1752600"/>
            <a:ext cx="6400800" cy="44196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3">
        <a:schemeClr val="bg2"/>
      </p:bgRef>
    </p:bg>
    <p:spTree>
      <p:nvGrpSpPr>
        <p:cNvPr id="1" name=""/>
        <p:cNvGrpSpPr/>
        <p:nvPr/>
      </p:nvGrpSpPr>
      <p:grpSpPr>
        <a:xfrm>
          <a:off x="0" y="0"/>
          <a:ext cx="0" cy="0"/>
          <a:chOff x="0" y="0"/>
          <a:chExt cx="0" cy="0"/>
        </a:xfrm>
      </p:grpSpPr>
      <p:sp>
        <p:nvSpPr>
          <p:cNvPr id="4" name="テキスト プレースホルダ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ja-JP" altLang="en-US" smtClean="0"/>
              <a:t>マスタ テキストの書式設定</a:t>
            </a:r>
          </a:p>
        </p:txBody>
      </p:sp>
      <p:sp>
        <p:nvSpPr>
          <p:cNvPr id="8" name="正方形/長方形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正方形/長方形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ja-JP" altLang="en-US" smtClean="0"/>
              <a:t>マスタ タイトルの書式設定</a:t>
            </a:r>
            <a:endParaRPr kumimoji="0" lang="en-US"/>
          </a:p>
        </p:txBody>
      </p:sp>
      <p:sp>
        <p:nvSpPr>
          <p:cNvPr id="11" name="正方形/長方形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付プレースホルダ 11"/>
          <p:cNvSpPr>
            <a:spLocks noGrp="1"/>
          </p:cNvSpPr>
          <p:nvPr>
            <p:ph type="dt" sz="half" idx="10"/>
          </p:nvPr>
        </p:nvSpPr>
        <p:spPr>
          <a:xfrm>
            <a:off x="6248400" y="6248400"/>
            <a:ext cx="2667000" cy="365125"/>
          </a:xfrm>
        </p:spPr>
        <p:txBody>
          <a:bodyPr rtlCol="0"/>
          <a:lstStyle/>
          <a:p>
            <a:fld id="{A72CC085-271B-41DD-A0BF-04A64B7E51D4}" type="datetimeFigureOut">
              <a:rPr kumimoji="1" lang="ja-JP" altLang="en-US" smtClean="0"/>
              <a:pPr/>
              <a:t>2015/12/8</a:t>
            </a:fld>
            <a:endParaRPr kumimoji="1" lang="ja-JP" altLang="en-US"/>
          </a:p>
        </p:txBody>
      </p:sp>
      <p:sp>
        <p:nvSpPr>
          <p:cNvPr id="13" name="スライド番号プレースホルダ 12"/>
          <p:cNvSpPr>
            <a:spLocks noGrp="1"/>
          </p:cNvSpPr>
          <p:nvPr>
            <p:ph type="sldNum" sz="quarter" idx="11"/>
          </p:nvPr>
        </p:nvSpPr>
        <p:spPr>
          <a:xfrm>
            <a:off x="0" y="4667249"/>
            <a:ext cx="1447800" cy="663578"/>
          </a:xfrm>
        </p:spPr>
        <p:txBody>
          <a:bodyPr rtlCol="0"/>
          <a:lstStyle>
            <a:lvl1pPr>
              <a:defRPr sz="2800"/>
            </a:lvl1pPr>
          </a:lstStyle>
          <a:p>
            <a:fld id="{04A1C15D-D285-466A-B62D-EA2A52853A28}" type="slidenum">
              <a:rPr kumimoji="1" lang="ja-JP" altLang="en-US" smtClean="0"/>
              <a:pPr/>
              <a:t>&lt;#&gt;</a:t>
            </a:fld>
            <a:endParaRPr kumimoji="1" lang="ja-JP" altLang="en-US"/>
          </a:p>
        </p:txBody>
      </p:sp>
      <p:sp>
        <p:nvSpPr>
          <p:cNvPr id="14" name="フッター プレースホルダ 13"/>
          <p:cNvSpPr>
            <a:spLocks noGrp="1"/>
          </p:cNvSpPr>
          <p:nvPr>
            <p:ph type="ftr" sz="quarter" idx="12"/>
          </p:nvPr>
        </p:nvSpPr>
        <p:spPr>
          <a:xfrm>
            <a:off x="1600200" y="6248206"/>
            <a:ext cx="4572000" cy="365125"/>
          </a:xfrm>
        </p:spPr>
        <p:txBody>
          <a:bodyPr rtlCol="0"/>
          <a:lstStyle/>
          <a:p>
            <a:endParaRPr kumimoji="1" lang="ja-JP" altLang="en-US"/>
          </a:p>
        </p:txBody>
      </p:sp>
      <p:sp>
        <p:nvSpPr>
          <p:cNvPr id="3" name="図プレースホルダ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ja-JP" altLang="en-US" smtClean="0"/>
              <a:t>アイコンをクリックして図を追加</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 21"/>
          <p:cNvSpPr>
            <a:spLocks noGrp="1"/>
          </p:cNvSpPr>
          <p:nvPr>
            <p:ph type="title"/>
          </p:nvPr>
        </p:nvSpPr>
        <p:spPr>
          <a:xfrm>
            <a:off x="609600" y="228600"/>
            <a:ext cx="8153400" cy="990600"/>
          </a:xfrm>
          <a:prstGeom prst="rect">
            <a:avLst/>
          </a:prstGeom>
        </p:spPr>
        <p:txBody>
          <a:bodyPr vert="horz" anchor="ctr">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72CC085-271B-41DD-A0BF-04A64B7E51D4}" type="datetimeFigureOut">
              <a:rPr kumimoji="1" lang="ja-JP" altLang="en-US" smtClean="0"/>
              <a:pPr/>
              <a:t>2015/12/8</a:t>
            </a:fld>
            <a:endParaRPr kumimoji="1" lang="ja-JP" altLang="en-US"/>
          </a:p>
        </p:txBody>
      </p:sp>
      <p:sp>
        <p:nvSpPr>
          <p:cNvPr id="3" name="フッター プレースホルダ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kumimoji="1" lang="ja-JP" altLang="en-US"/>
          </a:p>
        </p:txBody>
      </p:sp>
      <p:sp>
        <p:nvSpPr>
          <p:cNvPr id="7" name="正方形/長方形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正方形/長方形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スライド番号プレースホルダ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4A1C15D-D285-466A-B62D-EA2A52853A28}"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1"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1"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1"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1"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1"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1"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1960240"/>
            <a:ext cx="8352928" cy="1828800"/>
          </a:xfrm>
        </p:spPr>
        <p:txBody>
          <a:bodyPr>
            <a:normAutofit/>
          </a:bodyPr>
          <a:lstStyle/>
          <a:p>
            <a:r>
              <a:rPr kumimoji="1" lang="ja-JP" altLang="en-US" b="1" dirty="0" smtClean="0">
                <a:solidFill>
                  <a:schemeClr val="tx1"/>
                </a:solidFill>
                <a:latin typeface="メイリオ" pitchFamily="50" charset="-128"/>
                <a:ea typeface="メイリオ" pitchFamily="50" charset="-128"/>
              </a:rPr>
              <a:t>基礎オペレーションズリサーチ</a:t>
            </a:r>
            <a:r>
              <a:rPr kumimoji="1" lang="en-US" altLang="ja-JP" b="1" dirty="0" smtClean="0">
                <a:solidFill>
                  <a:schemeClr val="tx1"/>
                </a:solidFill>
                <a:latin typeface="メイリオ" pitchFamily="50" charset="-128"/>
                <a:ea typeface="メイリオ" pitchFamily="50" charset="-128"/>
              </a:rPr>
              <a:t/>
            </a:r>
            <a:br>
              <a:rPr kumimoji="1" lang="en-US" altLang="ja-JP" b="1" dirty="0" smtClean="0">
                <a:solidFill>
                  <a:schemeClr val="tx1"/>
                </a:solidFill>
                <a:latin typeface="メイリオ" pitchFamily="50" charset="-128"/>
                <a:ea typeface="メイリオ" pitchFamily="50" charset="-128"/>
              </a:rPr>
            </a:br>
            <a:r>
              <a:rPr lang="ja-JP" altLang="en-US" b="1" dirty="0" smtClean="0">
                <a:solidFill>
                  <a:schemeClr val="tx1"/>
                </a:solidFill>
                <a:latin typeface="メイリオ" pitchFamily="50" charset="-128"/>
                <a:ea typeface="メイリオ" pitchFamily="50" charset="-128"/>
              </a:rPr>
              <a:t>第</a:t>
            </a:r>
            <a:r>
              <a:rPr lang="en-US" altLang="ja-JP" b="1" dirty="0" smtClean="0">
                <a:solidFill>
                  <a:schemeClr val="tx1"/>
                </a:solidFill>
                <a:latin typeface="メイリオ" pitchFamily="50" charset="-128"/>
                <a:ea typeface="メイリオ" pitchFamily="50" charset="-128"/>
              </a:rPr>
              <a:t>11</a:t>
            </a:r>
            <a:r>
              <a:rPr lang="ja-JP" altLang="en-US" b="1" dirty="0" smtClean="0">
                <a:solidFill>
                  <a:schemeClr val="tx1"/>
                </a:solidFill>
                <a:latin typeface="メイリオ" pitchFamily="50" charset="-128"/>
                <a:ea typeface="メイリオ" pitchFamily="50" charset="-128"/>
              </a:rPr>
              <a:t>回 ～シミュレーション～</a:t>
            </a:r>
            <a:endParaRPr kumimoji="1" lang="ja-JP" altLang="en-US" b="1" dirty="0">
              <a:solidFill>
                <a:schemeClr val="tx1"/>
              </a:solidFill>
              <a:latin typeface="メイリオ" pitchFamily="50" charset="-128"/>
              <a:ea typeface="メイリオ" pitchFamily="50" charset="-128"/>
            </a:endParaRPr>
          </a:p>
        </p:txBody>
      </p:sp>
      <p:sp>
        <p:nvSpPr>
          <p:cNvPr id="3" name="サブタイトル 2"/>
          <p:cNvSpPr>
            <a:spLocks noGrp="1"/>
          </p:cNvSpPr>
          <p:nvPr>
            <p:ph type="subTitle" idx="1"/>
          </p:nvPr>
        </p:nvSpPr>
        <p:spPr/>
        <p:txBody>
          <a:bodyPr/>
          <a:lstStyle/>
          <a:p>
            <a:r>
              <a:rPr lang="ja-JP" altLang="en-US" b="1" dirty="0" smtClean="0">
                <a:solidFill>
                  <a:schemeClr val="bg2"/>
                </a:solidFill>
                <a:latin typeface="メイリオ" pitchFamily="50" charset="-128"/>
                <a:ea typeface="メイリオ" pitchFamily="50" charset="-128"/>
              </a:rPr>
              <a:t>担当：蓮池隆</a:t>
            </a:r>
            <a:endParaRPr kumimoji="1" lang="ja-JP" altLang="en-US" b="1" dirty="0">
              <a:solidFill>
                <a:schemeClr val="bg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latin typeface="メイリオ" pitchFamily="50" charset="-128"/>
                <a:ea typeface="メイリオ" pitchFamily="50" charset="-128"/>
              </a:rPr>
              <a:t>偏微分方程式の数値解析</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495800"/>
          </a:xfrm>
        </p:spPr>
        <p:txBody>
          <a:bodyPr>
            <a:normAutofit/>
          </a:bodyPr>
          <a:lstStyle/>
          <a:p>
            <a:r>
              <a:rPr lang="ja-JP" altLang="en-US" sz="2800" dirty="0" smtClean="0">
                <a:solidFill>
                  <a:schemeClr val="tx2"/>
                </a:solidFill>
                <a:latin typeface="メイリオ" pitchFamily="50" charset="-128"/>
                <a:ea typeface="メイリオ" pitchFamily="50" charset="-128"/>
              </a:rPr>
              <a:t>複雑な運動方程式を近似的に解くための手段</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例：大都市大震災軽減化特別プロジェクト</a:t>
            </a:r>
            <a:endParaRPr lang="en-US" altLang="ja-JP" sz="2800" dirty="0" smtClean="0">
              <a:solidFill>
                <a:schemeClr val="tx2"/>
              </a:solidFill>
              <a:latin typeface="メイリオ" pitchFamily="50" charset="-128"/>
              <a:ea typeface="メイリオ" pitchFamily="50" charset="-128"/>
            </a:endParaRPr>
          </a:p>
        </p:txBody>
      </p:sp>
      <p:sp>
        <p:nvSpPr>
          <p:cNvPr id="6" name="正方形/長方形 5"/>
          <p:cNvSpPr/>
          <p:nvPr/>
        </p:nvSpPr>
        <p:spPr>
          <a:xfrm>
            <a:off x="2591272" y="6457890"/>
            <a:ext cx="6552728" cy="400110"/>
          </a:xfrm>
          <a:prstGeom prst="rect">
            <a:avLst/>
          </a:prstGeom>
        </p:spPr>
        <p:txBody>
          <a:bodyPr wrap="square">
            <a:spAutoFit/>
          </a:bodyPr>
          <a:lstStyle/>
          <a:p>
            <a:r>
              <a:rPr lang="en-US" altLang="ja-JP" sz="2000" dirty="0" smtClean="0">
                <a:solidFill>
                  <a:schemeClr val="tx2"/>
                </a:solidFill>
                <a:latin typeface="メイリオ" pitchFamily="50" charset="-128"/>
                <a:ea typeface="メイリオ" pitchFamily="50" charset="-128"/>
              </a:rPr>
              <a:t>http://www.bosai.go.jp/hyogo/ddt-pj/index.htm</a:t>
            </a:r>
            <a:endParaRPr lang="ja-JP" altLang="en-US" sz="2000" dirty="0">
              <a:solidFill>
                <a:schemeClr val="tx2"/>
              </a:solidFill>
              <a:latin typeface="メイリオ" pitchFamily="50" charset="-128"/>
              <a:ea typeface="メイリオ" pitchFamily="50" charset="-128"/>
            </a:endParaRPr>
          </a:p>
        </p:txBody>
      </p:sp>
      <p:pic>
        <p:nvPicPr>
          <p:cNvPr id="1026" name="Picture 2"/>
          <p:cNvPicPr>
            <a:picLocks noChangeAspect="1" noChangeArrowheads="1"/>
          </p:cNvPicPr>
          <p:nvPr/>
        </p:nvPicPr>
        <p:blipFill>
          <a:blip r:embed="rId2" cstate="print"/>
          <a:srcRect/>
          <a:stretch>
            <a:fillRect/>
          </a:stretch>
        </p:blipFill>
        <p:spPr bwMode="auto">
          <a:xfrm>
            <a:off x="1835696" y="2924943"/>
            <a:ext cx="4968552" cy="33123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latin typeface="メイリオ" pitchFamily="50" charset="-128"/>
                <a:ea typeface="メイリオ" pitchFamily="50" charset="-128"/>
              </a:rPr>
              <a:t>確率的シミュレーション</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495800"/>
          </a:xfrm>
        </p:spPr>
        <p:txBody>
          <a:bodyPr>
            <a:normAutofit/>
          </a:bodyPr>
          <a:lstStyle/>
          <a:p>
            <a:r>
              <a:rPr lang="ja-JP" altLang="en-US" sz="2800" dirty="0" smtClean="0">
                <a:solidFill>
                  <a:schemeClr val="tx2"/>
                </a:solidFill>
                <a:latin typeface="メイリオ" pitchFamily="50" charset="-128"/>
                <a:ea typeface="メイリオ" pitchFamily="50" charset="-128"/>
              </a:rPr>
              <a:t>ランダムな事象がとびとびに起こる</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離散事象</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ことによってシステムの「状態」が時々刻々と変化する</a:t>
            </a:r>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a:p>
            <a:endParaRPr lang="en-US" altLang="ja-JP" sz="3600" dirty="0" smtClean="0">
              <a:solidFill>
                <a:schemeClr val="tx2"/>
              </a:solidFill>
              <a:latin typeface="メイリオ" pitchFamily="50" charset="-128"/>
              <a:ea typeface="メイリオ" pitchFamily="50" charset="-128"/>
            </a:endParaRPr>
          </a:p>
          <a:p>
            <a:r>
              <a:rPr lang="en-US" altLang="ja-JP" sz="2800" dirty="0" smtClean="0">
                <a:solidFill>
                  <a:schemeClr val="tx2"/>
                </a:solidFill>
                <a:latin typeface="メイリオ" pitchFamily="50" charset="-128"/>
                <a:ea typeface="メイリオ" pitchFamily="50" charset="-128"/>
              </a:rPr>
              <a:t>TDL</a:t>
            </a:r>
            <a:r>
              <a:rPr lang="ja-JP" altLang="en-US" sz="2800" dirty="0" smtClean="0">
                <a:solidFill>
                  <a:schemeClr val="tx2"/>
                </a:solidFill>
                <a:latin typeface="メイリオ" pitchFamily="50" charset="-128"/>
                <a:ea typeface="メイリオ" pitchFamily="50" charset="-128"/>
              </a:rPr>
              <a:t>の交通システム</a:t>
            </a:r>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p:txBody>
      </p:sp>
      <p:graphicFrame>
        <p:nvGraphicFramePr>
          <p:cNvPr id="8" name="表 7"/>
          <p:cNvGraphicFramePr>
            <a:graphicFrameLocks noGrp="1"/>
          </p:cNvGraphicFramePr>
          <p:nvPr/>
        </p:nvGraphicFramePr>
        <p:xfrm>
          <a:off x="1547664" y="3212976"/>
          <a:ext cx="6096000" cy="1371600"/>
        </p:xfrm>
        <a:graphic>
          <a:graphicData uri="http://schemas.openxmlformats.org/drawingml/2006/table">
            <a:tbl>
              <a:tblPr firstRow="1" bandRow="1"/>
              <a:tblGrid>
                <a:gridCol w="3048000"/>
                <a:gridCol w="3048000"/>
              </a:tblGrid>
              <a:tr h="370840">
                <a:tc>
                  <a:txBody>
                    <a:bodyPr/>
                    <a:lstStyle>
                      <a:lvl1pPr marL="0" algn="l" rtl="0" eaLnBrk="1" latinLnBrk="0" hangingPunct="1">
                        <a:defRPr kumimoji="1" kern="1200">
                          <a:solidFill>
                            <a:schemeClr val="tx1"/>
                          </a:solidFill>
                          <a:latin typeface="Calibri"/>
                        </a:defRPr>
                      </a:lvl1pPr>
                      <a:lvl2pPr marL="457200" algn="l" rtl="0" eaLnBrk="1" latinLnBrk="0" hangingPunct="1">
                        <a:defRPr kumimoji="1" kern="1200">
                          <a:solidFill>
                            <a:schemeClr val="tx1"/>
                          </a:solidFill>
                          <a:latin typeface="Calibri"/>
                        </a:defRPr>
                      </a:lvl2pPr>
                      <a:lvl3pPr marL="914400" algn="l" rtl="0" eaLnBrk="1" latinLnBrk="0" hangingPunct="1">
                        <a:defRPr kumimoji="1" kern="1200">
                          <a:solidFill>
                            <a:schemeClr val="tx1"/>
                          </a:solidFill>
                          <a:latin typeface="Calibri"/>
                        </a:defRPr>
                      </a:lvl3pPr>
                      <a:lvl4pPr marL="1371600" algn="l" rtl="0" eaLnBrk="1" latinLnBrk="0" hangingPunct="1">
                        <a:defRPr kumimoji="1" kern="1200">
                          <a:solidFill>
                            <a:schemeClr val="tx1"/>
                          </a:solidFill>
                          <a:latin typeface="Calibri"/>
                        </a:defRPr>
                      </a:lvl4pPr>
                      <a:lvl5pPr marL="1828800" algn="l" rtl="0" eaLnBrk="1" latinLnBrk="0" hangingPunct="1">
                        <a:defRPr kumimoji="1" kern="1200">
                          <a:solidFill>
                            <a:schemeClr val="tx1"/>
                          </a:solidFill>
                          <a:latin typeface="Calibri"/>
                        </a:defRPr>
                      </a:lvl5pPr>
                      <a:lvl6pPr marL="2286000" algn="l" rtl="0" eaLnBrk="1" latinLnBrk="0" hangingPunct="1">
                        <a:defRPr kumimoji="1" kern="1200">
                          <a:solidFill>
                            <a:schemeClr val="tx1"/>
                          </a:solidFill>
                          <a:latin typeface="Calibri"/>
                        </a:defRPr>
                      </a:lvl6pPr>
                      <a:lvl7pPr marL="2743200" algn="l" rtl="0" eaLnBrk="1" latinLnBrk="0" hangingPunct="1">
                        <a:defRPr kumimoji="1" kern="1200">
                          <a:solidFill>
                            <a:schemeClr val="tx1"/>
                          </a:solidFill>
                          <a:latin typeface="Calibri"/>
                        </a:defRPr>
                      </a:lvl7pPr>
                      <a:lvl8pPr marL="3200400" algn="l" rtl="0" eaLnBrk="1" latinLnBrk="0" hangingPunct="1">
                        <a:defRPr kumimoji="1" kern="1200">
                          <a:solidFill>
                            <a:schemeClr val="tx1"/>
                          </a:solidFill>
                          <a:latin typeface="Calibri"/>
                        </a:defRPr>
                      </a:lvl8pPr>
                      <a:lvl9pPr marL="3657600" algn="l" rtl="0" eaLnBrk="1" latinLnBrk="0" hangingPunct="1">
                        <a:defRPr kumimoji="1" kern="1200">
                          <a:solidFill>
                            <a:schemeClr val="tx1"/>
                          </a:solidFill>
                          <a:latin typeface="Calibri"/>
                        </a:defRPr>
                      </a:lvl9pPr>
                    </a:lstStyle>
                    <a:p>
                      <a:r>
                        <a:rPr kumimoji="1" lang="ja-JP" altLang="en-US" sz="2400" dirty="0" smtClean="0">
                          <a:solidFill>
                            <a:schemeClr val="tx2"/>
                          </a:solidFill>
                          <a:latin typeface="メイリオ" pitchFamily="50" charset="-128"/>
                          <a:ea typeface="メイリオ" pitchFamily="50" charset="-128"/>
                        </a:rPr>
                        <a:t>事象</a:t>
                      </a:r>
                      <a:endParaRPr kumimoji="1" lang="ja-JP" altLang="en-US" sz="2400" dirty="0">
                        <a:solidFill>
                          <a:schemeClr val="tx2"/>
                        </a:solidFill>
                        <a:latin typeface="メイリオ" pitchFamily="50" charset="-128"/>
                        <a:ea typeface="メイリオ" pitchFamily="50" charset="-128"/>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1" kern="1200">
                          <a:solidFill>
                            <a:schemeClr val="tx1"/>
                          </a:solidFill>
                          <a:latin typeface="Calibri"/>
                        </a:defRPr>
                      </a:lvl1pPr>
                      <a:lvl2pPr marL="457200" algn="l" rtl="0" eaLnBrk="1" latinLnBrk="0" hangingPunct="1">
                        <a:defRPr kumimoji="1" kern="1200">
                          <a:solidFill>
                            <a:schemeClr val="tx1"/>
                          </a:solidFill>
                          <a:latin typeface="Calibri"/>
                        </a:defRPr>
                      </a:lvl2pPr>
                      <a:lvl3pPr marL="914400" algn="l" rtl="0" eaLnBrk="1" latinLnBrk="0" hangingPunct="1">
                        <a:defRPr kumimoji="1" kern="1200">
                          <a:solidFill>
                            <a:schemeClr val="tx1"/>
                          </a:solidFill>
                          <a:latin typeface="Calibri"/>
                        </a:defRPr>
                      </a:lvl3pPr>
                      <a:lvl4pPr marL="1371600" algn="l" rtl="0" eaLnBrk="1" latinLnBrk="0" hangingPunct="1">
                        <a:defRPr kumimoji="1" kern="1200">
                          <a:solidFill>
                            <a:schemeClr val="tx1"/>
                          </a:solidFill>
                          <a:latin typeface="Calibri"/>
                        </a:defRPr>
                      </a:lvl4pPr>
                      <a:lvl5pPr marL="1828800" algn="l" rtl="0" eaLnBrk="1" latinLnBrk="0" hangingPunct="1">
                        <a:defRPr kumimoji="1" kern="1200">
                          <a:solidFill>
                            <a:schemeClr val="tx1"/>
                          </a:solidFill>
                          <a:latin typeface="Calibri"/>
                        </a:defRPr>
                      </a:lvl5pPr>
                      <a:lvl6pPr marL="2286000" algn="l" rtl="0" eaLnBrk="1" latinLnBrk="0" hangingPunct="1">
                        <a:defRPr kumimoji="1" kern="1200">
                          <a:solidFill>
                            <a:schemeClr val="tx1"/>
                          </a:solidFill>
                          <a:latin typeface="Calibri"/>
                        </a:defRPr>
                      </a:lvl6pPr>
                      <a:lvl7pPr marL="2743200" algn="l" rtl="0" eaLnBrk="1" latinLnBrk="0" hangingPunct="1">
                        <a:defRPr kumimoji="1" kern="1200">
                          <a:solidFill>
                            <a:schemeClr val="tx1"/>
                          </a:solidFill>
                          <a:latin typeface="Calibri"/>
                        </a:defRPr>
                      </a:lvl7pPr>
                      <a:lvl8pPr marL="3200400" algn="l" rtl="0" eaLnBrk="1" latinLnBrk="0" hangingPunct="1">
                        <a:defRPr kumimoji="1" kern="1200">
                          <a:solidFill>
                            <a:schemeClr val="tx1"/>
                          </a:solidFill>
                          <a:latin typeface="Calibri"/>
                        </a:defRPr>
                      </a:lvl8pPr>
                      <a:lvl9pPr marL="3657600" algn="l" rtl="0" eaLnBrk="1" latinLnBrk="0" hangingPunct="1">
                        <a:defRPr kumimoji="1" kern="1200">
                          <a:solidFill>
                            <a:schemeClr val="tx1"/>
                          </a:solidFill>
                          <a:latin typeface="Calibri"/>
                        </a:defRPr>
                      </a:lvl9pPr>
                    </a:lstStyle>
                    <a:p>
                      <a:r>
                        <a:rPr kumimoji="1" lang="ja-JP" altLang="en-US" sz="2400" dirty="0" smtClean="0">
                          <a:solidFill>
                            <a:schemeClr val="tx2"/>
                          </a:solidFill>
                          <a:latin typeface="メイリオ" pitchFamily="50" charset="-128"/>
                          <a:ea typeface="メイリオ" pitchFamily="50" charset="-128"/>
                        </a:rPr>
                        <a:t>状態変化</a:t>
                      </a:r>
                      <a:endParaRPr kumimoji="1" lang="ja-JP" altLang="en-US" sz="2400" dirty="0">
                        <a:solidFill>
                          <a:schemeClr val="tx2"/>
                        </a:solidFill>
                        <a:latin typeface="メイリオ" pitchFamily="50" charset="-128"/>
                        <a:ea typeface="メイリオ" pitchFamily="50" charset="-128"/>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370840">
                <a:tc>
                  <a:txBody>
                    <a:bodyPr/>
                    <a:lstStyle>
                      <a:lvl1pPr marL="0" algn="l" rtl="0" eaLnBrk="1" latinLnBrk="0" hangingPunct="1">
                        <a:defRPr kumimoji="1" kern="1200">
                          <a:solidFill>
                            <a:schemeClr val="tx1"/>
                          </a:solidFill>
                          <a:latin typeface="Calibri"/>
                        </a:defRPr>
                      </a:lvl1pPr>
                      <a:lvl2pPr marL="457200" algn="l" rtl="0" eaLnBrk="1" latinLnBrk="0" hangingPunct="1">
                        <a:defRPr kumimoji="1" kern="1200">
                          <a:solidFill>
                            <a:schemeClr val="tx1"/>
                          </a:solidFill>
                          <a:latin typeface="Calibri"/>
                        </a:defRPr>
                      </a:lvl2pPr>
                      <a:lvl3pPr marL="914400" algn="l" rtl="0" eaLnBrk="1" latinLnBrk="0" hangingPunct="1">
                        <a:defRPr kumimoji="1" kern="1200">
                          <a:solidFill>
                            <a:schemeClr val="tx1"/>
                          </a:solidFill>
                          <a:latin typeface="Calibri"/>
                        </a:defRPr>
                      </a:lvl3pPr>
                      <a:lvl4pPr marL="1371600" algn="l" rtl="0" eaLnBrk="1" latinLnBrk="0" hangingPunct="1">
                        <a:defRPr kumimoji="1" kern="1200">
                          <a:solidFill>
                            <a:schemeClr val="tx1"/>
                          </a:solidFill>
                          <a:latin typeface="Calibri"/>
                        </a:defRPr>
                      </a:lvl4pPr>
                      <a:lvl5pPr marL="1828800" algn="l" rtl="0" eaLnBrk="1" latinLnBrk="0" hangingPunct="1">
                        <a:defRPr kumimoji="1" kern="1200">
                          <a:solidFill>
                            <a:schemeClr val="tx1"/>
                          </a:solidFill>
                          <a:latin typeface="Calibri"/>
                        </a:defRPr>
                      </a:lvl5pPr>
                      <a:lvl6pPr marL="2286000" algn="l" rtl="0" eaLnBrk="1" latinLnBrk="0" hangingPunct="1">
                        <a:defRPr kumimoji="1" kern="1200">
                          <a:solidFill>
                            <a:schemeClr val="tx1"/>
                          </a:solidFill>
                          <a:latin typeface="Calibri"/>
                        </a:defRPr>
                      </a:lvl6pPr>
                      <a:lvl7pPr marL="2743200" algn="l" rtl="0" eaLnBrk="1" latinLnBrk="0" hangingPunct="1">
                        <a:defRPr kumimoji="1" kern="1200">
                          <a:solidFill>
                            <a:schemeClr val="tx1"/>
                          </a:solidFill>
                          <a:latin typeface="Calibri"/>
                        </a:defRPr>
                      </a:lvl7pPr>
                      <a:lvl8pPr marL="3200400" algn="l" rtl="0" eaLnBrk="1" latinLnBrk="0" hangingPunct="1">
                        <a:defRPr kumimoji="1" kern="1200">
                          <a:solidFill>
                            <a:schemeClr val="tx1"/>
                          </a:solidFill>
                          <a:latin typeface="Calibri"/>
                        </a:defRPr>
                      </a:lvl8pPr>
                      <a:lvl9pPr marL="3657600" algn="l" rtl="0" eaLnBrk="1" latinLnBrk="0" hangingPunct="1">
                        <a:defRPr kumimoji="1" kern="1200">
                          <a:solidFill>
                            <a:schemeClr val="tx1"/>
                          </a:solidFill>
                          <a:latin typeface="Calibri"/>
                        </a:defRPr>
                      </a:lvl9pPr>
                    </a:lstStyle>
                    <a:p>
                      <a:r>
                        <a:rPr kumimoji="1" lang="ja-JP" altLang="en-US" sz="2400" dirty="0" smtClean="0">
                          <a:solidFill>
                            <a:schemeClr val="tx2"/>
                          </a:solidFill>
                          <a:latin typeface="メイリオ" pitchFamily="50" charset="-128"/>
                          <a:ea typeface="メイリオ" pitchFamily="50" charset="-128"/>
                        </a:rPr>
                        <a:t>客が到着して</a:t>
                      </a:r>
                      <a:endParaRPr kumimoji="1" lang="ja-JP" altLang="en-US" sz="2400" dirty="0">
                        <a:solidFill>
                          <a:schemeClr val="tx2"/>
                        </a:solidFill>
                        <a:latin typeface="メイリオ" pitchFamily="50" charset="-128"/>
                        <a:ea typeface="メイリオ" pitchFamily="50" charset="-128"/>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1" kern="1200">
                          <a:solidFill>
                            <a:schemeClr val="tx1"/>
                          </a:solidFill>
                          <a:latin typeface="Calibri"/>
                        </a:defRPr>
                      </a:lvl1pPr>
                      <a:lvl2pPr marL="457200" algn="l" rtl="0" eaLnBrk="1" latinLnBrk="0" hangingPunct="1">
                        <a:defRPr kumimoji="1" kern="1200">
                          <a:solidFill>
                            <a:schemeClr val="tx1"/>
                          </a:solidFill>
                          <a:latin typeface="Calibri"/>
                        </a:defRPr>
                      </a:lvl2pPr>
                      <a:lvl3pPr marL="914400" algn="l" rtl="0" eaLnBrk="1" latinLnBrk="0" hangingPunct="1">
                        <a:defRPr kumimoji="1" kern="1200">
                          <a:solidFill>
                            <a:schemeClr val="tx1"/>
                          </a:solidFill>
                          <a:latin typeface="Calibri"/>
                        </a:defRPr>
                      </a:lvl3pPr>
                      <a:lvl4pPr marL="1371600" algn="l" rtl="0" eaLnBrk="1" latinLnBrk="0" hangingPunct="1">
                        <a:defRPr kumimoji="1" kern="1200">
                          <a:solidFill>
                            <a:schemeClr val="tx1"/>
                          </a:solidFill>
                          <a:latin typeface="Calibri"/>
                        </a:defRPr>
                      </a:lvl4pPr>
                      <a:lvl5pPr marL="1828800" algn="l" rtl="0" eaLnBrk="1" latinLnBrk="0" hangingPunct="1">
                        <a:defRPr kumimoji="1" kern="1200">
                          <a:solidFill>
                            <a:schemeClr val="tx1"/>
                          </a:solidFill>
                          <a:latin typeface="Calibri"/>
                        </a:defRPr>
                      </a:lvl5pPr>
                      <a:lvl6pPr marL="2286000" algn="l" rtl="0" eaLnBrk="1" latinLnBrk="0" hangingPunct="1">
                        <a:defRPr kumimoji="1" kern="1200">
                          <a:solidFill>
                            <a:schemeClr val="tx1"/>
                          </a:solidFill>
                          <a:latin typeface="Calibri"/>
                        </a:defRPr>
                      </a:lvl6pPr>
                      <a:lvl7pPr marL="2743200" algn="l" rtl="0" eaLnBrk="1" latinLnBrk="0" hangingPunct="1">
                        <a:defRPr kumimoji="1" kern="1200">
                          <a:solidFill>
                            <a:schemeClr val="tx1"/>
                          </a:solidFill>
                          <a:latin typeface="Calibri"/>
                        </a:defRPr>
                      </a:lvl7pPr>
                      <a:lvl8pPr marL="3200400" algn="l" rtl="0" eaLnBrk="1" latinLnBrk="0" hangingPunct="1">
                        <a:defRPr kumimoji="1" kern="1200">
                          <a:solidFill>
                            <a:schemeClr val="tx1"/>
                          </a:solidFill>
                          <a:latin typeface="Calibri"/>
                        </a:defRPr>
                      </a:lvl8pPr>
                      <a:lvl9pPr marL="3657600" algn="l" rtl="0" eaLnBrk="1" latinLnBrk="0" hangingPunct="1">
                        <a:defRPr kumimoji="1" kern="1200">
                          <a:solidFill>
                            <a:schemeClr val="tx1"/>
                          </a:solidFill>
                          <a:latin typeface="Calibri"/>
                        </a:defRPr>
                      </a:lvl9pPr>
                    </a:lstStyle>
                    <a:p>
                      <a:r>
                        <a:rPr kumimoji="1" lang="ja-JP" altLang="en-US" sz="2400" dirty="0" smtClean="0">
                          <a:solidFill>
                            <a:schemeClr val="tx2"/>
                          </a:solidFill>
                          <a:latin typeface="メイリオ" pitchFamily="50" charset="-128"/>
                          <a:ea typeface="メイリオ" pitchFamily="50" charset="-128"/>
                        </a:rPr>
                        <a:t>待ち行列が延びる</a:t>
                      </a:r>
                      <a:endParaRPr kumimoji="1" lang="ja-JP" altLang="en-US" sz="2400" dirty="0">
                        <a:solidFill>
                          <a:schemeClr val="tx2"/>
                        </a:solidFill>
                        <a:latin typeface="メイリオ" pitchFamily="50" charset="-128"/>
                        <a:ea typeface="メイリオ" pitchFamily="50" charset="-128"/>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370840">
                <a:tc>
                  <a:txBody>
                    <a:bodyPr/>
                    <a:lstStyle>
                      <a:lvl1pPr marL="0" algn="l" rtl="0" eaLnBrk="1" latinLnBrk="0" hangingPunct="1">
                        <a:defRPr kumimoji="1" kern="1200">
                          <a:solidFill>
                            <a:schemeClr val="tx1"/>
                          </a:solidFill>
                          <a:latin typeface="Calibri"/>
                        </a:defRPr>
                      </a:lvl1pPr>
                      <a:lvl2pPr marL="457200" algn="l" rtl="0" eaLnBrk="1" latinLnBrk="0" hangingPunct="1">
                        <a:defRPr kumimoji="1" kern="1200">
                          <a:solidFill>
                            <a:schemeClr val="tx1"/>
                          </a:solidFill>
                          <a:latin typeface="Calibri"/>
                        </a:defRPr>
                      </a:lvl2pPr>
                      <a:lvl3pPr marL="914400" algn="l" rtl="0" eaLnBrk="1" latinLnBrk="0" hangingPunct="1">
                        <a:defRPr kumimoji="1" kern="1200">
                          <a:solidFill>
                            <a:schemeClr val="tx1"/>
                          </a:solidFill>
                          <a:latin typeface="Calibri"/>
                        </a:defRPr>
                      </a:lvl3pPr>
                      <a:lvl4pPr marL="1371600" algn="l" rtl="0" eaLnBrk="1" latinLnBrk="0" hangingPunct="1">
                        <a:defRPr kumimoji="1" kern="1200">
                          <a:solidFill>
                            <a:schemeClr val="tx1"/>
                          </a:solidFill>
                          <a:latin typeface="Calibri"/>
                        </a:defRPr>
                      </a:lvl4pPr>
                      <a:lvl5pPr marL="1828800" algn="l" rtl="0" eaLnBrk="1" latinLnBrk="0" hangingPunct="1">
                        <a:defRPr kumimoji="1" kern="1200">
                          <a:solidFill>
                            <a:schemeClr val="tx1"/>
                          </a:solidFill>
                          <a:latin typeface="Calibri"/>
                        </a:defRPr>
                      </a:lvl5pPr>
                      <a:lvl6pPr marL="2286000" algn="l" rtl="0" eaLnBrk="1" latinLnBrk="0" hangingPunct="1">
                        <a:defRPr kumimoji="1" kern="1200">
                          <a:solidFill>
                            <a:schemeClr val="tx1"/>
                          </a:solidFill>
                          <a:latin typeface="Calibri"/>
                        </a:defRPr>
                      </a:lvl6pPr>
                      <a:lvl7pPr marL="2743200" algn="l" rtl="0" eaLnBrk="1" latinLnBrk="0" hangingPunct="1">
                        <a:defRPr kumimoji="1" kern="1200">
                          <a:solidFill>
                            <a:schemeClr val="tx1"/>
                          </a:solidFill>
                          <a:latin typeface="Calibri"/>
                        </a:defRPr>
                      </a:lvl7pPr>
                      <a:lvl8pPr marL="3200400" algn="l" rtl="0" eaLnBrk="1" latinLnBrk="0" hangingPunct="1">
                        <a:defRPr kumimoji="1" kern="1200">
                          <a:solidFill>
                            <a:schemeClr val="tx1"/>
                          </a:solidFill>
                          <a:latin typeface="Calibri"/>
                        </a:defRPr>
                      </a:lvl8pPr>
                      <a:lvl9pPr marL="3657600" algn="l" rtl="0" eaLnBrk="1" latinLnBrk="0" hangingPunct="1">
                        <a:defRPr kumimoji="1" kern="1200">
                          <a:solidFill>
                            <a:schemeClr val="tx1"/>
                          </a:solidFill>
                          <a:latin typeface="Calibri"/>
                        </a:defRPr>
                      </a:lvl9pPr>
                    </a:lstStyle>
                    <a:p>
                      <a:r>
                        <a:rPr kumimoji="1" lang="ja-JP" altLang="en-US" sz="2400" dirty="0" smtClean="0">
                          <a:solidFill>
                            <a:schemeClr val="tx2"/>
                          </a:solidFill>
                          <a:latin typeface="メイリオ" pitchFamily="50" charset="-128"/>
                          <a:ea typeface="メイリオ" pitchFamily="50" charset="-128"/>
                        </a:rPr>
                        <a:t>サービスが終了して</a:t>
                      </a:r>
                      <a:endParaRPr kumimoji="1" lang="ja-JP" altLang="en-US" sz="2400" dirty="0">
                        <a:solidFill>
                          <a:schemeClr val="tx2"/>
                        </a:solidFill>
                        <a:latin typeface="メイリオ" pitchFamily="50" charset="-128"/>
                        <a:ea typeface="メイリオ" pitchFamily="50" charset="-128"/>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1" kern="1200">
                          <a:solidFill>
                            <a:schemeClr val="tx1"/>
                          </a:solidFill>
                          <a:latin typeface="Calibri"/>
                        </a:defRPr>
                      </a:lvl1pPr>
                      <a:lvl2pPr marL="457200" algn="l" rtl="0" eaLnBrk="1" latinLnBrk="0" hangingPunct="1">
                        <a:defRPr kumimoji="1" kern="1200">
                          <a:solidFill>
                            <a:schemeClr val="tx1"/>
                          </a:solidFill>
                          <a:latin typeface="Calibri"/>
                        </a:defRPr>
                      </a:lvl2pPr>
                      <a:lvl3pPr marL="914400" algn="l" rtl="0" eaLnBrk="1" latinLnBrk="0" hangingPunct="1">
                        <a:defRPr kumimoji="1" kern="1200">
                          <a:solidFill>
                            <a:schemeClr val="tx1"/>
                          </a:solidFill>
                          <a:latin typeface="Calibri"/>
                        </a:defRPr>
                      </a:lvl3pPr>
                      <a:lvl4pPr marL="1371600" algn="l" rtl="0" eaLnBrk="1" latinLnBrk="0" hangingPunct="1">
                        <a:defRPr kumimoji="1" kern="1200">
                          <a:solidFill>
                            <a:schemeClr val="tx1"/>
                          </a:solidFill>
                          <a:latin typeface="Calibri"/>
                        </a:defRPr>
                      </a:lvl4pPr>
                      <a:lvl5pPr marL="1828800" algn="l" rtl="0" eaLnBrk="1" latinLnBrk="0" hangingPunct="1">
                        <a:defRPr kumimoji="1" kern="1200">
                          <a:solidFill>
                            <a:schemeClr val="tx1"/>
                          </a:solidFill>
                          <a:latin typeface="Calibri"/>
                        </a:defRPr>
                      </a:lvl5pPr>
                      <a:lvl6pPr marL="2286000" algn="l" rtl="0" eaLnBrk="1" latinLnBrk="0" hangingPunct="1">
                        <a:defRPr kumimoji="1" kern="1200">
                          <a:solidFill>
                            <a:schemeClr val="tx1"/>
                          </a:solidFill>
                          <a:latin typeface="Calibri"/>
                        </a:defRPr>
                      </a:lvl6pPr>
                      <a:lvl7pPr marL="2743200" algn="l" rtl="0" eaLnBrk="1" latinLnBrk="0" hangingPunct="1">
                        <a:defRPr kumimoji="1" kern="1200">
                          <a:solidFill>
                            <a:schemeClr val="tx1"/>
                          </a:solidFill>
                          <a:latin typeface="Calibri"/>
                        </a:defRPr>
                      </a:lvl7pPr>
                      <a:lvl8pPr marL="3200400" algn="l" rtl="0" eaLnBrk="1" latinLnBrk="0" hangingPunct="1">
                        <a:defRPr kumimoji="1" kern="1200">
                          <a:solidFill>
                            <a:schemeClr val="tx1"/>
                          </a:solidFill>
                          <a:latin typeface="Calibri"/>
                        </a:defRPr>
                      </a:lvl8pPr>
                      <a:lvl9pPr marL="3657600" algn="l" rtl="0" eaLnBrk="1" latinLnBrk="0" hangingPunct="1">
                        <a:defRPr kumimoji="1" kern="1200">
                          <a:solidFill>
                            <a:schemeClr val="tx1"/>
                          </a:solidFill>
                          <a:latin typeface="Calibri"/>
                        </a:defRPr>
                      </a:lvl9pPr>
                    </a:lstStyle>
                    <a:p>
                      <a:r>
                        <a:rPr kumimoji="1" lang="ja-JP" altLang="en-US" sz="2400" dirty="0" smtClean="0">
                          <a:solidFill>
                            <a:schemeClr val="tx2"/>
                          </a:solidFill>
                          <a:latin typeface="メイリオ" pitchFamily="50" charset="-128"/>
                          <a:ea typeface="メイリオ" pitchFamily="50" charset="-128"/>
                        </a:rPr>
                        <a:t>行列の人数が減る</a:t>
                      </a:r>
                      <a:endParaRPr kumimoji="1" lang="ja-JP" altLang="en-US" sz="2400" dirty="0">
                        <a:solidFill>
                          <a:schemeClr val="tx2"/>
                        </a:solidFill>
                        <a:latin typeface="メイリオ" pitchFamily="50" charset="-128"/>
                        <a:ea typeface="メイリオ" pitchFamily="50" charset="-128"/>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bl>
          </a:graphicData>
        </a:graphic>
      </p:graphicFrame>
      <p:sp>
        <p:nvSpPr>
          <p:cNvPr id="9" name="正方形/長方形 8"/>
          <p:cNvSpPr/>
          <p:nvPr/>
        </p:nvSpPr>
        <p:spPr>
          <a:xfrm>
            <a:off x="1403648" y="5229200"/>
            <a:ext cx="6552728" cy="430887"/>
          </a:xfrm>
          <a:prstGeom prst="rect">
            <a:avLst/>
          </a:prstGeom>
        </p:spPr>
        <p:txBody>
          <a:bodyPr wrap="square">
            <a:spAutoFit/>
          </a:bodyPr>
          <a:lstStyle/>
          <a:p>
            <a:r>
              <a:rPr lang="en-US" altLang="ja-JP" sz="2200" dirty="0" smtClean="0">
                <a:solidFill>
                  <a:schemeClr val="tx2"/>
                </a:solidFill>
                <a:latin typeface="メイリオ" pitchFamily="50" charset="-128"/>
                <a:ea typeface="メイリオ" pitchFamily="50" charset="-128"/>
              </a:rPr>
              <a:t>http://www.trainbrain.com/disneyland.html</a:t>
            </a:r>
            <a:endParaRPr lang="ja-JP" altLang="en-US" sz="2200" dirty="0">
              <a:solidFill>
                <a:schemeClr val="tx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latin typeface="メイリオ" pitchFamily="50" charset="-128"/>
                <a:ea typeface="メイリオ" pitchFamily="50" charset="-128"/>
              </a:rPr>
              <a:t>シミュレーションの適用例</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495800"/>
          </a:xfrm>
        </p:spPr>
        <p:txBody>
          <a:bodyPr>
            <a:normAutofit/>
          </a:bodyPr>
          <a:lstStyle/>
          <a:p>
            <a:r>
              <a:rPr lang="ja-JP" altLang="en-US" sz="2800" dirty="0" smtClean="0">
                <a:solidFill>
                  <a:schemeClr val="tx2"/>
                </a:solidFill>
                <a:latin typeface="メイリオ" pitchFamily="50" charset="-128"/>
                <a:ea typeface="メイリオ" pitchFamily="50" charset="-128"/>
              </a:rPr>
              <a:t>工場の設計プラン</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在庫管理</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物流システム</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通信網の設計</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港での積み込み・積み下ろし作業</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病院管理</a:t>
            </a:r>
            <a:endParaRPr lang="en-US" altLang="ja-JP" sz="2800" dirty="0" smtClean="0">
              <a:solidFill>
                <a:schemeClr val="tx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latin typeface="メイリオ" pitchFamily="50" charset="-128"/>
                <a:ea typeface="メイリオ" pitchFamily="50" charset="-128"/>
              </a:rPr>
              <a:t>シミュレーションの適用例</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495800"/>
          </a:xfrm>
        </p:spPr>
        <p:txBody>
          <a:bodyPr>
            <a:normAutofit/>
          </a:bodyPr>
          <a:lstStyle/>
          <a:p>
            <a:r>
              <a:rPr lang="ja-JP" altLang="en-US" sz="2800" dirty="0" smtClean="0">
                <a:solidFill>
                  <a:schemeClr val="tx2"/>
                </a:solidFill>
                <a:latin typeface="メイリオ" pitchFamily="50" charset="-128"/>
                <a:ea typeface="メイリオ" pitchFamily="50" charset="-128"/>
              </a:rPr>
              <a:t>例：羽田クロノゲート</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ヤマト運輸のシステム</a:t>
            </a:r>
            <a:r>
              <a:rPr lang="en-US" altLang="ja-JP" sz="2800" dirty="0" smtClean="0">
                <a:solidFill>
                  <a:schemeClr val="tx2"/>
                </a:solidFill>
                <a:latin typeface="メイリオ" pitchFamily="50" charset="-128"/>
                <a:ea typeface="メイリオ" pitchFamily="50" charset="-128"/>
              </a:rPr>
              <a:t>)</a:t>
            </a:r>
          </a:p>
        </p:txBody>
      </p:sp>
      <p:pic>
        <p:nvPicPr>
          <p:cNvPr id="3074" name="Picture 2"/>
          <p:cNvPicPr>
            <a:picLocks noChangeAspect="1" noChangeArrowheads="1"/>
          </p:cNvPicPr>
          <p:nvPr/>
        </p:nvPicPr>
        <p:blipFill>
          <a:blip r:embed="rId2" cstate="print"/>
          <a:srcRect/>
          <a:stretch>
            <a:fillRect/>
          </a:stretch>
        </p:blipFill>
        <p:spPr bwMode="auto">
          <a:xfrm>
            <a:off x="1043608" y="2636912"/>
            <a:ext cx="6840760" cy="4147435"/>
          </a:xfrm>
          <a:prstGeom prst="rect">
            <a:avLst/>
          </a:prstGeom>
          <a:noFill/>
          <a:ln w="9525">
            <a:noFill/>
            <a:miter lim="800000"/>
            <a:headEnd/>
            <a:tailEnd/>
          </a:ln>
        </p:spPr>
      </p:pic>
      <p:sp>
        <p:nvSpPr>
          <p:cNvPr id="5" name="正方形/長方形 4"/>
          <p:cNvSpPr/>
          <p:nvPr/>
        </p:nvSpPr>
        <p:spPr>
          <a:xfrm>
            <a:off x="1547664" y="2206025"/>
            <a:ext cx="6858000" cy="430887"/>
          </a:xfrm>
          <a:prstGeom prst="rect">
            <a:avLst/>
          </a:prstGeom>
        </p:spPr>
        <p:txBody>
          <a:bodyPr wrap="square">
            <a:spAutoFit/>
          </a:bodyPr>
          <a:lstStyle/>
          <a:p>
            <a:r>
              <a:rPr lang="en-US" altLang="ja-JP" sz="2200" dirty="0" smtClean="0">
                <a:solidFill>
                  <a:schemeClr val="tx2"/>
                </a:solidFill>
                <a:latin typeface="メイリオ" pitchFamily="50" charset="-128"/>
                <a:ea typeface="メイリオ" pitchFamily="50" charset="-128"/>
              </a:rPr>
              <a:t>http://www.yamato-hd.co.jp/hnd-chronogate/</a:t>
            </a:r>
            <a:endParaRPr lang="ja-JP" altLang="en-US" sz="2200" dirty="0">
              <a:solidFill>
                <a:schemeClr val="tx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latin typeface="メイリオ" pitchFamily="50" charset="-128"/>
                <a:ea typeface="メイリオ" pitchFamily="50" charset="-128"/>
              </a:rPr>
              <a:t>ここからの講義内容</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323528" y="1772816"/>
            <a:ext cx="8568952" cy="4896544"/>
          </a:xfrm>
        </p:spPr>
        <p:txBody>
          <a:bodyPr>
            <a:normAutofit/>
          </a:bodyPr>
          <a:lstStyle/>
          <a:p>
            <a:r>
              <a:rPr lang="ja-JP" altLang="en-US" dirty="0" smtClean="0">
                <a:solidFill>
                  <a:schemeClr val="tx2"/>
                </a:solidFill>
                <a:latin typeface="メイリオ" pitchFamily="50" charset="-128"/>
                <a:ea typeface="メイリオ" pitchFamily="50" charset="-128"/>
              </a:rPr>
              <a:t>確定的シミュレーション</a:t>
            </a:r>
            <a:endParaRPr lang="en-US" altLang="ja-JP" dirty="0" smtClean="0">
              <a:solidFill>
                <a:schemeClr val="tx2"/>
              </a:solidFill>
              <a:latin typeface="メイリオ" pitchFamily="50" charset="-128"/>
              <a:ea typeface="メイリオ" pitchFamily="50" charset="-128"/>
            </a:endParaRPr>
          </a:p>
          <a:p>
            <a:r>
              <a:rPr lang="ja-JP" altLang="en-US" dirty="0" smtClean="0">
                <a:solidFill>
                  <a:schemeClr val="tx2"/>
                </a:solidFill>
                <a:latin typeface="メイリオ" pitchFamily="50" charset="-128"/>
                <a:ea typeface="メイリオ" pitchFamily="50" charset="-128"/>
              </a:rPr>
              <a:t>離散事象シミュレーション</a:t>
            </a:r>
            <a:endParaRPr lang="en-US" altLang="ja-JP" dirty="0" smtClean="0">
              <a:solidFill>
                <a:schemeClr val="tx2"/>
              </a:solidFill>
              <a:latin typeface="メイリオ" pitchFamily="50" charset="-128"/>
              <a:ea typeface="メイリオ" pitchFamily="50" charset="-128"/>
            </a:endParaRPr>
          </a:p>
          <a:p>
            <a:r>
              <a:rPr lang="ja-JP" altLang="en-US" dirty="0" smtClean="0">
                <a:solidFill>
                  <a:schemeClr val="tx2"/>
                </a:solidFill>
                <a:latin typeface="メイリオ" pitchFamily="50" charset="-128"/>
                <a:ea typeface="メイリオ" pitchFamily="50" charset="-128"/>
              </a:rPr>
              <a:t>実験結果の解釈</a:t>
            </a:r>
            <a:endParaRPr lang="en-US" altLang="ja-JP" dirty="0" smtClean="0">
              <a:solidFill>
                <a:schemeClr val="tx2"/>
              </a:solidFill>
              <a:latin typeface="メイリオ" pitchFamily="50" charset="-128"/>
              <a:ea typeface="メイリオ" pitchFamily="50" charset="-128"/>
            </a:endParaRPr>
          </a:p>
          <a:p>
            <a:r>
              <a:rPr lang="ja-JP" altLang="en-US" dirty="0" smtClean="0">
                <a:solidFill>
                  <a:schemeClr val="tx2"/>
                </a:solidFill>
                <a:latin typeface="メイリオ" pitchFamily="50" charset="-128"/>
                <a:ea typeface="メイリオ" pitchFamily="50" charset="-128"/>
              </a:rPr>
              <a:t>ランダム事象の生成</a:t>
            </a:r>
            <a:endParaRPr lang="en-US" altLang="ja-JP" dirty="0" smtClean="0">
              <a:solidFill>
                <a:schemeClr val="tx2"/>
              </a:solidFill>
              <a:latin typeface="メイリオ" pitchFamily="50" charset="-128"/>
              <a:ea typeface="メイリオ" pitchFamily="50" charset="-128"/>
            </a:endParaRPr>
          </a:p>
          <a:p>
            <a:r>
              <a:rPr lang="ja-JP" altLang="en-US" dirty="0" smtClean="0">
                <a:solidFill>
                  <a:schemeClr val="tx2"/>
                </a:solidFill>
                <a:latin typeface="メイリオ" pitchFamily="50" charset="-128"/>
                <a:ea typeface="メイリオ" pitchFamily="50" charset="-128"/>
              </a:rPr>
              <a:t>乱数の生成</a:t>
            </a:r>
            <a:endParaRPr lang="en-US" altLang="ja-JP" dirty="0" smtClean="0">
              <a:solidFill>
                <a:schemeClr val="tx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latin typeface="メイリオ" pitchFamily="50" charset="-128"/>
                <a:ea typeface="メイリオ" pitchFamily="50" charset="-128"/>
              </a:rPr>
              <a:t>耐久消費財の普及率の推移</a:t>
            </a:r>
            <a:endParaRPr kumimoji="1" lang="ja-JP" altLang="en-US" dirty="0">
              <a:latin typeface="メイリオ" pitchFamily="50" charset="-128"/>
              <a:ea typeface="メイリオ" pitchFamily="50" charset="-128"/>
            </a:endParaRPr>
          </a:p>
        </p:txBody>
      </p:sp>
      <p:sp>
        <p:nvSpPr>
          <p:cNvPr id="7" name="正方形/長方形 6"/>
          <p:cNvSpPr/>
          <p:nvPr/>
        </p:nvSpPr>
        <p:spPr>
          <a:xfrm>
            <a:off x="1979712" y="5733256"/>
            <a:ext cx="2492990" cy="369332"/>
          </a:xfrm>
          <a:prstGeom prst="rect">
            <a:avLst/>
          </a:prstGeom>
        </p:spPr>
        <p:txBody>
          <a:bodyPr wrap="none">
            <a:spAutoFit/>
          </a:bodyPr>
          <a:lstStyle/>
          <a:p>
            <a:r>
              <a:rPr lang="ja-JP" altLang="en-US" dirty="0" smtClean="0">
                <a:solidFill>
                  <a:schemeClr val="tx2"/>
                </a:solidFill>
                <a:latin typeface="メイリオ" pitchFamily="50" charset="-128"/>
                <a:ea typeface="メイリオ" pitchFamily="50" charset="-128"/>
              </a:rPr>
              <a:t>内閣府発表データ通り</a:t>
            </a:r>
            <a:endParaRPr lang="ja-JP" altLang="en-US" dirty="0"/>
          </a:p>
        </p:txBody>
      </p:sp>
      <p:pic>
        <p:nvPicPr>
          <p:cNvPr id="146434" name="Picture 2"/>
          <p:cNvPicPr>
            <a:picLocks noChangeAspect="1" noChangeArrowheads="1"/>
          </p:cNvPicPr>
          <p:nvPr/>
        </p:nvPicPr>
        <p:blipFill>
          <a:blip r:embed="rId2" cstate="print"/>
          <a:srcRect/>
          <a:stretch>
            <a:fillRect/>
          </a:stretch>
        </p:blipFill>
        <p:spPr bwMode="auto">
          <a:xfrm>
            <a:off x="755576" y="1628800"/>
            <a:ext cx="7627163" cy="4032448"/>
          </a:xfrm>
          <a:prstGeom prst="rect">
            <a:avLst/>
          </a:prstGeom>
          <a:noFill/>
          <a:ln w="9525">
            <a:noFill/>
            <a:miter lim="800000"/>
            <a:headEnd/>
            <a:tailEnd/>
          </a:ln>
        </p:spPr>
      </p:pic>
      <p:sp>
        <p:nvSpPr>
          <p:cNvPr id="5" name="正方形/長方形 4"/>
          <p:cNvSpPr/>
          <p:nvPr/>
        </p:nvSpPr>
        <p:spPr>
          <a:xfrm>
            <a:off x="7884368" y="56818"/>
            <a:ext cx="1210588" cy="707886"/>
          </a:xfrm>
          <a:prstGeom prst="rect">
            <a:avLst/>
          </a:prstGeom>
          <a:ln w="22225">
            <a:solidFill>
              <a:srgbClr val="C00000"/>
            </a:solidFill>
          </a:ln>
        </p:spPr>
        <p:txBody>
          <a:bodyPr wrap="none">
            <a:spAutoFit/>
          </a:bodyPr>
          <a:lstStyle/>
          <a:p>
            <a:r>
              <a:rPr lang="ja-JP" altLang="en-US" sz="2000" b="1" dirty="0" smtClean="0">
                <a:solidFill>
                  <a:schemeClr val="tx2"/>
                </a:solidFill>
                <a:latin typeface="メイリオ" pitchFamily="50" charset="-128"/>
                <a:ea typeface="メイリオ" pitchFamily="50" charset="-128"/>
              </a:rPr>
              <a:t>テキスト</a:t>
            </a:r>
            <a:endParaRPr lang="en-US" altLang="ja-JP" sz="2000" b="1" dirty="0" smtClean="0">
              <a:solidFill>
                <a:schemeClr val="tx2"/>
              </a:solidFill>
              <a:latin typeface="メイリオ" pitchFamily="50" charset="-128"/>
              <a:ea typeface="メイリオ" pitchFamily="50" charset="-128"/>
            </a:endParaRPr>
          </a:p>
          <a:p>
            <a:r>
              <a:rPr lang="en-US" altLang="ja-JP" sz="2000" b="1" dirty="0" smtClean="0">
                <a:solidFill>
                  <a:schemeClr val="tx2"/>
                </a:solidFill>
                <a:latin typeface="メイリオ" pitchFamily="50" charset="-128"/>
                <a:ea typeface="メイリオ" pitchFamily="50" charset="-128"/>
              </a:rPr>
              <a:t>P.224</a:t>
            </a:r>
            <a:r>
              <a:rPr lang="ja-JP" altLang="en-US" sz="2000" b="1" dirty="0" smtClean="0">
                <a:solidFill>
                  <a:schemeClr val="tx2"/>
                </a:solidFill>
                <a:latin typeface="メイリオ" pitchFamily="50" charset="-128"/>
                <a:ea typeface="メイリオ" pitchFamily="50" charset="-128"/>
              </a:rPr>
              <a:t>～</a:t>
            </a:r>
            <a:endParaRPr lang="ja-JP" altLang="en-US" sz="2000" b="1" dirty="0">
              <a:solidFill>
                <a:schemeClr val="tx2"/>
              </a:solidFill>
            </a:endParaRPr>
          </a:p>
        </p:txBody>
      </p:sp>
      <p:sp>
        <p:nvSpPr>
          <p:cNvPr id="6" name="正方形/長方形 5"/>
          <p:cNvSpPr/>
          <p:nvPr/>
        </p:nvSpPr>
        <p:spPr>
          <a:xfrm>
            <a:off x="4932040" y="5838363"/>
            <a:ext cx="3852936" cy="830997"/>
          </a:xfrm>
          <a:prstGeom prst="rect">
            <a:avLst/>
          </a:prstGeom>
          <a:ln>
            <a:solidFill>
              <a:srgbClr val="C00000"/>
            </a:solidFill>
          </a:ln>
        </p:spPr>
        <p:txBody>
          <a:bodyPr wrap="square">
            <a:spAutoFit/>
          </a:bodyPr>
          <a:lstStyle/>
          <a:p>
            <a:r>
              <a:rPr lang="ja-JP" altLang="en-US" sz="2400" dirty="0" smtClean="0">
                <a:solidFill>
                  <a:schemeClr val="tx2"/>
                </a:solidFill>
                <a:latin typeface="メイリオ" pitchFamily="50" charset="-128"/>
                <a:ea typeface="メイリオ" pitchFamily="50" charset="-128"/>
              </a:rPr>
              <a:t>これらの曲線を数値シミュレーションで表現したい</a:t>
            </a:r>
            <a:endParaRPr lang="ja-JP" alt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メイリオ" pitchFamily="50" charset="-128"/>
                <a:ea typeface="メイリオ" pitchFamily="50" charset="-128"/>
              </a:rPr>
              <a:t>耐久消費財普及のバスモデル</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495800"/>
          </a:xfrm>
        </p:spPr>
        <p:txBody>
          <a:bodyPr>
            <a:normAutofit/>
          </a:bodyPr>
          <a:lstStyle/>
          <a:p>
            <a:pPr>
              <a:buNone/>
            </a:pPr>
            <a:r>
              <a:rPr lang="ja-JP" altLang="en-US" sz="2800" u="sng" dirty="0" smtClean="0">
                <a:solidFill>
                  <a:schemeClr val="tx2"/>
                </a:solidFill>
                <a:latin typeface="メイリオ" pitchFamily="50" charset="-128"/>
                <a:ea typeface="メイリオ" pitchFamily="50" charset="-128"/>
              </a:rPr>
              <a:t>耐久消費財の普及を微分方程式でモデル化</a:t>
            </a:r>
            <a:endParaRPr lang="en-US" altLang="ja-JP" sz="2800" u="sng"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ある時刻</a:t>
            </a:r>
            <a:r>
              <a:rPr lang="en-US" altLang="ja-JP" sz="2800" dirty="0" smtClean="0">
                <a:solidFill>
                  <a:schemeClr val="tx2"/>
                </a:solidFill>
                <a:latin typeface="メイリオ" pitchFamily="50" charset="-128"/>
                <a:ea typeface="メイリオ" pitchFamily="50" charset="-128"/>
              </a:rPr>
              <a:t>t</a:t>
            </a:r>
            <a:r>
              <a:rPr lang="ja-JP" altLang="en-US" sz="2800" dirty="0" err="1" smtClean="0">
                <a:solidFill>
                  <a:schemeClr val="tx2"/>
                </a:solidFill>
                <a:latin typeface="メイリオ" pitchFamily="50" charset="-128"/>
                <a:ea typeface="メイリオ" pitchFamily="50" charset="-128"/>
              </a:rPr>
              <a:t>での</a:t>
            </a:r>
            <a:r>
              <a:rPr lang="ja-JP" altLang="en-US" sz="2800" dirty="0" smtClean="0">
                <a:solidFill>
                  <a:schemeClr val="tx2"/>
                </a:solidFill>
                <a:latin typeface="メイリオ" pitchFamily="50" charset="-128"/>
                <a:ea typeface="メイリオ" pitchFamily="50" charset="-128"/>
              </a:rPr>
              <a:t>シェア：</a:t>
            </a:r>
            <a:r>
              <a:rPr lang="en-US" altLang="ja-JP" sz="2800" dirty="0" smtClean="0">
                <a:solidFill>
                  <a:schemeClr val="tx2"/>
                </a:solidFill>
                <a:latin typeface="メイリオ" pitchFamily="50" charset="-128"/>
                <a:ea typeface="メイリオ" pitchFamily="50" charset="-128"/>
              </a:rPr>
              <a:t>X(t)</a:t>
            </a:r>
          </a:p>
          <a:p>
            <a:r>
              <a:rPr lang="ja-JP" altLang="en-US" sz="2800" dirty="0" smtClean="0">
                <a:solidFill>
                  <a:schemeClr val="tx2"/>
                </a:solidFill>
                <a:latin typeface="メイリオ" pitchFamily="50" charset="-128"/>
                <a:ea typeface="メイリオ" pitchFamily="50" charset="-128"/>
              </a:rPr>
              <a:t>シェアの増加の規則</a:t>
            </a:r>
            <a:endParaRPr lang="en-US" altLang="ja-JP" sz="2800"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所有している人の数に比例して増える</a:t>
            </a:r>
            <a:r>
              <a:rPr lang="en-US" altLang="ja-JP" dirty="0" smtClean="0">
                <a:solidFill>
                  <a:schemeClr val="tx2"/>
                </a:solidFill>
                <a:latin typeface="メイリオ" pitchFamily="50" charset="-128"/>
                <a:ea typeface="メイリオ" pitchFamily="50" charset="-128"/>
              </a:rPr>
              <a:t>(</a:t>
            </a:r>
            <a:r>
              <a:rPr lang="ja-JP" altLang="en-US" dirty="0" smtClean="0">
                <a:solidFill>
                  <a:schemeClr val="tx2"/>
                </a:solidFill>
                <a:latin typeface="メイリオ" pitchFamily="50" charset="-128"/>
                <a:ea typeface="メイリオ" pitchFamily="50" charset="-128"/>
              </a:rPr>
              <a:t>口コミ効果</a:t>
            </a:r>
            <a:r>
              <a:rPr lang="en-US" altLang="ja-JP" dirty="0" smtClean="0">
                <a:solidFill>
                  <a:schemeClr val="tx2"/>
                </a:solidFill>
                <a:latin typeface="メイリオ" pitchFamily="50" charset="-128"/>
                <a:ea typeface="メイリオ" pitchFamily="50" charset="-128"/>
              </a:rPr>
              <a:t>)</a:t>
            </a:r>
          </a:p>
          <a:p>
            <a:pPr lvl="1"/>
            <a:endParaRPr lang="en-US" altLang="ja-JP" sz="4000"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市場が飽和してくれば「のび」は鈍る</a:t>
            </a:r>
            <a:endParaRPr lang="en-US" altLang="ja-JP" dirty="0" smtClean="0">
              <a:solidFill>
                <a:schemeClr val="tx2"/>
              </a:solidFill>
              <a:latin typeface="メイリオ" pitchFamily="50" charset="-128"/>
              <a:ea typeface="メイリオ" pitchFamily="50" charset="-128"/>
            </a:endParaRPr>
          </a:p>
          <a:p>
            <a:pPr lvl="1"/>
            <a:endParaRPr lang="en-US" altLang="ja-JP" dirty="0" smtClean="0">
              <a:solidFill>
                <a:schemeClr val="tx2"/>
              </a:solidFill>
              <a:latin typeface="メイリオ" pitchFamily="50" charset="-128"/>
              <a:ea typeface="メイリオ" pitchFamily="50" charset="-128"/>
            </a:endParaRPr>
          </a:p>
          <a:p>
            <a:pPr lvl="1"/>
            <a:endParaRPr lang="en-US" altLang="ja-JP" sz="12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結局</a:t>
            </a:r>
            <a:endParaRPr lang="en-US" altLang="ja-JP" sz="2800" dirty="0" smtClean="0">
              <a:solidFill>
                <a:schemeClr val="tx2"/>
              </a:solidFill>
              <a:latin typeface="メイリオ" pitchFamily="50" charset="-128"/>
              <a:ea typeface="メイリオ" pitchFamily="50" charset="-128"/>
            </a:endParaRPr>
          </a:p>
        </p:txBody>
      </p:sp>
      <p:pic>
        <p:nvPicPr>
          <p:cNvPr id="147458" name="Picture 2"/>
          <p:cNvPicPr>
            <a:picLocks noChangeAspect="1" noChangeArrowheads="1"/>
          </p:cNvPicPr>
          <p:nvPr/>
        </p:nvPicPr>
        <p:blipFill>
          <a:blip r:embed="rId2" cstate="print"/>
          <a:srcRect/>
          <a:stretch>
            <a:fillRect/>
          </a:stretch>
        </p:blipFill>
        <p:spPr bwMode="auto">
          <a:xfrm>
            <a:off x="1619672" y="3717032"/>
            <a:ext cx="2592288" cy="701059"/>
          </a:xfrm>
          <a:prstGeom prst="rect">
            <a:avLst/>
          </a:prstGeom>
          <a:noFill/>
          <a:ln w="9525">
            <a:noFill/>
            <a:miter lim="800000"/>
            <a:headEnd/>
            <a:tailEnd/>
          </a:ln>
        </p:spPr>
      </p:pic>
      <p:sp>
        <p:nvSpPr>
          <p:cNvPr id="5" name="右矢印 4"/>
          <p:cNvSpPr/>
          <p:nvPr/>
        </p:nvSpPr>
        <p:spPr>
          <a:xfrm>
            <a:off x="1187624" y="3933056"/>
            <a:ext cx="360040" cy="216024"/>
          </a:xfrm>
          <a:prstGeom prst="right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右矢印 5"/>
          <p:cNvSpPr/>
          <p:nvPr/>
        </p:nvSpPr>
        <p:spPr>
          <a:xfrm>
            <a:off x="1187624" y="5085184"/>
            <a:ext cx="360040" cy="216024"/>
          </a:xfrm>
          <a:prstGeom prst="right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p:cNvPicPr>
            <a:picLocks noChangeAspect="1" noChangeArrowheads="1"/>
          </p:cNvPicPr>
          <p:nvPr/>
        </p:nvPicPr>
        <p:blipFill>
          <a:blip r:embed="rId3" cstate="print"/>
          <a:srcRect/>
          <a:stretch>
            <a:fillRect/>
          </a:stretch>
        </p:blipFill>
        <p:spPr bwMode="auto">
          <a:xfrm>
            <a:off x="1619672" y="4869160"/>
            <a:ext cx="2302941" cy="68205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691680" y="5706194"/>
            <a:ext cx="4610100" cy="819150"/>
          </a:xfrm>
          <a:prstGeom prst="rect">
            <a:avLst/>
          </a:prstGeom>
          <a:noFill/>
          <a:ln w="9525">
            <a:solidFill>
              <a:srgbClr val="C00000"/>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71600" y="3734985"/>
            <a:ext cx="6408712" cy="1422207"/>
          </a:xfrm>
          <a:prstGeom prst="rect">
            <a:avLst/>
          </a:prstGeom>
          <a:noFill/>
          <a:ln w="9525">
            <a:noFill/>
            <a:miter lim="800000"/>
            <a:headEnd/>
            <a:tailEnd/>
          </a:ln>
        </p:spPr>
      </p:pic>
      <p:sp>
        <p:nvSpPr>
          <p:cNvPr id="2" name="タイトル 1"/>
          <p:cNvSpPr>
            <a:spLocks noGrp="1"/>
          </p:cNvSpPr>
          <p:nvPr>
            <p:ph type="title"/>
          </p:nvPr>
        </p:nvSpPr>
        <p:spPr/>
        <p:txBody>
          <a:bodyPr>
            <a:normAutofit/>
          </a:bodyPr>
          <a:lstStyle/>
          <a:p>
            <a:r>
              <a:rPr lang="ja-JP" altLang="en-US" dirty="0" smtClean="0">
                <a:latin typeface="メイリオ" pitchFamily="50" charset="-128"/>
                <a:ea typeface="メイリオ" pitchFamily="50" charset="-128"/>
              </a:rPr>
              <a:t>バスモデルを計算機で解く</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5085184"/>
          </a:xfrm>
        </p:spPr>
        <p:txBody>
          <a:bodyPr>
            <a:normAutofit/>
          </a:bodyPr>
          <a:lstStyle/>
          <a:p>
            <a:r>
              <a:rPr lang="ja-JP" altLang="en-US" sz="2800" dirty="0" smtClean="0">
                <a:solidFill>
                  <a:schemeClr val="tx2"/>
                </a:solidFill>
                <a:latin typeface="メイリオ" pitchFamily="50" charset="-128"/>
                <a:ea typeface="メイリオ" pitchFamily="50" charset="-128"/>
              </a:rPr>
              <a:t>微分方程式そのものは，専門のソフトウェアでないと解けない→「</a:t>
            </a:r>
            <a:r>
              <a:rPr lang="ja-JP" altLang="en-US" sz="2800" b="1" dirty="0" smtClean="0">
                <a:solidFill>
                  <a:srgbClr val="C00000"/>
                </a:solidFill>
                <a:latin typeface="メイリオ" pitchFamily="50" charset="-128"/>
                <a:ea typeface="メイリオ" pitchFamily="50" charset="-128"/>
              </a:rPr>
              <a:t>差分方程式</a:t>
            </a:r>
            <a:r>
              <a:rPr lang="ja-JP" altLang="en-US" sz="2800" dirty="0" smtClean="0">
                <a:solidFill>
                  <a:schemeClr val="tx2"/>
                </a:solidFill>
                <a:latin typeface="メイリオ" pitchFamily="50" charset="-128"/>
                <a:ea typeface="メイリオ" pitchFamily="50" charset="-128"/>
              </a:rPr>
              <a:t>」に直して解く！</a:t>
            </a:r>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適当な</a:t>
            </a:r>
            <a:r>
              <a:rPr lang="en-US" altLang="ja-JP" sz="2800" dirty="0" smtClean="0">
                <a:solidFill>
                  <a:schemeClr val="tx2"/>
                </a:solidFill>
                <a:latin typeface="メイリオ" pitchFamily="50" charset="-128"/>
                <a:ea typeface="メイリオ" pitchFamily="50" charset="-128"/>
              </a:rPr>
              <a:t>X(0)</a:t>
            </a:r>
            <a:r>
              <a:rPr lang="ja-JP" altLang="en-US" sz="2800" dirty="0" smtClean="0">
                <a:solidFill>
                  <a:schemeClr val="tx2"/>
                </a:solidFill>
                <a:latin typeface="メイリオ" pitchFamily="50" charset="-128"/>
                <a:ea typeface="メイリオ" pitchFamily="50" charset="-128"/>
              </a:rPr>
              <a:t>から始めて，</a:t>
            </a:r>
            <a:r>
              <a:rPr lang="en-US" altLang="ja-JP" sz="2800" dirty="0" err="1" smtClean="0">
                <a:solidFill>
                  <a:schemeClr val="tx2"/>
                </a:solidFill>
                <a:latin typeface="メイリオ" pitchFamily="50" charset="-128"/>
                <a:ea typeface="メイリオ" pitchFamily="50" charset="-128"/>
              </a:rPr>
              <a:t>Δt</a:t>
            </a:r>
            <a:r>
              <a:rPr lang="ja-JP" altLang="en-US" sz="2800" dirty="0" smtClean="0">
                <a:solidFill>
                  <a:schemeClr val="tx2"/>
                </a:solidFill>
                <a:latin typeface="メイリオ" pitchFamily="50" charset="-128"/>
                <a:ea typeface="メイリオ" pitchFamily="50" charset="-128"/>
              </a:rPr>
              <a:t>刻みに時計を進める</a:t>
            </a:r>
            <a:endParaRPr lang="en-US" altLang="ja-JP" sz="2800" dirty="0" smtClean="0">
              <a:solidFill>
                <a:schemeClr val="tx2"/>
              </a:solidFill>
              <a:latin typeface="メイリオ" pitchFamily="50" charset="-128"/>
              <a:ea typeface="メイリオ" pitchFamily="50" charset="-128"/>
            </a:endParaRPr>
          </a:p>
          <a:p>
            <a:pPr>
              <a:buNone/>
            </a:pPr>
            <a:r>
              <a:rPr lang="ja-JP" altLang="en-US" sz="2800" dirty="0" smtClean="0">
                <a:solidFill>
                  <a:schemeClr val="tx2"/>
                </a:solidFill>
                <a:latin typeface="メイリオ" pitchFamily="50" charset="-128"/>
                <a:ea typeface="メイリオ" pitchFamily="50" charset="-128"/>
              </a:rPr>
              <a:t>　→</a:t>
            </a:r>
            <a:r>
              <a:rPr lang="en-US" altLang="ja-JP" sz="2800" dirty="0" smtClean="0">
                <a:solidFill>
                  <a:schemeClr val="tx2"/>
                </a:solidFill>
                <a:latin typeface="メイリオ" pitchFamily="50" charset="-128"/>
                <a:ea typeface="メイリオ" pitchFamily="50" charset="-128"/>
              </a:rPr>
              <a:t>X(t)</a:t>
            </a:r>
            <a:r>
              <a:rPr lang="ja-JP" altLang="en-US" sz="2800" dirty="0" smtClean="0">
                <a:solidFill>
                  <a:schemeClr val="tx2"/>
                </a:solidFill>
                <a:latin typeface="メイリオ" pitchFamily="50" charset="-128"/>
                <a:ea typeface="メイリオ" pitchFamily="50" charset="-128"/>
              </a:rPr>
              <a:t>の変化が計算できる</a:t>
            </a:r>
            <a:endParaRPr lang="en-US" altLang="ja-JP" sz="2800" dirty="0" smtClean="0">
              <a:solidFill>
                <a:schemeClr val="tx2"/>
              </a:solidFill>
              <a:latin typeface="メイリオ" pitchFamily="50" charset="-128"/>
              <a:ea typeface="メイリオ" pitchFamily="50" charset="-128"/>
            </a:endParaRPr>
          </a:p>
        </p:txBody>
      </p:sp>
      <p:pic>
        <p:nvPicPr>
          <p:cNvPr id="148482" name="Picture 2"/>
          <p:cNvPicPr>
            <a:picLocks noChangeAspect="1" noChangeArrowheads="1"/>
          </p:cNvPicPr>
          <p:nvPr/>
        </p:nvPicPr>
        <p:blipFill>
          <a:blip r:embed="rId3" cstate="print"/>
          <a:srcRect/>
          <a:stretch>
            <a:fillRect/>
          </a:stretch>
        </p:blipFill>
        <p:spPr bwMode="auto">
          <a:xfrm>
            <a:off x="971600" y="2695888"/>
            <a:ext cx="3600400" cy="877128"/>
          </a:xfrm>
          <a:prstGeom prst="rect">
            <a:avLst/>
          </a:prstGeom>
          <a:noFill/>
          <a:ln w="9525">
            <a:solidFill>
              <a:srgbClr val="C00000"/>
            </a:solidFill>
            <a:miter lim="800000"/>
            <a:headEnd/>
            <a:tailEnd/>
          </a:ln>
        </p:spPr>
      </p:pic>
      <p:sp>
        <p:nvSpPr>
          <p:cNvPr id="6" name="正方形/長方形 5"/>
          <p:cNvSpPr/>
          <p:nvPr/>
        </p:nvSpPr>
        <p:spPr>
          <a:xfrm>
            <a:off x="1331640" y="4581128"/>
            <a:ext cx="6120680" cy="57606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メイリオ" pitchFamily="50" charset="-128"/>
                <a:ea typeface="メイリオ" pitchFamily="50" charset="-128"/>
              </a:rPr>
              <a:t>バスモデルの推定結果の例</a:t>
            </a:r>
            <a:endParaRPr kumimoji="1" lang="ja-JP" altLang="en-US" dirty="0">
              <a:latin typeface="メイリオ" pitchFamily="50" charset="-128"/>
              <a:ea typeface="メイリオ" pitchFamily="50" charset="-128"/>
            </a:endParaRPr>
          </a:p>
        </p:txBody>
      </p:sp>
      <p:pic>
        <p:nvPicPr>
          <p:cNvPr id="145412" name="Picture 4"/>
          <p:cNvPicPr>
            <a:picLocks noChangeAspect="1" noChangeArrowheads="1"/>
          </p:cNvPicPr>
          <p:nvPr/>
        </p:nvPicPr>
        <p:blipFill>
          <a:blip r:embed="rId2" cstate="print"/>
          <a:srcRect/>
          <a:stretch>
            <a:fillRect/>
          </a:stretch>
        </p:blipFill>
        <p:spPr bwMode="auto">
          <a:xfrm>
            <a:off x="1187624" y="1892445"/>
            <a:ext cx="6480719" cy="42728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メイリオ" pitchFamily="50" charset="-128"/>
                <a:ea typeface="メイリオ" pitchFamily="50" charset="-128"/>
              </a:rPr>
              <a:t>例：ランチェスターの法則</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495800"/>
          </a:xfrm>
        </p:spPr>
        <p:txBody>
          <a:bodyPr>
            <a:normAutofit/>
          </a:bodyPr>
          <a:lstStyle/>
          <a:p>
            <a:r>
              <a:rPr lang="ja-JP" altLang="en-US" sz="2800" dirty="0" smtClean="0">
                <a:solidFill>
                  <a:schemeClr val="tx2"/>
                </a:solidFill>
                <a:latin typeface="メイリオ" pitchFamily="50" charset="-128"/>
                <a:ea typeface="メイリオ" pitchFamily="50" charset="-128"/>
              </a:rPr>
              <a:t>企業間の市場競争モデル：</a:t>
            </a:r>
            <a:endParaRPr lang="en-US" altLang="ja-JP" sz="2800"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相手に勝つためには，規模を大きくする方が有利</a:t>
            </a:r>
            <a:endParaRPr lang="en-US" altLang="ja-JP"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規模が半分の企業が勝つには，</a:t>
            </a:r>
            <a:r>
              <a:rPr lang="en-US" altLang="ja-JP" dirty="0" smtClean="0">
                <a:solidFill>
                  <a:schemeClr val="tx2"/>
                </a:solidFill>
                <a:latin typeface="メイリオ" pitchFamily="50" charset="-128"/>
                <a:ea typeface="メイリオ" pitchFamily="50" charset="-128"/>
              </a:rPr>
              <a:t>4</a:t>
            </a:r>
            <a:r>
              <a:rPr lang="ja-JP" altLang="en-US" dirty="0" smtClean="0">
                <a:solidFill>
                  <a:schemeClr val="tx2"/>
                </a:solidFill>
                <a:latin typeface="メイリオ" pitchFamily="50" charset="-128"/>
                <a:ea typeface="メイリオ" pitchFamily="50" charset="-128"/>
              </a:rPr>
              <a:t>倍の努力をしないとダメ</a:t>
            </a:r>
            <a:endParaRPr lang="en-US" altLang="ja-JP" dirty="0" smtClean="0">
              <a:solidFill>
                <a:schemeClr val="tx2"/>
              </a:solidFill>
              <a:latin typeface="メイリオ" pitchFamily="50" charset="-128"/>
              <a:ea typeface="メイリオ" pitchFamily="50" charset="-128"/>
            </a:endParaRPr>
          </a:p>
          <a:p>
            <a:endParaRPr lang="en-US" altLang="ja-JP" sz="12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市場競争モデルを戦に見立てて説明</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戦力の消耗速度は相手の戦力の大きさに比例する</a:t>
            </a:r>
            <a:endParaRPr lang="en-US" altLang="ja-JP" sz="2800" dirty="0" smtClean="0">
              <a:solidFill>
                <a:schemeClr val="tx2"/>
              </a:solidFill>
              <a:latin typeface="メイリオ" pitchFamily="50" charset="-128"/>
              <a:ea typeface="メイリオ" pitchFamily="50" charset="-128"/>
            </a:endParaRPr>
          </a:p>
          <a:p>
            <a:pPr lvl="1"/>
            <a:r>
              <a:rPr lang="en-US" altLang="ja-JP" dirty="0" smtClean="0">
                <a:solidFill>
                  <a:schemeClr val="tx2"/>
                </a:solidFill>
                <a:latin typeface="メイリオ" pitchFamily="50" charset="-128"/>
                <a:ea typeface="メイリオ" pitchFamily="50" charset="-128"/>
              </a:rPr>
              <a:t>x(t)</a:t>
            </a:r>
            <a:r>
              <a:rPr lang="ja-JP" altLang="en-US" dirty="0" err="1" smtClean="0">
                <a:solidFill>
                  <a:schemeClr val="tx2"/>
                </a:solidFill>
                <a:latin typeface="メイリオ" pitchFamily="50" charset="-128"/>
                <a:ea typeface="メイリオ" pitchFamily="50" charset="-128"/>
              </a:rPr>
              <a:t>，</a:t>
            </a:r>
            <a:r>
              <a:rPr lang="en-US" altLang="ja-JP" dirty="0" smtClean="0">
                <a:solidFill>
                  <a:schemeClr val="tx2"/>
                </a:solidFill>
                <a:latin typeface="メイリオ" pitchFamily="50" charset="-128"/>
                <a:ea typeface="メイリオ" pitchFamily="50" charset="-128"/>
              </a:rPr>
              <a:t>y(t)</a:t>
            </a:r>
            <a:r>
              <a:rPr lang="ja-JP" altLang="en-US" dirty="0" smtClean="0">
                <a:solidFill>
                  <a:schemeClr val="tx2"/>
                </a:solidFill>
                <a:latin typeface="メイリオ" pitchFamily="50" charset="-128"/>
                <a:ea typeface="メイリオ" pitchFamily="50" charset="-128"/>
              </a:rPr>
              <a:t>がそれぞれの兵員数</a:t>
            </a:r>
            <a:endParaRPr lang="en-US" altLang="ja-JP" dirty="0" smtClean="0">
              <a:solidFill>
                <a:schemeClr val="tx2"/>
              </a:solidFill>
              <a:latin typeface="メイリオ" pitchFamily="50" charset="-128"/>
              <a:ea typeface="メイリオ" pitchFamily="50" charset="-128"/>
            </a:endParaRPr>
          </a:p>
        </p:txBody>
      </p:sp>
      <p:pic>
        <p:nvPicPr>
          <p:cNvPr id="149506" name="Picture 2"/>
          <p:cNvPicPr>
            <a:picLocks noChangeAspect="1" noChangeArrowheads="1"/>
          </p:cNvPicPr>
          <p:nvPr/>
        </p:nvPicPr>
        <p:blipFill>
          <a:blip r:embed="rId2" cstate="print"/>
          <a:srcRect/>
          <a:stretch>
            <a:fillRect/>
          </a:stretch>
        </p:blipFill>
        <p:spPr bwMode="auto">
          <a:xfrm>
            <a:off x="2123728" y="5445224"/>
            <a:ext cx="5114925" cy="866775"/>
          </a:xfrm>
          <a:prstGeom prst="rect">
            <a:avLst/>
          </a:prstGeom>
          <a:noFill/>
          <a:ln w="9525">
            <a:solidFill>
              <a:srgbClr val="C00000"/>
            </a:solidFill>
            <a:miter lim="800000"/>
            <a:headEnd/>
            <a:tailEnd/>
          </a:ln>
        </p:spPr>
      </p:pic>
      <p:sp>
        <p:nvSpPr>
          <p:cNvPr id="5" name="正方形/長方形 4"/>
          <p:cNvSpPr/>
          <p:nvPr/>
        </p:nvSpPr>
        <p:spPr>
          <a:xfrm>
            <a:off x="7884368" y="56818"/>
            <a:ext cx="1210588" cy="707886"/>
          </a:xfrm>
          <a:prstGeom prst="rect">
            <a:avLst/>
          </a:prstGeom>
          <a:ln w="22225">
            <a:solidFill>
              <a:srgbClr val="C00000"/>
            </a:solidFill>
          </a:ln>
        </p:spPr>
        <p:txBody>
          <a:bodyPr wrap="none">
            <a:spAutoFit/>
          </a:bodyPr>
          <a:lstStyle/>
          <a:p>
            <a:r>
              <a:rPr lang="ja-JP" altLang="en-US" sz="2000" b="1" dirty="0" smtClean="0">
                <a:solidFill>
                  <a:schemeClr val="tx2"/>
                </a:solidFill>
                <a:latin typeface="メイリオ" pitchFamily="50" charset="-128"/>
                <a:ea typeface="メイリオ" pitchFamily="50" charset="-128"/>
              </a:rPr>
              <a:t>テキスト</a:t>
            </a:r>
            <a:endParaRPr lang="en-US" altLang="ja-JP" sz="2000" b="1" dirty="0" smtClean="0">
              <a:solidFill>
                <a:schemeClr val="tx2"/>
              </a:solidFill>
              <a:latin typeface="メイリオ" pitchFamily="50" charset="-128"/>
              <a:ea typeface="メイリオ" pitchFamily="50" charset="-128"/>
            </a:endParaRPr>
          </a:p>
          <a:p>
            <a:r>
              <a:rPr lang="en-US" altLang="ja-JP" sz="2000" b="1" dirty="0" smtClean="0">
                <a:solidFill>
                  <a:schemeClr val="tx2"/>
                </a:solidFill>
                <a:latin typeface="メイリオ" pitchFamily="50" charset="-128"/>
                <a:ea typeface="メイリオ" pitchFamily="50" charset="-128"/>
              </a:rPr>
              <a:t>P.225</a:t>
            </a:r>
            <a:r>
              <a:rPr lang="ja-JP" altLang="en-US" sz="2000" b="1" dirty="0" smtClean="0">
                <a:solidFill>
                  <a:schemeClr val="tx2"/>
                </a:solidFill>
                <a:latin typeface="メイリオ" pitchFamily="50" charset="-128"/>
                <a:ea typeface="メイリオ" pitchFamily="50" charset="-128"/>
              </a:rPr>
              <a:t>～</a:t>
            </a:r>
            <a:endParaRPr lang="ja-JP" altLang="en-US" sz="2000" b="1" dirty="0">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メイリオ" pitchFamily="50" charset="-128"/>
                <a:ea typeface="メイリオ" pitchFamily="50" charset="-128"/>
              </a:rPr>
              <a:t>シミュレーションとは</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495800"/>
          </a:xfrm>
        </p:spPr>
        <p:txBody>
          <a:bodyPr>
            <a:normAutofit/>
          </a:bodyPr>
          <a:lstStyle/>
          <a:p>
            <a:r>
              <a:rPr lang="ja-JP" altLang="en-US" sz="2800" dirty="0" smtClean="0">
                <a:solidFill>
                  <a:schemeClr val="tx2"/>
                </a:solidFill>
                <a:latin typeface="メイリオ" pitchFamily="50" charset="-128"/>
                <a:ea typeface="メイリオ" pitchFamily="50" charset="-128"/>
              </a:rPr>
              <a:t>テレビゲーム，</a:t>
            </a:r>
            <a:r>
              <a:rPr lang="en-US" altLang="ja-JP" sz="2800" dirty="0" smtClean="0">
                <a:solidFill>
                  <a:schemeClr val="tx2"/>
                </a:solidFill>
                <a:latin typeface="メイリオ" pitchFamily="50" charset="-128"/>
                <a:ea typeface="メイリオ" pitchFamily="50" charset="-128"/>
              </a:rPr>
              <a:t>RPG</a:t>
            </a:r>
          </a:p>
          <a:p>
            <a:r>
              <a:rPr kumimoji="1" lang="ja-JP" altLang="en-US" sz="2800" dirty="0" smtClean="0">
                <a:solidFill>
                  <a:schemeClr val="tx2"/>
                </a:solidFill>
                <a:latin typeface="メイリオ" pitchFamily="50" charset="-128"/>
                <a:ea typeface="メイリオ" pitchFamily="50" charset="-128"/>
              </a:rPr>
              <a:t>ドライビングシミュレーション，フライトシミュレーション</a:t>
            </a:r>
            <a:endParaRPr kumimoji="1"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コンサートホールの音響設計</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レベニューマネジメントのパラメータ設計</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プロジェクト管理におけるリスク管理</a:t>
            </a:r>
            <a:endParaRPr lang="en-US" altLang="ja-JP" sz="2800" dirty="0" smtClean="0">
              <a:solidFill>
                <a:schemeClr val="tx2"/>
              </a:solidFill>
              <a:latin typeface="メイリオ" pitchFamily="50" charset="-128"/>
              <a:ea typeface="メイリオ" pitchFamily="50" charset="-128"/>
            </a:endParaRPr>
          </a:p>
          <a:p>
            <a:r>
              <a:rPr lang="en-US" altLang="ja-JP" sz="2800" dirty="0" smtClean="0">
                <a:solidFill>
                  <a:schemeClr val="tx2"/>
                </a:solidFill>
                <a:latin typeface="メイリオ" pitchFamily="50" charset="-128"/>
                <a:ea typeface="メイリオ" pitchFamily="50" charset="-128"/>
              </a:rPr>
              <a:t>…</a:t>
            </a:r>
          </a:p>
        </p:txBody>
      </p:sp>
      <p:sp>
        <p:nvSpPr>
          <p:cNvPr id="5" name="正方形/長方形 4"/>
          <p:cNvSpPr/>
          <p:nvPr/>
        </p:nvSpPr>
        <p:spPr>
          <a:xfrm>
            <a:off x="7884368" y="56818"/>
            <a:ext cx="1210588" cy="707886"/>
          </a:xfrm>
          <a:prstGeom prst="rect">
            <a:avLst/>
          </a:prstGeom>
          <a:ln w="22225">
            <a:solidFill>
              <a:srgbClr val="C00000"/>
            </a:solidFill>
          </a:ln>
        </p:spPr>
        <p:txBody>
          <a:bodyPr wrap="none">
            <a:spAutoFit/>
          </a:bodyPr>
          <a:lstStyle/>
          <a:p>
            <a:r>
              <a:rPr lang="ja-JP" altLang="en-US" sz="2000" b="1" dirty="0" smtClean="0">
                <a:solidFill>
                  <a:schemeClr val="tx2"/>
                </a:solidFill>
                <a:latin typeface="メイリオ" pitchFamily="50" charset="-128"/>
                <a:ea typeface="メイリオ" pitchFamily="50" charset="-128"/>
              </a:rPr>
              <a:t>テキスト</a:t>
            </a:r>
            <a:endParaRPr lang="en-US" altLang="ja-JP" sz="2000" b="1" dirty="0" smtClean="0">
              <a:solidFill>
                <a:schemeClr val="tx2"/>
              </a:solidFill>
              <a:latin typeface="メイリオ" pitchFamily="50" charset="-128"/>
              <a:ea typeface="メイリオ" pitchFamily="50" charset="-128"/>
            </a:endParaRPr>
          </a:p>
          <a:p>
            <a:r>
              <a:rPr lang="en-US" altLang="ja-JP" sz="2000" b="1" dirty="0" smtClean="0">
                <a:solidFill>
                  <a:schemeClr val="tx2"/>
                </a:solidFill>
                <a:latin typeface="メイリオ" pitchFamily="50" charset="-128"/>
                <a:ea typeface="メイリオ" pitchFamily="50" charset="-128"/>
              </a:rPr>
              <a:t>P.221</a:t>
            </a:r>
            <a:r>
              <a:rPr lang="ja-JP" altLang="en-US" sz="2000" b="1" dirty="0" smtClean="0">
                <a:solidFill>
                  <a:schemeClr val="tx2"/>
                </a:solidFill>
                <a:latin typeface="メイリオ" pitchFamily="50" charset="-128"/>
                <a:ea typeface="メイリオ" pitchFamily="50" charset="-128"/>
              </a:rPr>
              <a:t>～</a:t>
            </a:r>
            <a:endParaRPr lang="ja-JP" altLang="en-US" sz="2000" b="1" dirty="0">
              <a:solidFill>
                <a:schemeClr val="tx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メイリオ" pitchFamily="50" charset="-128"/>
                <a:ea typeface="メイリオ" pitchFamily="50" charset="-128"/>
              </a:rPr>
              <a:t>例：ランチェスターの法則</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495800"/>
          </a:xfrm>
        </p:spPr>
        <p:txBody>
          <a:bodyPr>
            <a:normAutofit/>
          </a:bodyPr>
          <a:lstStyle/>
          <a:p>
            <a:r>
              <a:rPr lang="ja-JP" altLang="en-US" sz="2800" dirty="0" smtClean="0">
                <a:solidFill>
                  <a:schemeClr val="tx2"/>
                </a:solidFill>
                <a:latin typeface="メイリオ" pitchFamily="50" charset="-128"/>
                <a:ea typeface="メイリオ" pitchFamily="50" charset="-128"/>
              </a:rPr>
              <a:t>先ほどの連立微分方程式を「差分方程式」の形で書きなおすと</a:t>
            </a:r>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a:p>
            <a:endParaRPr lang="en-US" altLang="ja-JP" sz="40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ここで，　　　　　　　　　　  とおくと，差分方程式は数列の式のように表現可能</a:t>
            </a:r>
            <a:endParaRPr lang="en-US" altLang="ja-JP" sz="2800" dirty="0" smtClean="0">
              <a:solidFill>
                <a:schemeClr val="tx2"/>
              </a:solidFill>
              <a:latin typeface="メイリオ" pitchFamily="50" charset="-128"/>
              <a:ea typeface="メイリオ" pitchFamily="50" charset="-128"/>
            </a:endParaRPr>
          </a:p>
        </p:txBody>
      </p:sp>
      <p:pic>
        <p:nvPicPr>
          <p:cNvPr id="2051" name="Picture 3"/>
          <p:cNvPicPr>
            <a:picLocks noChangeAspect="1" noChangeArrowheads="1"/>
          </p:cNvPicPr>
          <p:nvPr/>
        </p:nvPicPr>
        <p:blipFill>
          <a:blip r:embed="rId2" cstate="print"/>
          <a:srcRect/>
          <a:stretch>
            <a:fillRect/>
          </a:stretch>
        </p:blipFill>
        <p:spPr bwMode="auto">
          <a:xfrm>
            <a:off x="2553816" y="2708920"/>
            <a:ext cx="3962400" cy="1000125"/>
          </a:xfrm>
          <a:prstGeom prst="rect">
            <a:avLst/>
          </a:prstGeom>
          <a:noFill/>
          <a:ln w="9525">
            <a:solidFill>
              <a:srgbClr val="002060"/>
            </a:solid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2195736" y="3933056"/>
            <a:ext cx="3838575" cy="476250"/>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3275856" y="4911947"/>
            <a:ext cx="2664296" cy="965325"/>
          </a:xfrm>
          <a:prstGeom prst="rect">
            <a:avLst/>
          </a:prstGeom>
          <a:noFill/>
          <a:ln w="9525">
            <a:solidFill>
              <a:srgbClr val="002060"/>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メイリオ" pitchFamily="50" charset="-128"/>
                <a:ea typeface="メイリオ" pitchFamily="50" charset="-128"/>
              </a:rPr>
              <a:t>例：伝染病の感染モデル</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495800"/>
          </a:xfrm>
        </p:spPr>
        <p:txBody>
          <a:bodyPr>
            <a:normAutofit/>
          </a:bodyPr>
          <a:lstStyle/>
          <a:p>
            <a:r>
              <a:rPr lang="ja-JP" altLang="en-US" sz="2800" dirty="0" smtClean="0">
                <a:solidFill>
                  <a:schemeClr val="tx2"/>
                </a:solidFill>
                <a:latin typeface="メイリオ" pitchFamily="50" charset="-128"/>
                <a:ea typeface="メイリオ" pitchFamily="50" charset="-128"/>
              </a:rPr>
              <a:t>伝染病は</a:t>
            </a:r>
            <a:endParaRPr lang="en-US" altLang="ja-JP" sz="2800"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非感染者</a:t>
            </a:r>
            <a:r>
              <a:rPr lang="en-US" altLang="ja-JP" dirty="0" smtClean="0">
                <a:solidFill>
                  <a:schemeClr val="tx2"/>
                </a:solidFill>
                <a:latin typeface="メイリオ" pitchFamily="50" charset="-128"/>
                <a:ea typeface="メイリオ" pitchFamily="50" charset="-128"/>
              </a:rPr>
              <a:t>S(t)</a:t>
            </a:r>
            <a:r>
              <a:rPr lang="ja-JP" altLang="en-US" dirty="0" smtClean="0">
                <a:solidFill>
                  <a:schemeClr val="tx2"/>
                </a:solidFill>
                <a:latin typeface="メイリオ" pitchFamily="50" charset="-128"/>
                <a:ea typeface="メイリオ" pitchFamily="50" charset="-128"/>
              </a:rPr>
              <a:t>が多ければ広まりやすい</a:t>
            </a:r>
            <a:endParaRPr lang="en-US" altLang="ja-JP" dirty="0" smtClean="0">
              <a:solidFill>
                <a:schemeClr val="tx2"/>
              </a:solidFill>
              <a:latin typeface="メイリオ" pitchFamily="50" charset="-128"/>
              <a:ea typeface="メイリオ" pitchFamily="50" charset="-128"/>
            </a:endParaRPr>
          </a:p>
          <a:p>
            <a:pPr lvl="1"/>
            <a:endParaRPr lang="en-US" altLang="ja-JP" sz="3600"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感染者</a:t>
            </a:r>
            <a:r>
              <a:rPr lang="en-US" altLang="ja-JP" dirty="0" smtClean="0">
                <a:solidFill>
                  <a:schemeClr val="tx2"/>
                </a:solidFill>
                <a:latin typeface="メイリオ" pitchFamily="50" charset="-128"/>
                <a:ea typeface="メイリオ" pitchFamily="50" charset="-128"/>
              </a:rPr>
              <a:t>I(t)</a:t>
            </a:r>
            <a:r>
              <a:rPr lang="ja-JP" altLang="en-US" dirty="0" smtClean="0">
                <a:solidFill>
                  <a:schemeClr val="tx2"/>
                </a:solidFill>
                <a:latin typeface="メイリオ" pitchFamily="50" charset="-128"/>
                <a:ea typeface="メイリオ" pitchFamily="50" charset="-128"/>
              </a:rPr>
              <a:t>が多ければ広まりやすい</a:t>
            </a:r>
            <a:endParaRPr lang="en-US" altLang="ja-JP" dirty="0" smtClean="0">
              <a:solidFill>
                <a:schemeClr val="tx2"/>
              </a:solidFill>
              <a:latin typeface="メイリオ" pitchFamily="50" charset="-128"/>
              <a:ea typeface="メイリオ" pitchFamily="50" charset="-128"/>
            </a:endParaRPr>
          </a:p>
          <a:p>
            <a:pPr lvl="1"/>
            <a:endParaRPr lang="en-US" altLang="ja-JP" sz="3600"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感染者が多ければ治癒者</a:t>
            </a:r>
            <a:r>
              <a:rPr lang="en-US" altLang="ja-JP" dirty="0" smtClean="0">
                <a:solidFill>
                  <a:schemeClr val="tx2"/>
                </a:solidFill>
                <a:latin typeface="メイリオ" pitchFamily="50" charset="-128"/>
                <a:ea typeface="メイリオ" pitchFamily="50" charset="-128"/>
              </a:rPr>
              <a:t>R(t)</a:t>
            </a:r>
            <a:r>
              <a:rPr lang="ja-JP" altLang="en-US" dirty="0" smtClean="0">
                <a:solidFill>
                  <a:schemeClr val="tx2"/>
                </a:solidFill>
                <a:latin typeface="メイリオ" pitchFamily="50" charset="-128"/>
                <a:ea typeface="メイリオ" pitchFamily="50" charset="-128"/>
              </a:rPr>
              <a:t>も多い</a:t>
            </a:r>
            <a:endParaRPr lang="en-US" altLang="ja-JP" dirty="0" smtClean="0">
              <a:solidFill>
                <a:schemeClr val="tx2"/>
              </a:solidFill>
              <a:latin typeface="メイリオ" pitchFamily="50" charset="-128"/>
              <a:ea typeface="メイリオ" pitchFamily="50" charset="-128"/>
            </a:endParaRPr>
          </a:p>
          <a:p>
            <a:pPr lvl="1"/>
            <a:endParaRPr lang="en-US" altLang="ja-JP"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集団数は一定</a:t>
            </a:r>
            <a:endParaRPr lang="en-US" altLang="ja-JP"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p:txBody>
      </p:sp>
      <p:pic>
        <p:nvPicPr>
          <p:cNvPr id="150531" name="Picture 3"/>
          <p:cNvPicPr>
            <a:picLocks noChangeAspect="1" noChangeArrowheads="1"/>
          </p:cNvPicPr>
          <p:nvPr/>
        </p:nvPicPr>
        <p:blipFill>
          <a:blip r:embed="rId2" cstate="print"/>
          <a:srcRect/>
          <a:stretch>
            <a:fillRect/>
          </a:stretch>
        </p:blipFill>
        <p:spPr bwMode="auto">
          <a:xfrm>
            <a:off x="5030887" y="2636912"/>
            <a:ext cx="2493441" cy="655767"/>
          </a:xfrm>
          <a:prstGeom prst="rect">
            <a:avLst/>
          </a:prstGeom>
          <a:noFill/>
          <a:ln w="9525">
            <a:noFill/>
            <a:miter lim="800000"/>
            <a:headEnd/>
            <a:tailEnd/>
          </a:ln>
        </p:spPr>
      </p:pic>
      <p:pic>
        <p:nvPicPr>
          <p:cNvPr id="150532" name="Picture 4"/>
          <p:cNvPicPr>
            <a:picLocks noChangeAspect="1" noChangeArrowheads="1"/>
          </p:cNvPicPr>
          <p:nvPr/>
        </p:nvPicPr>
        <p:blipFill>
          <a:blip r:embed="rId3" cstate="print"/>
          <a:srcRect/>
          <a:stretch>
            <a:fillRect/>
          </a:stretch>
        </p:blipFill>
        <p:spPr bwMode="auto">
          <a:xfrm>
            <a:off x="5076056" y="4941168"/>
            <a:ext cx="1786309" cy="665195"/>
          </a:xfrm>
          <a:prstGeom prst="rect">
            <a:avLst/>
          </a:prstGeom>
          <a:noFill/>
          <a:ln w="9525">
            <a:noFill/>
            <a:miter lim="800000"/>
            <a:headEnd/>
            <a:tailEnd/>
          </a:ln>
        </p:spPr>
      </p:pic>
      <p:pic>
        <p:nvPicPr>
          <p:cNvPr id="150533" name="Picture 5"/>
          <p:cNvPicPr>
            <a:picLocks noChangeAspect="1" noChangeArrowheads="1"/>
          </p:cNvPicPr>
          <p:nvPr/>
        </p:nvPicPr>
        <p:blipFill>
          <a:blip r:embed="rId4" cstate="print"/>
          <a:srcRect/>
          <a:stretch>
            <a:fillRect/>
          </a:stretch>
        </p:blipFill>
        <p:spPr bwMode="auto">
          <a:xfrm>
            <a:off x="5123208" y="3789040"/>
            <a:ext cx="3049192" cy="611312"/>
          </a:xfrm>
          <a:prstGeom prst="rect">
            <a:avLst/>
          </a:prstGeom>
          <a:noFill/>
          <a:ln w="9525">
            <a:noFill/>
            <a:miter lim="800000"/>
            <a:headEnd/>
            <a:tailEnd/>
          </a:ln>
        </p:spPr>
      </p:pic>
      <p:pic>
        <p:nvPicPr>
          <p:cNvPr id="150534" name="Picture 6"/>
          <p:cNvPicPr>
            <a:picLocks noChangeAspect="1" noChangeArrowheads="1"/>
          </p:cNvPicPr>
          <p:nvPr/>
        </p:nvPicPr>
        <p:blipFill>
          <a:blip r:embed="rId5" cstate="print"/>
          <a:srcRect/>
          <a:stretch>
            <a:fillRect/>
          </a:stretch>
        </p:blipFill>
        <p:spPr bwMode="auto">
          <a:xfrm>
            <a:off x="3275856" y="5589240"/>
            <a:ext cx="4824536" cy="1193614"/>
          </a:xfrm>
          <a:prstGeom prst="rect">
            <a:avLst/>
          </a:prstGeom>
          <a:noFill/>
          <a:ln w="9525">
            <a:noFill/>
            <a:miter lim="800000"/>
            <a:headEnd/>
            <a:tailEnd/>
          </a:ln>
        </p:spPr>
      </p:pic>
      <p:sp>
        <p:nvSpPr>
          <p:cNvPr id="8" name="正方形/長方形 7"/>
          <p:cNvSpPr/>
          <p:nvPr/>
        </p:nvSpPr>
        <p:spPr>
          <a:xfrm>
            <a:off x="7884368" y="56818"/>
            <a:ext cx="1210588" cy="707886"/>
          </a:xfrm>
          <a:prstGeom prst="rect">
            <a:avLst/>
          </a:prstGeom>
          <a:ln w="22225">
            <a:solidFill>
              <a:srgbClr val="C00000"/>
            </a:solidFill>
          </a:ln>
        </p:spPr>
        <p:txBody>
          <a:bodyPr wrap="none">
            <a:spAutoFit/>
          </a:bodyPr>
          <a:lstStyle/>
          <a:p>
            <a:r>
              <a:rPr lang="ja-JP" altLang="en-US" sz="2000" b="1" dirty="0" smtClean="0">
                <a:solidFill>
                  <a:schemeClr val="tx2"/>
                </a:solidFill>
                <a:latin typeface="メイリオ" pitchFamily="50" charset="-128"/>
                <a:ea typeface="メイリオ" pitchFamily="50" charset="-128"/>
              </a:rPr>
              <a:t>テキスト</a:t>
            </a:r>
            <a:endParaRPr lang="en-US" altLang="ja-JP" sz="2000" b="1" dirty="0" smtClean="0">
              <a:solidFill>
                <a:schemeClr val="tx2"/>
              </a:solidFill>
              <a:latin typeface="メイリオ" pitchFamily="50" charset="-128"/>
              <a:ea typeface="メイリオ" pitchFamily="50" charset="-128"/>
            </a:endParaRPr>
          </a:p>
          <a:p>
            <a:r>
              <a:rPr lang="en-US" altLang="ja-JP" sz="2000" b="1" dirty="0" smtClean="0">
                <a:solidFill>
                  <a:schemeClr val="tx2"/>
                </a:solidFill>
                <a:latin typeface="メイリオ" pitchFamily="50" charset="-128"/>
                <a:ea typeface="メイリオ" pitchFamily="50" charset="-128"/>
              </a:rPr>
              <a:t>P.226</a:t>
            </a:r>
            <a:endParaRPr lang="ja-JP" altLang="en-US" sz="2000" b="1" dirty="0">
              <a:solidFill>
                <a:schemeClr val="tx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メイリオ" pitchFamily="50" charset="-128"/>
                <a:ea typeface="メイリオ" pitchFamily="50" charset="-128"/>
              </a:rPr>
              <a:t>伝染病の流行モデルをグラフに</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495800"/>
          </a:xfrm>
        </p:spPr>
        <p:txBody>
          <a:bodyPr>
            <a:normAutofit/>
          </a:bodyPr>
          <a:lstStyle/>
          <a:p>
            <a:r>
              <a:rPr lang="ja-JP" altLang="en-US" sz="2800" dirty="0" smtClean="0">
                <a:solidFill>
                  <a:schemeClr val="tx2"/>
                </a:solidFill>
                <a:latin typeface="メイリオ" pitchFamily="50" charset="-128"/>
                <a:ea typeface="メイリオ" pitchFamily="50" charset="-128"/>
              </a:rPr>
              <a:t>伝染病の感染モデルのグラフ化</a:t>
            </a:r>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p:txBody>
      </p:sp>
      <p:pic>
        <p:nvPicPr>
          <p:cNvPr id="151554" name="Picture 2"/>
          <p:cNvPicPr>
            <a:picLocks noChangeAspect="1" noChangeArrowheads="1"/>
          </p:cNvPicPr>
          <p:nvPr/>
        </p:nvPicPr>
        <p:blipFill>
          <a:blip r:embed="rId2" cstate="print"/>
          <a:srcRect/>
          <a:stretch>
            <a:fillRect/>
          </a:stretch>
        </p:blipFill>
        <p:spPr bwMode="auto">
          <a:xfrm>
            <a:off x="1403648" y="2420888"/>
            <a:ext cx="6423832" cy="3789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メイリオ" pitchFamily="50" charset="-128"/>
                <a:ea typeface="メイリオ" pitchFamily="50" charset="-128"/>
              </a:rPr>
              <a:t>システムダイナミックス</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495800"/>
          </a:xfrm>
        </p:spPr>
        <p:txBody>
          <a:bodyPr>
            <a:normAutofit/>
          </a:bodyPr>
          <a:lstStyle/>
          <a:p>
            <a:r>
              <a:rPr lang="ja-JP" altLang="en-US" sz="2800" dirty="0" smtClean="0">
                <a:solidFill>
                  <a:schemeClr val="tx2"/>
                </a:solidFill>
                <a:latin typeface="メイリオ" pitchFamily="50" charset="-128"/>
                <a:ea typeface="メイリオ" pitchFamily="50" charset="-128"/>
              </a:rPr>
              <a:t>システムをネットワークと考え，人・モノ・金・情報がネットワークを流れると考える</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各枝の流量は状態に応じて連続的に変化する</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システム状態の時間変化</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ダイナミックス</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を差分方程式で記述し，分析する</a:t>
            </a:r>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環境問題で一定の成果が出ている</a:t>
            </a:r>
            <a:endParaRPr lang="en-US" altLang="ja-JP" sz="2800" dirty="0" smtClean="0">
              <a:solidFill>
                <a:schemeClr val="tx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latin typeface="メイリオ" pitchFamily="50" charset="-128"/>
                <a:ea typeface="メイリオ" pitchFamily="50" charset="-128"/>
              </a:rPr>
              <a:t>確定的シミュレーション</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495800"/>
          </a:xfrm>
        </p:spPr>
        <p:txBody>
          <a:bodyPr>
            <a:normAutofit/>
          </a:bodyPr>
          <a:lstStyle/>
          <a:p>
            <a:r>
              <a:rPr lang="ja-JP" altLang="en-US" sz="2800" dirty="0" smtClean="0">
                <a:solidFill>
                  <a:schemeClr val="tx2"/>
                </a:solidFill>
                <a:latin typeface="メイリオ" pitchFamily="50" charset="-128"/>
                <a:ea typeface="メイリオ" pitchFamily="50" charset="-128"/>
              </a:rPr>
              <a:t>スケジューリング</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最適化問題の選択肢が膨大</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とりあえず実行解を試してみる</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擬似最適解を改良していく</a:t>
            </a:r>
            <a:endParaRPr lang="en-US" altLang="ja-JP" sz="2800" dirty="0" smtClean="0">
              <a:solidFill>
                <a:schemeClr val="tx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latin typeface="メイリオ" pitchFamily="50" charset="-128"/>
                <a:ea typeface="メイリオ" pitchFamily="50" charset="-128"/>
              </a:rPr>
              <a:t>ここからの講義内容</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323528" y="1772816"/>
            <a:ext cx="8568952" cy="4896544"/>
          </a:xfrm>
        </p:spPr>
        <p:txBody>
          <a:bodyPr>
            <a:normAutofit/>
          </a:bodyPr>
          <a:lstStyle/>
          <a:p>
            <a:r>
              <a:rPr lang="ja-JP" altLang="en-US" dirty="0" smtClean="0">
                <a:solidFill>
                  <a:schemeClr val="bg1">
                    <a:lumMod val="95000"/>
                  </a:schemeClr>
                </a:solidFill>
                <a:latin typeface="メイリオ" pitchFamily="50" charset="-128"/>
                <a:ea typeface="メイリオ" pitchFamily="50" charset="-128"/>
              </a:rPr>
              <a:t>確定的シミュレーション</a:t>
            </a:r>
            <a:endParaRPr lang="en-US" altLang="ja-JP" dirty="0" smtClean="0">
              <a:solidFill>
                <a:schemeClr val="bg1">
                  <a:lumMod val="95000"/>
                </a:schemeClr>
              </a:solidFill>
              <a:latin typeface="メイリオ" pitchFamily="50" charset="-128"/>
              <a:ea typeface="メイリオ" pitchFamily="50" charset="-128"/>
            </a:endParaRPr>
          </a:p>
          <a:p>
            <a:r>
              <a:rPr lang="ja-JP" altLang="en-US" b="1" dirty="0" smtClean="0">
                <a:solidFill>
                  <a:srgbClr val="C00000"/>
                </a:solidFill>
                <a:latin typeface="メイリオ" pitchFamily="50" charset="-128"/>
                <a:ea typeface="メイリオ" pitchFamily="50" charset="-128"/>
              </a:rPr>
              <a:t>離散事象シミュレーション</a:t>
            </a:r>
            <a:endParaRPr lang="en-US" altLang="ja-JP" b="1" dirty="0" smtClean="0">
              <a:solidFill>
                <a:srgbClr val="C00000"/>
              </a:solidFill>
              <a:latin typeface="メイリオ" pitchFamily="50" charset="-128"/>
              <a:ea typeface="メイリオ" pitchFamily="50" charset="-128"/>
            </a:endParaRPr>
          </a:p>
          <a:p>
            <a:r>
              <a:rPr lang="ja-JP" altLang="en-US" dirty="0" smtClean="0">
                <a:solidFill>
                  <a:schemeClr val="bg1">
                    <a:lumMod val="95000"/>
                  </a:schemeClr>
                </a:solidFill>
                <a:latin typeface="メイリオ" pitchFamily="50" charset="-128"/>
                <a:ea typeface="メイリオ" pitchFamily="50" charset="-128"/>
              </a:rPr>
              <a:t>実験結果の解釈</a:t>
            </a:r>
            <a:endParaRPr lang="en-US" altLang="ja-JP" dirty="0" smtClean="0">
              <a:solidFill>
                <a:schemeClr val="bg1">
                  <a:lumMod val="95000"/>
                </a:schemeClr>
              </a:solidFill>
              <a:latin typeface="メイリオ" pitchFamily="50" charset="-128"/>
              <a:ea typeface="メイリオ" pitchFamily="50" charset="-128"/>
            </a:endParaRPr>
          </a:p>
          <a:p>
            <a:r>
              <a:rPr lang="ja-JP" altLang="en-US" dirty="0" smtClean="0">
                <a:solidFill>
                  <a:schemeClr val="bg1">
                    <a:lumMod val="95000"/>
                  </a:schemeClr>
                </a:solidFill>
                <a:latin typeface="メイリオ" pitchFamily="50" charset="-128"/>
                <a:ea typeface="メイリオ" pitchFamily="50" charset="-128"/>
              </a:rPr>
              <a:t>ランダム事象の生成</a:t>
            </a:r>
            <a:endParaRPr lang="en-US" altLang="ja-JP" dirty="0" smtClean="0">
              <a:solidFill>
                <a:schemeClr val="bg1">
                  <a:lumMod val="95000"/>
                </a:schemeClr>
              </a:solidFill>
              <a:latin typeface="メイリオ" pitchFamily="50" charset="-128"/>
              <a:ea typeface="メイリオ" pitchFamily="50" charset="-128"/>
            </a:endParaRPr>
          </a:p>
          <a:p>
            <a:r>
              <a:rPr lang="ja-JP" altLang="en-US" dirty="0" smtClean="0">
                <a:solidFill>
                  <a:schemeClr val="bg1">
                    <a:lumMod val="95000"/>
                  </a:schemeClr>
                </a:solidFill>
                <a:latin typeface="メイリオ" pitchFamily="50" charset="-128"/>
                <a:ea typeface="メイリオ" pitchFamily="50" charset="-128"/>
              </a:rPr>
              <a:t>乱数の生成</a:t>
            </a:r>
            <a:endParaRPr lang="en-US" altLang="ja-JP" dirty="0" smtClean="0">
              <a:solidFill>
                <a:schemeClr val="bg1">
                  <a:lumMod val="95000"/>
                </a:schemeClr>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latin typeface="メイリオ" pitchFamily="50" charset="-128"/>
                <a:ea typeface="メイリオ" pitchFamily="50" charset="-128"/>
              </a:rPr>
              <a:t>離散事象シミュレーション</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495800"/>
          </a:xfrm>
        </p:spPr>
        <p:txBody>
          <a:bodyPr>
            <a:normAutofit/>
          </a:bodyPr>
          <a:lstStyle/>
          <a:p>
            <a:r>
              <a:rPr lang="ja-JP" altLang="en-US" sz="2800" dirty="0" smtClean="0">
                <a:solidFill>
                  <a:schemeClr val="tx2"/>
                </a:solidFill>
                <a:latin typeface="メイリオ" pitchFamily="50" charset="-128"/>
                <a:ea typeface="メイリオ" pitchFamily="50" charset="-128"/>
              </a:rPr>
              <a:t>ランダムな事象が飛び飛びに起きることによって，システムの「状態」が時々刻々変わる</a:t>
            </a:r>
            <a:endParaRPr lang="en-US" altLang="ja-JP" sz="2800" dirty="0" smtClean="0">
              <a:solidFill>
                <a:schemeClr val="tx2"/>
              </a:solidFill>
              <a:latin typeface="メイリオ" pitchFamily="50" charset="-128"/>
              <a:ea typeface="メイリオ" pitchFamily="50" charset="-128"/>
            </a:endParaRPr>
          </a:p>
          <a:p>
            <a:endParaRPr lang="en-US" altLang="ja-JP" sz="12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例：お店の行列</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待ち行列</a:t>
            </a:r>
            <a:r>
              <a:rPr lang="en-US" altLang="ja-JP" sz="2800" dirty="0" smtClean="0">
                <a:solidFill>
                  <a:schemeClr val="tx2"/>
                </a:solidFill>
                <a:latin typeface="メイリオ" pitchFamily="50" charset="-128"/>
                <a:ea typeface="メイリオ" pitchFamily="50" charset="-128"/>
              </a:rPr>
              <a:t>)</a:t>
            </a:r>
          </a:p>
          <a:p>
            <a:pPr lvl="1"/>
            <a:r>
              <a:rPr lang="ja-JP" altLang="en-US" dirty="0" smtClean="0">
                <a:solidFill>
                  <a:schemeClr val="tx2"/>
                </a:solidFill>
                <a:latin typeface="メイリオ" pitchFamily="50" charset="-128"/>
                <a:ea typeface="メイリオ" pitchFamily="50" charset="-128"/>
              </a:rPr>
              <a:t>ここでの「状態」は「行列で待っている人の人数」</a:t>
            </a:r>
            <a:endParaRPr lang="en-US" altLang="ja-JP" dirty="0" smtClean="0">
              <a:solidFill>
                <a:schemeClr val="tx2"/>
              </a:solidFill>
              <a:latin typeface="メイリオ" pitchFamily="50" charset="-128"/>
              <a:ea typeface="メイリオ" pitchFamily="50" charset="-128"/>
            </a:endParaRPr>
          </a:p>
        </p:txBody>
      </p:sp>
      <p:graphicFrame>
        <p:nvGraphicFramePr>
          <p:cNvPr id="4" name="表 3"/>
          <p:cNvGraphicFramePr>
            <a:graphicFrameLocks noGrp="1"/>
          </p:cNvGraphicFramePr>
          <p:nvPr/>
        </p:nvGraphicFramePr>
        <p:xfrm>
          <a:off x="1547664" y="4077072"/>
          <a:ext cx="6096000" cy="1371600"/>
        </p:xfrm>
        <a:graphic>
          <a:graphicData uri="http://schemas.openxmlformats.org/drawingml/2006/table">
            <a:tbl>
              <a:tblPr firstRow="1" bandRow="1"/>
              <a:tblGrid>
                <a:gridCol w="3048000"/>
                <a:gridCol w="3048000"/>
              </a:tblGrid>
              <a:tr h="370840">
                <a:tc>
                  <a:txBody>
                    <a:bodyPr/>
                    <a:lstStyle>
                      <a:lvl1pPr marL="0" algn="l" rtl="0" eaLnBrk="1" latinLnBrk="0" hangingPunct="1">
                        <a:defRPr kumimoji="1" kern="1200">
                          <a:solidFill>
                            <a:schemeClr val="tx1"/>
                          </a:solidFill>
                          <a:latin typeface="Calibri"/>
                        </a:defRPr>
                      </a:lvl1pPr>
                      <a:lvl2pPr marL="457200" algn="l" rtl="0" eaLnBrk="1" latinLnBrk="0" hangingPunct="1">
                        <a:defRPr kumimoji="1" kern="1200">
                          <a:solidFill>
                            <a:schemeClr val="tx1"/>
                          </a:solidFill>
                          <a:latin typeface="Calibri"/>
                        </a:defRPr>
                      </a:lvl2pPr>
                      <a:lvl3pPr marL="914400" algn="l" rtl="0" eaLnBrk="1" latinLnBrk="0" hangingPunct="1">
                        <a:defRPr kumimoji="1" kern="1200">
                          <a:solidFill>
                            <a:schemeClr val="tx1"/>
                          </a:solidFill>
                          <a:latin typeface="Calibri"/>
                        </a:defRPr>
                      </a:lvl3pPr>
                      <a:lvl4pPr marL="1371600" algn="l" rtl="0" eaLnBrk="1" latinLnBrk="0" hangingPunct="1">
                        <a:defRPr kumimoji="1" kern="1200">
                          <a:solidFill>
                            <a:schemeClr val="tx1"/>
                          </a:solidFill>
                          <a:latin typeface="Calibri"/>
                        </a:defRPr>
                      </a:lvl4pPr>
                      <a:lvl5pPr marL="1828800" algn="l" rtl="0" eaLnBrk="1" latinLnBrk="0" hangingPunct="1">
                        <a:defRPr kumimoji="1" kern="1200">
                          <a:solidFill>
                            <a:schemeClr val="tx1"/>
                          </a:solidFill>
                          <a:latin typeface="Calibri"/>
                        </a:defRPr>
                      </a:lvl5pPr>
                      <a:lvl6pPr marL="2286000" algn="l" rtl="0" eaLnBrk="1" latinLnBrk="0" hangingPunct="1">
                        <a:defRPr kumimoji="1" kern="1200">
                          <a:solidFill>
                            <a:schemeClr val="tx1"/>
                          </a:solidFill>
                          <a:latin typeface="Calibri"/>
                        </a:defRPr>
                      </a:lvl6pPr>
                      <a:lvl7pPr marL="2743200" algn="l" rtl="0" eaLnBrk="1" latinLnBrk="0" hangingPunct="1">
                        <a:defRPr kumimoji="1" kern="1200">
                          <a:solidFill>
                            <a:schemeClr val="tx1"/>
                          </a:solidFill>
                          <a:latin typeface="Calibri"/>
                        </a:defRPr>
                      </a:lvl7pPr>
                      <a:lvl8pPr marL="3200400" algn="l" rtl="0" eaLnBrk="1" latinLnBrk="0" hangingPunct="1">
                        <a:defRPr kumimoji="1" kern="1200">
                          <a:solidFill>
                            <a:schemeClr val="tx1"/>
                          </a:solidFill>
                          <a:latin typeface="Calibri"/>
                        </a:defRPr>
                      </a:lvl8pPr>
                      <a:lvl9pPr marL="3657600" algn="l" rtl="0" eaLnBrk="1" latinLnBrk="0" hangingPunct="1">
                        <a:defRPr kumimoji="1" kern="1200">
                          <a:solidFill>
                            <a:schemeClr val="tx1"/>
                          </a:solidFill>
                          <a:latin typeface="Calibri"/>
                        </a:defRPr>
                      </a:lvl9pPr>
                    </a:lstStyle>
                    <a:p>
                      <a:r>
                        <a:rPr kumimoji="1" lang="ja-JP" altLang="en-US" sz="2400" dirty="0" smtClean="0">
                          <a:solidFill>
                            <a:schemeClr val="tx2"/>
                          </a:solidFill>
                          <a:latin typeface="メイリオ" pitchFamily="50" charset="-128"/>
                          <a:ea typeface="メイリオ" pitchFamily="50" charset="-128"/>
                        </a:rPr>
                        <a:t>事象</a:t>
                      </a:r>
                      <a:endParaRPr kumimoji="1" lang="ja-JP" altLang="en-US" sz="2400" dirty="0">
                        <a:solidFill>
                          <a:schemeClr val="tx2"/>
                        </a:solidFill>
                        <a:latin typeface="メイリオ" pitchFamily="50" charset="-128"/>
                        <a:ea typeface="メイリオ" pitchFamily="50" charset="-128"/>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1" kern="1200">
                          <a:solidFill>
                            <a:schemeClr val="tx1"/>
                          </a:solidFill>
                          <a:latin typeface="Calibri"/>
                        </a:defRPr>
                      </a:lvl1pPr>
                      <a:lvl2pPr marL="457200" algn="l" rtl="0" eaLnBrk="1" latinLnBrk="0" hangingPunct="1">
                        <a:defRPr kumimoji="1" kern="1200">
                          <a:solidFill>
                            <a:schemeClr val="tx1"/>
                          </a:solidFill>
                          <a:latin typeface="Calibri"/>
                        </a:defRPr>
                      </a:lvl2pPr>
                      <a:lvl3pPr marL="914400" algn="l" rtl="0" eaLnBrk="1" latinLnBrk="0" hangingPunct="1">
                        <a:defRPr kumimoji="1" kern="1200">
                          <a:solidFill>
                            <a:schemeClr val="tx1"/>
                          </a:solidFill>
                          <a:latin typeface="Calibri"/>
                        </a:defRPr>
                      </a:lvl3pPr>
                      <a:lvl4pPr marL="1371600" algn="l" rtl="0" eaLnBrk="1" latinLnBrk="0" hangingPunct="1">
                        <a:defRPr kumimoji="1" kern="1200">
                          <a:solidFill>
                            <a:schemeClr val="tx1"/>
                          </a:solidFill>
                          <a:latin typeface="Calibri"/>
                        </a:defRPr>
                      </a:lvl4pPr>
                      <a:lvl5pPr marL="1828800" algn="l" rtl="0" eaLnBrk="1" latinLnBrk="0" hangingPunct="1">
                        <a:defRPr kumimoji="1" kern="1200">
                          <a:solidFill>
                            <a:schemeClr val="tx1"/>
                          </a:solidFill>
                          <a:latin typeface="Calibri"/>
                        </a:defRPr>
                      </a:lvl5pPr>
                      <a:lvl6pPr marL="2286000" algn="l" rtl="0" eaLnBrk="1" latinLnBrk="0" hangingPunct="1">
                        <a:defRPr kumimoji="1" kern="1200">
                          <a:solidFill>
                            <a:schemeClr val="tx1"/>
                          </a:solidFill>
                          <a:latin typeface="Calibri"/>
                        </a:defRPr>
                      </a:lvl6pPr>
                      <a:lvl7pPr marL="2743200" algn="l" rtl="0" eaLnBrk="1" latinLnBrk="0" hangingPunct="1">
                        <a:defRPr kumimoji="1" kern="1200">
                          <a:solidFill>
                            <a:schemeClr val="tx1"/>
                          </a:solidFill>
                          <a:latin typeface="Calibri"/>
                        </a:defRPr>
                      </a:lvl7pPr>
                      <a:lvl8pPr marL="3200400" algn="l" rtl="0" eaLnBrk="1" latinLnBrk="0" hangingPunct="1">
                        <a:defRPr kumimoji="1" kern="1200">
                          <a:solidFill>
                            <a:schemeClr val="tx1"/>
                          </a:solidFill>
                          <a:latin typeface="Calibri"/>
                        </a:defRPr>
                      </a:lvl8pPr>
                      <a:lvl9pPr marL="3657600" algn="l" rtl="0" eaLnBrk="1" latinLnBrk="0" hangingPunct="1">
                        <a:defRPr kumimoji="1" kern="1200">
                          <a:solidFill>
                            <a:schemeClr val="tx1"/>
                          </a:solidFill>
                          <a:latin typeface="Calibri"/>
                        </a:defRPr>
                      </a:lvl9pPr>
                    </a:lstStyle>
                    <a:p>
                      <a:r>
                        <a:rPr kumimoji="1" lang="ja-JP" altLang="en-US" sz="2400" dirty="0" smtClean="0">
                          <a:solidFill>
                            <a:schemeClr val="tx2"/>
                          </a:solidFill>
                          <a:latin typeface="メイリオ" pitchFamily="50" charset="-128"/>
                          <a:ea typeface="メイリオ" pitchFamily="50" charset="-128"/>
                        </a:rPr>
                        <a:t>状態変化</a:t>
                      </a:r>
                      <a:endParaRPr kumimoji="1" lang="ja-JP" altLang="en-US" sz="2400" dirty="0">
                        <a:solidFill>
                          <a:schemeClr val="tx2"/>
                        </a:solidFill>
                        <a:latin typeface="メイリオ" pitchFamily="50" charset="-128"/>
                        <a:ea typeface="メイリオ" pitchFamily="50" charset="-128"/>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370840">
                <a:tc>
                  <a:txBody>
                    <a:bodyPr/>
                    <a:lstStyle>
                      <a:lvl1pPr marL="0" algn="l" rtl="0" eaLnBrk="1" latinLnBrk="0" hangingPunct="1">
                        <a:defRPr kumimoji="1" kern="1200">
                          <a:solidFill>
                            <a:schemeClr val="tx1"/>
                          </a:solidFill>
                          <a:latin typeface="Calibri"/>
                        </a:defRPr>
                      </a:lvl1pPr>
                      <a:lvl2pPr marL="457200" algn="l" rtl="0" eaLnBrk="1" latinLnBrk="0" hangingPunct="1">
                        <a:defRPr kumimoji="1" kern="1200">
                          <a:solidFill>
                            <a:schemeClr val="tx1"/>
                          </a:solidFill>
                          <a:latin typeface="Calibri"/>
                        </a:defRPr>
                      </a:lvl2pPr>
                      <a:lvl3pPr marL="914400" algn="l" rtl="0" eaLnBrk="1" latinLnBrk="0" hangingPunct="1">
                        <a:defRPr kumimoji="1" kern="1200">
                          <a:solidFill>
                            <a:schemeClr val="tx1"/>
                          </a:solidFill>
                          <a:latin typeface="Calibri"/>
                        </a:defRPr>
                      </a:lvl3pPr>
                      <a:lvl4pPr marL="1371600" algn="l" rtl="0" eaLnBrk="1" latinLnBrk="0" hangingPunct="1">
                        <a:defRPr kumimoji="1" kern="1200">
                          <a:solidFill>
                            <a:schemeClr val="tx1"/>
                          </a:solidFill>
                          <a:latin typeface="Calibri"/>
                        </a:defRPr>
                      </a:lvl4pPr>
                      <a:lvl5pPr marL="1828800" algn="l" rtl="0" eaLnBrk="1" latinLnBrk="0" hangingPunct="1">
                        <a:defRPr kumimoji="1" kern="1200">
                          <a:solidFill>
                            <a:schemeClr val="tx1"/>
                          </a:solidFill>
                          <a:latin typeface="Calibri"/>
                        </a:defRPr>
                      </a:lvl5pPr>
                      <a:lvl6pPr marL="2286000" algn="l" rtl="0" eaLnBrk="1" latinLnBrk="0" hangingPunct="1">
                        <a:defRPr kumimoji="1" kern="1200">
                          <a:solidFill>
                            <a:schemeClr val="tx1"/>
                          </a:solidFill>
                          <a:latin typeface="Calibri"/>
                        </a:defRPr>
                      </a:lvl6pPr>
                      <a:lvl7pPr marL="2743200" algn="l" rtl="0" eaLnBrk="1" latinLnBrk="0" hangingPunct="1">
                        <a:defRPr kumimoji="1" kern="1200">
                          <a:solidFill>
                            <a:schemeClr val="tx1"/>
                          </a:solidFill>
                          <a:latin typeface="Calibri"/>
                        </a:defRPr>
                      </a:lvl7pPr>
                      <a:lvl8pPr marL="3200400" algn="l" rtl="0" eaLnBrk="1" latinLnBrk="0" hangingPunct="1">
                        <a:defRPr kumimoji="1" kern="1200">
                          <a:solidFill>
                            <a:schemeClr val="tx1"/>
                          </a:solidFill>
                          <a:latin typeface="Calibri"/>
                        </a:defRPr>
                      </a:lvl8pPr>
                      <a:lvl9pPr marL="3657600" algn="l" rtl="0" eaLnBrk="1" latinLnBrk="0" hangingPunct="1">
                        <a:defRPr kumimoji="1" kern="1200">
                          <a:solidFill>
                            <a:schemeClr val="tx1"/>
                          </a:solidFill>
                          <a:latin typeface="Calibri"/>
                        </a:defRPr>
                      </a:lvl9pPr>
                    </a:lstStyle>
                    <a:p>
                      <a:r>
                        <a:rPr kumimoji="1" lang="ja-JP" altLang="en-US" sz="2400" dirty="0" smtClean="0">
                          <a:solidFill>
                            <a:schemeClr val="tx2"/>
                          </a:solidFill>
                          <a:latin typeface="メイリオ" pitchFamily="50" charset="-128"/>
                          <a:ea typeface="メイリオ" pitchFamily="50" charset="-128"/>
                        </a:rPr>
                        <a:t>客が到着して</a:t>
                      </a:r>
                      <a:endParaRPr kumimoji="1" lang="ja-JP" altLang="en-US" sz="2400" dirty="0">
                        <a:solidFill>
                          <a:schemeClr val="tx2"/>
                        </a:solidFill>
                        <a:latin typeface="メイリオ" pitchFamily="50" charset="-128"/>
                        <a:ea typeface="メイリオ" pitchFamily="50" charset="-128"/>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1" kern="1200">
                          <a:solidFill>
                            <a:schemeClr val="tx1"/>
                          </a:solidFill>
                          <a:latin typeface="Calibri"/>
                        </a:defRPr>
                      </a:lvl1pPr>
                      <a:lvl2pPr marL="457200" algn="l" rtl="0" eaLnBrk="1" latinLnBrk="0" hangingPunct="1">
                        <a:defRPr kumimoji="1" kern="1200">
                          <a:solidFill>
                            <a:schemeClr val="tx1"/>
                          </a:solidFill>
                          <a:latin typeface="Calibri"/>
                        </a:defRPr>
                      </a:lvl2pPr>
                      <a:lvl3pPr marL="914400" algn="l" rtl="0" eaLnBrk="1" latinLnBrk="0" hangingPunct="1">
                        <a:defRPr kumimoji="1" kern="1200">
                          <a:solidFill>
                            <a:schemeClr val="tx1"/>
                          </a:solidFill>
                          <a:latin typeface="Calibri"/>
                        </a:defRPr>
                      </a:lvl3pPr>
                      <a:lvl4pPr marL="1371600" algn="l" rtl="0" eaLnBrk="1" latinLnBrk="0" hangingPunct="1">
                        <a:defRPr kumimoji="1" kern="1200">
                          <a:solidFill>
                            <a:schemeClr val="tx1"/>
                          </a:solidFill>
                          <a:latin typeface="Calibri"/>
                        </a:defRPr>
                      </a:lvl4pPr>
                      <a:lvl5pPr marL="1828800" algn="l" rtl="0" eaLnBrk="1" latinLnBrk="0" hangingPunct="1">
                        <a:defRPr kumimoji="1" kern="1200">
                          <a:solidFill>
                            <a:schemeClr val="tx1"/>
                          </a:solidFill>
                          <a:latin typeface="Calibri"/>
                        </a:defRPr>
                      </a:lvl5pPr>
                      <a:lvl6pPr marL="2286000" algn="l" rtl="0" eaLnBrk="1" latinLnBrk="0" hangingPunct="1">
                        <a:defRPr kumimoji="1" kern="1200">
                          <a:solidFill>
                            <a:schemeClr val="tx1"/>
                          </a:solidFill>
                          <a:latin typeface="Calibri"/>
                        </a:defRPr>
                      </a:lvl6pPr>
                      <a:lvl7pPr marL="2743200" algn="l" rtl="0" eaLnBrk="1" latinLnBrk="0" hangingPunct="1">
                        <a:defRPr kumimoji="1" kern="1200">
                          <a:solidFill>
                            <a:schemeClr val="tx1"/>
                          </a:solidFill>
                          <a:latin typeface="Calibri"/>
                        </a:defRPr>
                      </a:lvl7pPr>
                      <a:lvl8pPr marL="3200400" algn="l" rtl="0" eaLnBrk="1" latinLnBrk="0" hangingPunct="1">
                        <a:defRPr kumimoji="1" kern="1200">
                          <a:solidFill>
                            <a:schemeClr val="tx1"/>
                          </a:solidFill>
                          <a:latin typeface="Calibri"/>
                        </a:defRPr>
                      </a:lvl8pPr>
                      <a:lvl9pPr marL="3657600" algn="l" rtl="0" eaLnBrk="1" latinLnBrk="0" hangingPunct="1">
                        <a:defRPr kumimoji="1" kern="1200">
                          <a:solidFill>
                            <a:schemeClr val="tx1"/>
                          </a:solidFill>
                          <a:latin typeface="Calibri"/>
                        </a:defRPr>
                      </a:lvl9pPr>
                    </a:lstStyle>
                    <a:p>
                      <a:r>
                        <a:rPr kumimoji="1" lang="ja-JP" altLang="en-US" sz="2400" dirty="0" smtClean="0">
                          <a:solidFill>
                            <a:schemeClr val="tx2"/>
                          </a:solidFill>
                          <a:latin typeface="メイリオ" pitchFamily="50" charset="-128"/>
                          <a:ea typeface="メイリオ" pitchFamily="50" charset="-128"/>
                        </a:rPr>
                        <a:t>待ち行列が延びる</a:t>
                      </a:r>
                      <a:endParaRPr kumimoji="1" lang="ja-JP" altLang="en-US" sz="2400" dirty="0">
                        <a:solidFill>
                          <a:schemeClr val="tx2"/>
                        </a:solidFill>
                        <a:latin typeface="メイリオ" pitchFamily="50" charset="-128"/>
                        <a:ea typeface="メイリオ" pitchFamily="50" charset="-128"/>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370840">
                <a:tc>
                  <a:txBody>
                    <a:bodyPr/>
                    <a:lstStyle>
                      <a:lvl1pPr marL="0" algn="l" rtl="0" eaLnBrk="1" latinLnBrk="0" hangingPunct="1">
                        <a:defRPr kumimoji="1" kern="1200">
                          <a:solidFill>
                            <a:schemeClr val="tx1"/>
                          </a:solidFill>
                          <a:latin typeface="Calibri"/>
                        </a:defRPr>
                      </a:lvl1pPr>
                      <a:lvl2pPr marL="457200" algn="l" rtl="0" eaLnBrk="1" latinLnBrk="0" hangingPunct="1">
                        <a:defRPr kumimoji="1" kern="1200">
                          <a:solidFill>
                            <a:schemeClr val="tx1"/>
                          </a:solidFill>
                          <a:latin typeface="Calibri"/>
                        </a:defRPr>
                      </a:lvl2pPr>
                      <a:lvl3pPr marL="914400" algn="l" rtl="0" eaLnBrk="1" latinLnBrk="0" hangingPunct="1">
                        <a:defRPr kumimoji="1" kern="1200">
                          <a:solidFill>
                            <a:schemeClr val="tx1"/>
                          </a:solidFill>
                          <a:latin typeface="Calibri"/>
                        </a:defRPr>
                      </a:lvl3pPr>
                      <a:lvl4pPr marL="1371600" algn="l" rtl="0" eaLnBrk="1" latinLnBrk="0" hangingPunct="1">
                        <a:defRPr kumimoji="1" kern="1200">
                          <a:solidFill>
                            <a:schemeClr val="tx1"/>
                          </a:solidFill>
                          <a:latin typeface="Calibri"/>
                        </a:defRPr>
                      </a:lvl4pPr>
                      <a:lvl5pPr marL="1828800" algn="l" rtl="0" eaLnBrk="1" latinLnBrk="0" hangingPunct="1">
                        <a:defRPr kumimoji="1" kern="1200">
                          <a:solidFill>
                            <a:schemeClr val="tx1"/>
                          </a:solidFill>
                          <a:latin typeface="Calibri"/>
                        </a:defRPr>
                      </a:lvl5pPr>
                      <a:lvl6pPr marL="2286000" algn="l" rtl="0" eaLnBrk="1" latinLnBrk="0" hangingPunct="1">
                        <a:defRPr kumimoji="1" kern="1200">
                          <a:solidFill>
                            <a:schemeClr val="tx1"/>
                          </a:solidFill>
                          <a:latin typeface="Calibri"/>
                        </a:defRPr>
                      </a:lvl6pPr>
                      <a:lvl7pPr marL="2743200" algn="l" rtl="0" eaLnBrk="1" latinLnBrk="0" hangingPunct="1">
                        <a:defRPr kumimoji="1" kern="1200">
                          <a:solidFill>
                            <a:schemeClr val="tx1"/>
                          </a:solidFill>
                          <a:latin typeface="Calibri"/>
                        </a:defRPr>
                      </a:lvl7pPr>
                      <a:lvl8pPr marL="3200400" algn="l" rtl="0" eaLnBrk="1" latinLnBrk="0" hangingPunct="1">
                        <a:defRPr kumimoji="1" kern="1200">
                          <a:solidFill>
                            <a:schemeClr val="tx1"/>
                          </a:solidFill>
                          <a:latin typeface="Calibri"/>
                        </a:defRPr>
                      </a:lvl8pPr>
                      <a:lvl9pPr marL="3657600" algn="l" rtl="0" eaLnBrk="1" latinLnBrk="0" hangingPunct="1">
                        <a:defRPr kumimoji="1" kern="1200">
                          <a:solidFill>
                            <a:schemeClr val="tx1"/>
                          </a:solidFill>
                          <a:latin typeface="Calibri"/>
                        </a:defRPr>
                      </a:lvl9pPr>
                    </a:lstStyle>
                    <a:p>
                      <a:r>
                        <a:rPr kumimoji="1" lang="ja-JP" altLang="en-US" sz="2400" dirty="0" smtClean="0">
                          <a:solidFill>
                            <a:schemeClr val="tx2"/>
                          </a:solidFill>
                          <a:latin typeface="メイリオ" pitchFamily="50" charset="-128"/>
                          <a:ea typeface="メイリオ" pitchFamily="50" charset="-128"/>
                        </a:rPr>
                        <a:t>サービスが終了して</a:t>
                      </a:r>
                      <a:endParaRPr kumimoji="1" lang="ja-JP" altLang="en-US" sz="2400" dirty="0">
                        <a:solidFill>
                          <a:schemeClr val="tx2"/>
                        </a:solidFill>
                        <a:latin typeface="メイリオ" pitchFamily="50" charset="-128"/>
                        <a:ea typeface="メイリオ" pitchFamily="50" charset="-128"/>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1" kern="1200">
                          <a:solidFill>
                            <a:schemeClr val="tx1"/>
                          </a:solidFill>
                          <a:latin typeface="Calibri"/>
                        </a:defRPr>
                      </a:lvl1pPr>
                      <a:lvl2pPr marL="457200" algn="l" rtl="0" eaLnBrk="1" latinLnBrk="0" hangingPunct="1">
                        <a:defRPr kumimoji="1" kern="1200">
                          <a:solidFill>
                            <a:schemeClr val="tx1"/>
                          </a:solidFill>
                          <a:latin typeface="Calibri"/>
                        </a:defRPr>
                      </a:lvl2pPr>
                      <a:lvl3pPr marL="914400" algn="l" rtl="0" eaLnBrk="1" latinLnBrk="0" hangingPunct="1">
                        <a:defRPr kumimoji="1" kern="1200">
                          <a:solidFill>
                            <a:schemeClr val="tx1"/>
                          </a:solidFill>
                          <a:latin typeface="Calibri"/>
                        </a:defRPr>
                      </a:lvl3pPr>
                      <a:lvl4pPr marL="1371600" algn="l" rtl="0" eaLnBrk="1" latinLnBrk="0" hangingPunct="1">
                        <a:defRPr kumimoji="1" kern="1200">
                          <a:solidFill>
                            <a:schemeClr val="tx1"/>
                          </a:solidFill>
                          <a:latin typeface="Calibri"/>
                        </a:defRPr>
                      </a:lvl4pPr>
                      <a:lvl5pPr marL="1828800" algn="l" rtl="0" eaLnBrk="1" latinLnBrk="0" hangingPunct="1">
                        <a:defRPr kumimoji="1" kern="1200">
                          <a:solidFill>
                            <a:schemeClr val="tx1"/>
                          </a:solidFill>
                          <a:latin typeface="Calibri"/>
                        </a:defRPr>
                      </a:lvl5pPr>
                      <a:lvl6pPr marL="2286000" algn="l" rtl="0" eaLnBrk="1" latinLnBrk="0" hangingPunct="1">
                        <a:defRPr kumimoji="1" kern="1200">
                          <a:solidFill>
                            <a:schemeClr val="tx1"/>
                          </a:solidFill>
                          <a:latin typeface="Calibri"/>
                        </a:defRPr>
                      </a:lvl6pPr>
                      <a:lvl7pPr marL="2743200" algn="l" rtl="0" eaLnBrk="1" latinLnBrk="0" hangingPunct="1">
                        <a:defRPr kumimoji="1" kern="1200">
                          <a:solidFill>
                            <a:schemeClr val="tx1"/>
                          </a:solidFill>
                          <a:latin typeface="Calibri"/>
                        </a:defRPr>
                      </a:lvl7pPr>
                      <a:lvl8pPr marL="3200400" algn="l" rtl="0" eaLnBrk="1" latinLnBrk="0" hangingPunct="1">
                        <a:defRPr kumimoji="1" kern="1200">
                          <a:solidFill>
                            <a:schemeClr val="tx1"/>
                          </a:solidFill>
                          <a:latin typeface="Calibri"/>
                        </a:defRPr>
                      </a:lvl8pPr>
                      <a:lvl9pPr marL="3657600" algn="l" rtl="0" eaLnBrk="1" latinLnBrk="0" hangingPunct="1">
                        <a:defRPr kumimoji="1" kern="1200">
                          <a:solidFill>
                            <a:schemeClr val="tx1"/>
                          </a:solidFill>
                          <a:latin typeface="Calibri"/>
                        </a:defRPr>
                      </a:lvl9pPr>
                    </a:lstStyle>
                    <a:p>
                      <a:r>
                        <a:rPr kumimoji="1" lang="ja-JP" altLang="en-US" sz="2400" dirty="0" smtClean="0">
                          <a:solidFill>
                            <a:schemeClr val="tx2"/>
                          </a:solidFill>
                          <a:latin typeface="メイリオ" pitchFamily="50" charset="-128"/>
                          <a:ea typeface="メイリオ" pitchFamily="50" charset="-128"/>
                        </a:rPr>
                        <a:t>行列の人数が減る</a:t>
                      </a:r>
                      <a:endParaRPr kumimoji="1" lang="ja-JP" altLang="en-US" sz="2400" dirty="0">
                        <a:solidFill>
                          <a:schemeClr val="tx2"/>
                        </a:solidFill>
                        <a:latin typeface="メイリオ" pitchFamily="50" charset="-128"/>
                        <a:ea typeface="メイリオ" pitchFamily="50" charset="-128"/>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bl>
          </a:graphicData>
        </a:graphic>
      </p:graphicFrame>
      <p:sp>
        <p:nvSpPr>
          <p:cNvPr id="5" name="正方形/長方形 4"/>
          <p:cNvSpPr/>
          <p:nvPr/>
        </p:nvSpPr>
        <p:spPr>
          <a:xfrm>
            <a:off x="7884368" y="56818"/>
            <a:ext cx="1210588" cy="707886"/>
          </a:xfrm>
          <a:prstGeom prst="rect">
            <a:avLst/>
          </a:prstGeom>
          <a:ln w="22225">
            <a:solidFill>
              <a:srgbClr val="C00000"/>
            </a:solidFill>
          </a:ln>
        </p:spPr>
        <p:txBody>
          <a:bodyPr wrap="none">
            <a:spAutoFit/>
          </a:bodyPr>
          <a:lstStyle/>
          <a:p>
            <a:r>
              <a:rPr lang="ja-JP" altLang="en-US" sz="2000" b="1" dirty="0" smtClean="0">
                <a:solidFill>
                  <a:schemeClr val="tx2"/>
                </a:solidFill>
                <a:latin typeface="メイリオ" pitchFamily="50" charset="-128"/>
                <a:ea typeface="メイリオ" pitchFamily="50" charset="-128"/>
              </a:rPr>
              <a:t>テキスト</a:t>
            </a:r>
            <a:endParaRPr lang="en-US" altLang="ja-JP" sz="2000" b="1" dirty="0" smtClean="0">
              <a:solidFill>
                <a:schemeClr val="tx2"/>
              </a:solidFill>
              <a:latin typeface="メイリオ" pitchFamily="50" charset="-128"/>
              <a:ea typeface="メイリオ" pitchFamily="50" charset="-128"/>
            </a:endParaRPr>
          </a:p>
          <a:p>
            <a:r>
              <a:rPr lang="en-US" altLang="ja-JP" sz="2000" b="1" dirty="0" smtClean="0">
                <a:solidFill>
                  <a:schemeClr val="tx2"/>
                </a:solidFill>
                <a:latin typeface="メイリオ" pitchFamily="50" charset="-128"/>
                <a:ea typeface="メイリオ" pitchFamily="50" charset="-128"/>
              </a:rPr>
              <a:t>P.227</a:t>
            </a:r>
            <a:r>
              <a:rPr lang="ja-JP" altLang="en-US" sz="2000" b="1" dirty="0" smtClean="0">
                <a:solidFill>
                  <a:schemeClr val="tx2"/>
                </a:solidFill>
                <a:latin typeface="メイリオ" pitchFamily="50" charset="-128"/>
                <a:ea typeface="メイリオ" pitchFamily="50" charset="-128"/>
              </a:rPr>
              <a:t>～</a:t>
            </a:r>
            <a:endParaRPr lang="ja-JP" altLang="en-US" sz="2000" b="1" dirty="0">
              <a:solidFill>
                <a:schemeClr val="tx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latin typeface="メイリオ" pitchFamily="50" charset="-128"/>
                <a:ea typeface="メイリオ" pitchFamily="50" charset="-128"/>
              </a:rPr>
              <a:t>離散事象シミュレーションの理屈</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495800"/>
          </a:xfrm>
        </p:spPr>
        <p:txBody>
          <a:bodyPr>
            <a:normAutofit/>
          </a:bodyPr>
          <a:lstStyle/>
          <a:p>
            <a:r>
              <a:rPr lang="ja-JP" altLang="en-US" sz="2800" dirty="0" smtClean="0">
                <a:solidFill>
                  <a:schemeClr val="tx2"/>
                </a:solidFill>
                <a:latin typeface="メイリオ" pitchFamily="50" charset="-128"/>
                <a:ea typeface="メイリオ" pitchFamily="50" charset="-128"/>
              </a:rPr>
              <a:t>離散時点で事象が発生し，システムの状態を変化させる</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それ以外の時間ではシステムの状態は変化しない</a:t>
            </a:r>
            <a:endParaRPr lang="en-US" altLang="ja-JP" sz="2800"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例：待ち行列ネットワーク</a:t>
            </a:r>
            <a:endParaRPr lang="en-US" altLang="ja-JP"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シミュレーションの原理</a:t>
            </a:r>
            <a:endParaRPr lang="en-US" altLang="ja-JP" sz="2800"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全てを数量化，数だけがあれば具体的なモノはいらない</a:t>
            </a:r>
            <a:endParaRPr lang="en-US" altLang="ja-JP" dirty="0" smtClean="0">
              <a:solidFill>
                <a:schemeClr val="tx2"/>
              </a:solidFill>
              <a:latin typeface="メイリオ" pitchFamily="50" charset="-128"/>
              <a:ea typeface="メイリオ" pitchFamily="50" charset="-128"/>
            </a:endParaRPr>
          </a:p>
        </p:txBody>
      </p:sp>
      <p:pic>
        <p:nvPicPr>
          <p:cNvPr id="153602" name="Picture 2"/>
          <p:cNvPicPr>
            <a:picLocks noChangeAspect="1" noChangeArrowheads="1"/>
          </p:cNvPicPr>
          <p:nvPr/>
        </p:nvPicPr>
        <p:blipFill>
          <a:blip r:embed="rId2" cstate="print"/>
          <a:srcRect/>
          <a:stretch>
            <a:fillRect/>
          </a:stretch>
        </p:blipFill>
        <p:spPr bwMode="auto">
          <a:xfrm>
            <a:off x="1403648" y="5013176"/>
            <a:ext cx="6480720" cy="17317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latin typeface="メイリオ" pitchFamily="50" charset="-128"/>
                <a:ea typeface="メイリオ" pitchFamily="50" charset="-128"/>
              </a:rPr>
              <a:t>シミュレーションの可能性</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495800"/>
          </a:xfrm>
        </p:spPr>
        <p:txBody>
          <a:bodyPr>
            <a:normAutofit/>
          </a:bodyPr>
          <a:lstStyle/>
          <a:p>
            <a:r>
              <a:rPr lang="ja-JP" altLang="en-US" dirty="0" smtClean="0">
                <a:solidFill>
                  <a:schemeClr val="tx2"/>
                </a:solidFill>
                <a:latin typeface="メイリオ" pitchFamily="50" charset="-128"/>
                <a:ea typeface="メイリオ" pitchFamily="50" charset="-128"/>
              </a:rPr>
              <a:t>システムの状態を数量化</a:t>
            </a:r>
            <a:endParaRPr lang="en-US" altLang="ja-JP" dirty="0" smtClean="0">
              <a:solidFill>
                <a:schemeClr val="tx2"/>
              </a:solidFill>
              <a:latin typeface="メイリオ" pitchFamily="50" charset="-128"/>
              <a:ea typeface="メイリオ" pitchFamily="50" charset="-128"/>
            </a:endParaRPr>
          </a:p>
          <a:p>
            <a:r>
              <a:rPr lang="ja-JP" altLang="en-US" dirty="0" smtClean="0">
                <a:solidFill>
                  <a:schemeClr val="tx2"/>
                </a:solidFill>
                <a:latin typeface="メイリオ" pitchFamily="50" charset="-128"/>
                <a:ea typeface="メイリオ" pitchFamily="50" charset="-128"/>
              </a:rPr>
              <a:t>ランダムな事象によるシステムの状態変化をルール化</a:t>
            </a:r>
            <a:endParaRPr lang="en-US" altLang="ja-JP" dirty="0" smtClean="0">
              <a:solidFill>
                <a:schemeClr val="tx2"/>
              </a:solidFill>
              <a:latin typeface="メイリオ" pitchFamily="50" charset="-128"/>
              <a:ea typeface="メイリオ" pitchFamily="50" charset="-128"/>
            </a:endParaRPr>
          </a:p>
          <a:p>
            <a:endParaRPr lang="en-US" altLang="ja-JP" dirty="0" smtClean="0">
              <a:solidFill>
                <a:schemeClr val="tx2"/>
              </a:solidFill>
              <a:latin typeface="メイリオ" pitchFamily="50" charset="-128"/>
              <a:ea typeface="メイリオ" pitchFamily="50" charset="-128"/>
            </a:endParaRPr>
          </a:p>
          <a:p>
            <a:r>
              <a:rPr lang="ja-JP" altLang="en-US" dirty="0" smtClean="0">
                <a:solidFill>
                  <a:schemeClr val="tx2"/>
                </a:solidFill>
                <a:latin typeface="メイリオ" pitchFamily="50" charset="-128"/>
                <a:ea typeface="メイリオ" pitchFamily="50" charset="-128"/>
              </a:rPr>
              <a:t>ランダムな事象の</a:t>
            </a:r>
            <a:r>
              <a:rPr lang="en-US" altLang="ja-JP" dirty="0" smtClean="0">
                <a:solidFill>
                  <a:schemeClr val="tx2"/>
                </a:solidFill>
                <a:latin typeface="メイリオ" pitchFamily="50" charset="-128"/>
                <a:ea typeface="メイリオ" pitchFamily="50" charset="-128"/>
              </a:rPr>
              <a:t>(</a:t>
            </a:r>
            <a:r>
              <a:rPr lang="ja-JP" altLang="en-US" dirty="0" smtClean="0">
                <a:solidFill>
                  <a:schemeClr val="tx2"/>
                </a:solidFill>
                <a:latin typeface="メイリオ" pitchFamily="50" charset="-128"/>
                <a:ea typeface="メイリオ" pitchFamily="50" charset="-128"/>
              </a:rPr>
              <a:t>架空の</a:t>
            </a:r>
            <a:r>
              <a:rPr lang="en-US" altLang="ja-JP" dirty="0" smtClean="0">
                <a:solidFill>
                  <a:schemeClr val="tx2"/>
                </a:solidFill>
                <a:latin typeface="メイリオ" pitchFamily="50" charset="-128"/>
                <a:ea typeface="メイリオ" pitchFamily="50" charset="-128"/>
              </a:rPr>
              <a:t>)</a:t>
            </a:r>
            <a:r>
              <a:rPr lang="ja-JP" altLang="en-US" dirty="0" smtClean="0">
                <a:solidFill>
                  <a:schemeClr val="tx2"/>
                </a:solidFill>
                <a:latin typeface="メイリオ" pitchFamily="50" charset="-128"/>
                <a:ea typeface="メイリオ" pitchFamily="50" charset="-128"/>
              </a:rPr>
              <a:t>点列があれば，</a:t>
            </a:r>
            <a:r>
              <a:rPr lang="en-US" altLang="ja-JP" dirty="0" smtClean="0">
                <a:solidFill>
                  <a:schemeClr val="tx2"/>
                </a:solidFill>
                <a:latin typeface="メイリオ" pitchFamily="50" charset="-128"/>
                <a:ea typeface="メイリオ" pitchFamily="50" charset="-128"/>
              </a:rPr>
              <a:t>(</a:t>
            </a:r>
            <a:r>
              <a:rPr lang="ja-JP" altLang="en-US" dirty="0" smtClean="0">
                <a:solidFill>
                  <a:schemeClr val="tx2"/>
                </a:solidFill>
                <a:latin typeface="メイリオ" pitchFamily="50" charset="-128"/>
                <a:ea typeface="メイリオ" pitchFamily="50" charset="-128"/>
              </a:rPr>
              <a:t>実物や実現象を実際に起こさなくても</a:t>
            </a:r>
            <a:r>
              <a:rPr lang="en-US" altLang="ja-JP" dirty="0" smtClean="0">
                <a:solidFill>
                  <a:schemeClr val="tx2"/>
                </a:solidFill>
                <a:latin typeface="メイリオ" pitchFamily="50" charset="-128"/>
                <a:ea typeface="メイリオ" pitchFamily="50" charset="-128"/>
              </a:rPr>
              <a:t>)</a:t>
            </a:r>
            <a:r>
              <a:rPr lang="ja-JP" altLang="en-US" dirty="0" err="1" smtClean="0">
                <a:solidFill>
                  <a:schemeClr val="tx2"/>
                </a:solidFill>
                <a:latin typeface="メイリオ" pitchFamily="50" charset="-128"/>
                <a:ea typeface="メイリオ" pitchFamily="50" charset="-128"/>
              </a:rPr>
              <a:t>，</a:t>
            </a:r>
            <a:r>
              <a:rPr lang="ja-JP" altLang="en-US" dirty="0" smtClean="0">
                <a:solidFill>
                  <a:schemeClr val="tx2"/>
                </a:solidFill>
                <a:latin typeface="メイリオ" pitchFamily="50" charset="-128"/>
                <a:ea typeface="メイリオ" pitchFamily="50" charset="-128"/>
              </a:rPr>
              <a:t>システムの状態変化を「計算」できる</a:t>
            </a:r>
            <a:endParaRPr lang="en-US" altLang="ja-JP" dirty="0" smtClean="0">
              <a:solidFill>
                <a:schemeClr val="tx2"/>
              </a:solidFill>
              <a:latin typeface="メイリオ" pitchFamily="50" charset="-128"/>
              <a:ea typeface="メイリオ" pitchFamily="50" charset="-128"/>
            </a:endParaRPr>
          </a:p>
        </p:txBody>
      </p:sp>
      <p:sp>
        <p:nvSpPr>
          <p:cNvPr id="4" name="下矢印 3"/>
          <p:cNvSpPr/>
          <p:nvPr/>
        </p:nvSpPr>
        <p:spPr>
          <a:xfrm>
            <a:off x="4211960" y="3140968"/>
            <a:ext cx="720080" cy="504056"/>
          </a:xfrm>
          <a:prstGeom prst="downArrow">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latin typeface="メイリオ" pitchFamily="50" charset="-128"/>
                <a:ea typeface="メイリオ" pitchFamily="50" charset="-128"/>
              </a:rPr>
              <a:t>なぜシミュレーションか？</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896544"/>
          </a:xfrm>
        </p:spPr>
        <p:txBody>
          <a:bodyPr>
            <a:normAutofit/>
          </a:bodyPr>
          <a:lstStyle/>
          <a:p>
            <a:r>
              <a:rPr lang="ja-JP" altLang="en-US" sz="2800" dirty="0" smtClean="0">
                <a:solidFill>
                  <a:schemeClr val="tx2"/>
                </a:solidFill>
                <a:latin typeface="メイリオ" pitchFamily="50" charset="-128"/>
                <a:ea typeface="メイリオ" pitchFamily="50" charset="-128"/>
              </a:rPr>
              <a:t>問題が複雑化して，解析的に解くのが困難</a:t>
            </a:r>
            <a:endParaRPr lang="en-US" altLang="ja-JP" sz="2800"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構造が複雑</a:t>
            </a:r>
            <a:r>
              <a:rPr lang="en-US" altLang="ja-JP" dirty="0" smtClean="0">
                <a:solidFill>
                  <a:schemeClr val="tx2"/>
                </a:solidFill>
                <a:latin typeface="メイリオ" pitchFamily="50" charset="-128"/>
                <a:ea typeface="メイリオ" pitchFamily="50" charset="-128"/>
              </a:rPr>
              <a:t>(</a:t>
            </a:r>
            <a:r>
              <a:rPr lang="ja-JP" altLang="en-US" dirty="0" smtClean="0">
                <a:solidFill>
                  <a:schemeClr val="tx2"/>
                </a:solidFill>
                <a:latin typeface="メイリオ" pitchFamily="50" charset="-128"/>
                <a:ea typeface="メイリオ" pitchFamily="50" charset="-128"/>
              </a:rPr>
              <a:t>待ち行列モデル，金融工学</a:t>
            </a:r>
            <a:r>
              <a:rPr lang="en-US" altLang="ja-JP" dirty="0" smtClean="0">
                <a:solidFill>
                  <a:schemeClr val="tx2"/>
                </a:solidFill>
                <a:latin typeface="メイリオ" pitchFamily="50" charset="-128"/>
                <a:ea typeface="メイリオ" pitchFamily="50" charset="-128"/>
              </a:rPr>
              <a:t>)</a:t>
            </a:r>
          </a:p>
          <a:p>
            <a:pPr lvl="1"/>
            <a:r>
              <a:rPr lang="ja-JP" altLang="en-US" dirty="0" smtClean="0">
                <a:solidFill>
                  <a:schemeClr val="tx2"/>
                </a:solidFill>
                <a:latin typeface="メイリオ" pitchFamily="50" charset="-128"/>
                <a:ea typeface="メイリオ" pitchFamily="50" charset="-128"/>
              </a:rPr>
              <a:t>計算量が膨大</a:t>
            </a:r>
            <a:r>
              <a:rPr lang="en-US" altLang="ja-JP" dirty="0" smtClean="0">
                <a:solidFill>
                  <a:schemeClr val="tx2"/>
                </a:solidFill>
                <a:latin typeface="メイリオ" pitchFamily="50" charset="-128"/>
                <a:ea typeface="メイリオ" pitchFamily="50" charset="-128"/>
              </a:rPr>
              <a:t>(</a:t>
            </a:r>
            <a:r>
              <a:rPr lang="ja-JP" altLang="en-US" dirty="0" smtClean="0">
                <a:solidFill>
                  <a:schemeClr val="tx2"/>
                </a:solidFill>
                <a:latin typeface="メイリオ" pitchFamily="50" charset="-128"/>
                <a:ea typeface="メイリオ" pitchFamily="50" charset="-128"/>
              </a:rPr>
              <a:t>組合せ最適化，スケジューリング</a:t>
            </a:r>
            <a:r>
              <a:rPr lang="en-US" altLang="ja-JP" dirty="0" smtClean="0">
                <a:solidFill>
                  <a:schemeClr val="tx2"/>
                </a:solidFill>
                <a:latin typeface="メイリオ" pitchFamily="50" charset="-128"/>
                <a:ea typeface="メイリオ" pitchFamily="50" charset="-128"/>
              </a:rPr>
              <a:t>)</a:t>
            </a:r>
          </a:p>
          <a:p>
            <a:r>
              <a:rPr lang="ja-JP" altLang="en-US" sz="2800" dirty="0" smtClean="0">
                <a:solidFill>
                  <a:schemeClr val="tx2"/>
                </a:solidFill>
                <a:latin typeface="メイリオ" pitchFamily="50" charset="-128"/>
                <a:ea typeface="メイリオ" pitchFamily="50" charset="-128"/>
              </a:rPr>
              <a:t>実際のシステムで実験するより安い，容易，安全</a:t>
            </a:r>
            <a:endParaRPr lang="en-US" altLang="ja-JP" sz="2800" dirty="0" smtClean="0">
              <a:solidFill>
                <a:schemeClr val="tx2"/>
              </a:solidFill>
              <a:latin typeface="メイリオ" pitchFamily="50" charset="-128"/>
              <a:ea typeface="メイリオ" pitchFamily="50" charset="-128"/>
            </a:endParaRPr>
          </a:p>
          <a:p>
            <a:pPr lvl="1"/>
            <a:r>
              <a:rPr lang="en-US" altLang="ja-JP" dirty="0" smtClean="0">
                <a:solidFill>
                  <a:schemeClr val="tx2"/>
                </a:solidFill>
                <a:latin typeface="メイリオ" pitchFamily="50" charset="-128"/>
                <a:ea typeface="メイリオ" pitchFamily="50" charset="-128"/>
              </a:rPr>
              <a:t>what-if</a:t>
            </a:r>
            <a:r>
              <a:rPr lang="ja-JP" altLang="en-US" dirty="0" smtClean="0">
                <a:solidFill>
                  <a:schemeClr val="tx2"/>
                </a:solidFill>
                <a:latin typeface="メイリオ" pitchFamily="50" charset="-128"/>
                <a:ea typeface="メイリオ" pitchFamily="50" charset="-128"/>
              </a:rPr>
              <a:t>分析が容易</a:t>
            </a:r>
            <a:endParaRPr lang="en-US" altLang="ja-JP"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時間のスケールを気にせずに分析可能</a:t>
            </a:r>
            <a:r>
              <a:rPr lang="en-US" altLang="ja-JP" dirty="0" smtClean="0">
                <a:solidFill>
                  <a:schemeClr val="tx2"/>
                </a:solidFill>
                <a:latin typeface="メイリオ" pitchFamily="50" charset="-128"/>
                <a:ea typeface="メイリオ" pitchFamily="50" charset="-128"/>
              </a:rPr>
              <a:t>(</a:t>
            </a:r>
            <a:r>
              <a:rPr lang="ja-JP" altLang="en-US" dirty="0" smtClean="0">
                <a:solidFill>
                  <a:schemeClr val="tx2"/>
                </a:solidFill>
                <a:latin typeface="メイリオ" pitchFamily="50" charset="-128"/>
                <a:ea typeface="メイリオ" pitchFamily="50" charset="-128"/>
              </a:rPr>
              <a:t>例：コンピュータの内部処理，宇宙の誕生</a:t>
            </a:r>
            <a:r>
              <a:rPr lang="en-US" altLang="ja-JP" dirty="0" smtClean="0">
                <a:solidFill>
                  <a:schemeClr val="tx2"/>
                </a:solidFill>
                <a:latin typeface="メイリオ" pitchFamily="50" charset="-128"/>
                <a:ea typeface="メイリオ" pitchFamily="50" charset="-128"/>
              </a:rPr>
              <a:t>)</a:t>
            </a:r>
          </a:p>
          <a:p>
            <a:r>
              <a:rPr lang="ja-JP" altLang="en-US" sz="2800" dirty="0" smtClean="0">
                <a:solidFill>
                  <a:schemeClr val="tx2"/>
                </a:solidFill>
                <a:latin typeface="メイリオ" pitchFamily="50" charset="-128"/>
                <a:ea typeface="メイリオ" pitchFamily="50" charset="-128"/>
              </a:rPr>
              <a:t>擬似体験により，システム理解が深まる</a:t>
            </a:r>
            <a:endParaRPr lang="en-US" altLang="ja-JP" sz="2800"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リスク管理や教育など</a:t>
            </a:r>
            <a:endParaRPr lang="en-US" altLang="ja-JP" dirty="0" smtClean="0">
              <a:solidFill>
                <a:schemeClr val="tx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メイリオ" pitchFamily="50" charset="-128"/>
                <a:ea typeface="メイリオ" pitchFamily="50" charset="-128"/>
              </a:rPr>
              <a:t>シミュレーションとは</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495800"/>
          </a:xfrm>
        </p:spPr>
        <p:txBody>
          <a:bodyPr>
            <a:normAutofit/>
          </a:bodyPr>
          <a:lstStyle/>
          <a:p>
            <a:r>
              <a:rPr lang="ja-JP" altLang="en-US" sz="2800" dirty="0" smtClean="0">
                <a:solidFill>
                  <a:schemeClr val="tx2"/>
                </a:solidFill>
                <a:latin typeface="メイリオ" pitchFamily="50" charset="-128"/>
                <a:ea typeface="メイリオ" pitchFamily="50" charset="-128"/>
              </a:rPr>
              <a:t>未知の</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ランダム</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事象を擬似体験する</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将来の意思決定を容易にする</a:t>
            </a:r>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ホンモノと擬似体験の違いとは？</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シミュレーションでは何ができて，何ができないのか？</a:t>
            </a:r>
            <a:endParaRPr lang="en-US" altLang="ja-JP" sz="2800" dirty="0" smtClean="0">
              <a:solidFill>
                <a:schemeClr val="tx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latin typeface="メイリオ" pitchFamily="50" charset="-128"/>
                <a:ea typeface="メイリオ" pitchFamily="50" charset="-128"/>
              </a:rPr>
              <a:t>Step1</a:t>
            </a:r>
            <a:r>
              <a:rPr kumimoji="1" lang="ja-JP" altLang="en-US" dirty="0" smtClean="0">
                <a:latin typeface="メイリオ" pitchFamily="50" charset="-128"/>
                <a:ea typeface="メイリオ" pitchFamily="50" charset="-128"/>
              </a:rPr>
              <a:t>：シミュレーションモデル</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495800"/>
          </a:xfrm>
        </p:spPr>
        <p:txBody>
          <a:bodyPr>
            <a:normAutofit/>
          </a:bodyPr>
          <a:lstStyle/>
          <a:p>
            <a:r>
              <a:rPr lang="ja-JP" altLang="en-US" sz="2800" dirty="0" smtClean="0">
                <a:solidFill>
                  <a:schemeClr val="tx2"/>
                </a:solidFill>
                <a:latin typeface="メイリオ" pitchFamily="50" charset="-128"/>
                <a:ea typeface="メイリオ" pitchFamily="50" charset="-128"/>
              </a:rPr>
              <a:t>対象範囲を確定する</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変動要因をリストアップする</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ランダム事象との関係を確定する</a:t>
            </a:r>
            <a:endParaRPr lang="en-US" altLang="ja-JP" sz="2800" dirty="0" smtClean="0">
              <a:solidFill>
                <a:schemeClr val="tx2"/>
              </a:solidFill>
              <a:latin typeface="メイリオ" pitchFamily="50" charset="-128"/>
              <a:ea typeface="メイリオ" pitchFamily="50" charset="-128"/>
            </a:endParaRPr>
          </a:p>
          <a:p>
            <a:pPr>
              <a:buNone/>
            </a:pPr>
            <a:endParaRPr lang="en-US" altLang="ja-JP" sz="1200" dirty="0" smtClean="0">
              <a:solidFill>
                <a:schemeClr val="tx2"/>
              </a:solidFill>
              <a:latin typeface="メイリオ" pitchFamily="50" charset="-128"/>
              <a:ea typeface="メイリオ" pitchFamily="50" charset="-128"/>
            </a:endParaRPr>
          </a:p>
          <a:p>
            <a:pPr>
              <a:buNone/>
            </a:pPr>
            <a:r>
              <a:rPr lang="ja-JP" altLang="en-US" sz="2800" dirty="0" smtClean="0">
                <a:solidFill>
                  <a:schemeClr val="tx2"/>
                </a:solidFill>
                <a:latin typeface="メイリオ" pitchFamily="50" charset="-128"/>
                <a:ea typeface="メイリオ" pitchFamily="50" charset="-128"/>
              </a:rPr>
              <a:t>ポイント：</a:t>
            </a:r>
            <a:r>
              <a:rPr lang="ja-JP" altLang="en-US" sz="2800" b="1" dirty="0" smtClean="0">
                <a:solidFill>
                  <a:schemeClr val="tx2"/>
                </a:solidFill>
                <a:latin typeface="メイリオ" pitchFamily="50" charset="-128"/>
                <a:ea typeface="メイリオ" pitchFamily="50" charset="-128"/>
              </a:rPr>
              <a:t>記述できたものだけが分析の対象</a:t>
            </a:r>
            <a:endParaRPr lang="en-US" altLang="ja-JP" sz="2800" b="1" dirty="0" smtClean="0">
              <a:solidFill>
                <a:schemeClr val="tx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latin typeface="メイリオ" pitchFamily="50" charset="-128"/>
                <a:ea typeface="メイリオ" pitchFamily="50" charset="-128"/>
              </a:rPr>
              <a:t>Step2</a:t>
            </a:r>
            <a:r>
              <a:rPr kumimoji="1" lang="ja-JP" altLang="en-US" dirty="0" smtClean="0">
                <a:latin typeface="メイリオ" pitchFamily="50" charset="-128"/>
                <a:ea typeface="メイリオ" pitchFamily="50" charset="-128"/>
              </a:rPr>
              <a:t>：プログラムの作成</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495800"/>
          </a:xfrm>
        </p:spPr>
        <p:txBody>
          <a:bodyPr>
            <a:normAutofit/>
          </a:bodyPr>
          <a:lstStyle/>
          <a:p>
            <a:r>
              <a:rPr lang="ja-JP" altLang="en-US" sz="2800" dirty="0" smtClean="0">
                <a:solidFill>
                  <a:schemeClr val="tx2"/>
                </a:solidFill>
                <a:latin typeface="メイリオ" pitchFamily="50" charset="-128"/>
                <a:ea typeface="メイリオ" pitchFamily="50" charset="-128"/>
              </a:rPr>
              <a:t>専用シミュレーションパッケージの利用</a:t>
            </a:r>
            <a:endParaRPr lang="en-US" altLang="ja-JP" sz="2800" dirty="0" smtClean="0">
              <a:solidFill>
                <a:schemeClr val="tx2"/>
              </a:solidFill>
              <a:latin typeface="メイリオ" pitchFamily="50" charset="-128"/>
              <a:ea typeface="メイリオ" pitchFamily="50" charset="-128"/>
            </a:endParaRPr>
          </a:p>
          <a:p>
            <a:pPr lvl="1"/>
            <a:r>
              <a:rPr lang="en-US" altLang="ja-JP" dirty="0" smtClean="0">
                <a:solidFill>
                  <a:schemeClr val="tx2"/>
                </a:solidFill>
                <a:latin typeface="メイリオ" pitchFamily="50" charset="-128"/>
                <a:ea typeface="メイリオ" pitchFamily="50" charset="-128"/>
              </a:rPr>
              <a:t>SLAM</a:t>
            </a:r>
            <a:r>
              <a:rPr lang="ja-JP" altLang="en-US" dirty="0" smtClean="0">
                <a:solidFill>
                  <a:schemeClr val="tx2"/>
                </a:solidFill>
                <a:latin typeface="メイリオ" pitchFamily="50" charset="-128"/>
                <a:ea typeface="メイリオ" pitchFamily="50" charset="-128"/>
              </a:rPr>
              <a:t>や</a:t>
            </a:r>
            <a:r>
              <a:rPr lang="en-US" altLang="ja-JP" dirty="0" smtClean="0">
                <a:solidFill>
                  <a:schemeClr val="tx2"/>
                </a:solidFill>
                <a:latin typeface="メイリオ" pitchFamily="50" charset="-128"/>
                <a:ea typeface="メイリオ" pitchFamily="50" charset="-128"/>
              </a:rPr>
              <a:t>Simul8</a:t>
            </a:r>
            <a:r>
              <a:rPr lang="ja-JP" altLang="en-US" dirty="0" smtClean="0">
                <a:solidFill>
                  <a:schemeClr val="tx2"/>
                </a:solidFill>
                <a:latin typeface="メイリオ" pitchFamily="50" charset="-128"/>
                <a:ea typeface="メイリオ" pitchFamily="50" charset="-128"/>
              </a:rPr>
              <a:t>など</a:t>
            </a:r>
            <a:endParaRPr lang="en-US" altLang="ja-JP"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シミュレータの利用</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汎用言語の利用</a:t>
            </a:r>
            <a:endParaRPr lang="en-US" altLang="ja-JP" sz="2800" dirty="0" smtClean="0">
              <a:solidFill>
                <a:schemeClr val="tx2"/>
              </a:solidFill>
              <a:latin typeface="メイリオ" pitchFamily="50" charset="-128"/>
              <a:ea typeface="メイリオ" pitchFamily="50" charset="-128"/>
            </a:endParaRPr>
          </a:p>
          <a:p>
            <a:pPr lvl="1"/>
            <a:r>
              <a:rPr lang="en-US" altLang="ja-JP" dirty="0" smtClean="0">
                <a:solidFill>
                  <a:schemeClr val="tx2"/>
                </a:solidFill>
                <a:latin typeface="メイリオ" pitchFamily="50" charset="-128"/>
                <a:ea typeface="メイリオ" pitchFamily="50" charset="-128"/>
              </a:rPr>
              <a:t>C</a:t>
            </a:r>
            <a:r>
              <a:rPr lang="ja-JP" altLang="en-US" dirty="0" smtClean="0">
                <a:solidFill>
                  <a:schemeClr val="tx2"/>
                </a:solidFill>
                <a:latin typeface="メイリオ" pitchFamily="50" charset="-128"/>
                <a:ea typeface="メイリオ" pitchFamily="50" charset="-128"/>
              </a:rPr>
              <a:t>や</a:t>
            </a:r>
            <a:r>
              <a:rPr lang="en-US" altLang="ja-JP" dirty="0" smtClean="0">
                <a:solidFill>
                  <a:schemeClr val="tx2"/>
                </a:solidFill>
                <a:latin typeface="メイリオ" pitchFamily="50" charset="-128"/>
                <a:ea typeface="メイリオ" pitchFamily="50" charset="-128"/>
              </a:rPr>
              <a:t>Java</a:t>
            </a:r>
            <a:r>
              <a:rPr lang="ja-JP" altLang="en-US" dirty="0" err="1" smtClean="0">
                <a:solidFill>
                  <a:schemeClr val="tx2"/>
                </a:solidFill>
                <a:latin typeface="メイリオ" pitchFamily="50" charset="-128"/>
                <a:ea typeface="メイリオ" pitchFamily="50" charset="-128"/>
              </a:rPr>
              <a:t>，</a:t>
            </a:r>
            <a:r>
              <a:rPr lang="en-US" altLang="ja-JP" dirty="0" smtClean="0">
                <a:solidFill>
                  <a:schemeClr val="tx2"/>
                </a:solidFill>
                <a:latin typeface="メイリオ" pitchFamily="50" charset="-128"/>
                <a:ea typeface="メイリオ" pitchFamily="50" charset="-128"/>
              </a:rPr>
              <a:t>Visual Basic</a:t>
            </a:r>
            <a:r>
              <a:rPr lang="ja-JP" altLang="en-US" dirty="0" smtClean="0">
                <a:solidFill>
                  <a:schemeClr val="tx2"/>
                </a:solidFill>
                <a:latin typeface="メイリオ" pitchFamily="50" charset="-128"/>
                <a:ea typeface="メイリオ" pitchFamily="50" charset="-128"/>
              </a:rPr>
              <a:t>など</a:t>
            </a:r>
            <a:endParaRPr lang="en-US" altLang="ja-JP" dirty="0" smtClean="0">
              <a:solidFill>
                <a:schemeClr val="tx2"/>
              </a:solidFill>
              <a:latin typeface="メイリオ" pitchFamily="50" charset="-128"/>
              <a:ea typeface="メイリオ" pitchFamily="50" charset="-128"/>
            </a:endParaRPr>
          </a:p>
          <a:p>
            <a:pPr lvl="1"/>
            <a:r>
              <a:rPr lang="en-US" altLang="ja-JP" dirty="0" smtClean="0">
                <a:solidFill>
                  <a:schemeClr val="tx2"/>
                </a:solidFill>
                <a:latin typeface="メイリオ" pitchFamily="50" charset="-128"/>
                <a:ea typeface="メイリオ" pitchFamily="50" charset="-128"/>
              </a:rPr>
              <a:t>Excel</a:t>
            </a:r>
            <a:r>
              <a:rPr lang="ja-JP" altLang="en-US" dirty="0" smtClean="0">
                <a:solidFill>
                  <a:schemeClr val="tx2"/>
                </a:solidFill>
                <a:latin typeface="メイリオ" pitchFamily="50" charset="-128"/>
                <a:ea typeface="メイリオ" pitchFamily="50" charset="-128"/>
              </a:rPr>
              <a:t>も状況により有効</a:t>
            </a:r>
            <a:endParaRPr lang="en-US" altLang="ja-JP" dirty="0" smtClean="0">
              <a:solidFill>
                <a:schemeClr val="tx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latin typeface="メイリオ" pitchFamily="50" charset="-128"/>
                <a:ea typeface="メイリオ" pitchFamily="50" charset="-128"/>
              </a:rPr>
              <a:t>Step3</a:t>
            </a:r>
            <a:r>
              <a:rPr kumimoji="1" lang="ja-JP" altLang="en-US" dirty="0" smtClean="0">
                <a:latin typeface="メイリオ" pitchFamily="50" charset="-128"/>
                <a:ea typeface="メイリオ" pitchFamily="50" charset="-128"/>
              </a:rPr>
              <a:t>：ランダム事象の生成</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495800"/>
          </a:xfrm>
        </p:spPr>
        <p:txBody>
          <a:bodyPr>
            <a:normAutofit/>
          </a:bodyPr>
          <a:lstStyle/>
          <a:p>
            <a:r>
              <a:rPr lang="ja-JP" altLang="en-US" sz="2800" dirty="0" smtClean="0">
                <a:solidFill>
                  <a:schemeClr val="tx2"/>
                </a:solidFill>
                <a:latin typeface="メイリオ" pitchFamily="50" charset="-128"/>
                <a:ea typeface="メイリオ" pitchFamily="50" charset="-128"/>
              </a:rPr>
              <a:t>ランダム事象はどうやって作るのか？</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ランダム事象がプログラムできるか？</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ランダムかどうか，どうやって確認するのか？</a:t>
            </a:r>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a:p>
            <a:r>
              <a:rPr lang="ja-JP" altLang="en-US" sz="2800" b="1" dirty="0" smtClean="0">
                <a:solidFill>
                  <a:srgbClr val="C00000"/>
                </a:solidFill>
                <a:latin typeface="メイリオ" pitchFamily="50" charset="-128"/>
                <a:ea typeface="メイリオ" pitchFamily="50" charset="-128"/>
              </a:rPr>
              <a:t>擬似乱数</a:t>
            </a:r>
            <a:r>
              <a:rPr lang="ja-JP" altLang="en-US" sz="2800" dirty="0" smtClean="0">
                <a:solidFill>
                  <a:schemeClr val="tx2"/>
                </a:solidFill>
                <a:latin typeface="メイリオ" pitchFamily="50" charset="-128"/>
                <a:ea typeface="メイリオ" pitchFamily="50" charset="-128"/>
              </a:rPr>
              <a:t>の生成と利用</a:t>
            </a:r>
            <a:endParaRPr lang="en-US" altLang="ja-JP" sz="2800" dirty="0" smtClean="0">
              <a:solidFill>
                <a:schemeClr val="tx2"/>
              </a:solidFill>
              <a:latin typeface="メイリオ" pitchFamily="50" charset="-128"/>
              <a:ea typeface="メイリオ" pitchFamily="50" charset="-128"/>
            </a:endParaRPr>
          </a:p>
          <a:p>
            <a:pPr lvl="1"/>
            <a:r>
              <a:rPr lang="en-US" altLang="ja-JP" dirty="0" smtClean="0">
                <a:solidFill>
                  <a:schemeClr val="tx2"/>
                </a:solidFill>
                <a:latin typeface="メイリオ" pitchFamily="50" charset="-128"/>
                <a:ea typeface="メイリオ" pitchFamily="50" charset="-128"/>
              </a:rPr>
              <a:t>Excel</a:t>
            </a:r>
            <a:r>
              <a:rPr lang="ja-JP" altLang="en-US" dirty="0" smtClean="0">
                <a:solidFill>
                  <a:schemeClr val="tx2"/>
                </a:solidFill>
                <a:latin typeface="メイリオ" pitchFamily="50" charset="-128"/>
                <a:ea typeface="メイリオ" pitchFamily="50" charset="-128"/>
              </a:rPr>
              <a:t>の</a:t>
            </a:r>
            <a:r>
              <a:rPr lang="en-US" altLang="ja-JP" dirty="0" smtClean="0">
                <a:solidFill>
                  <a:schemeClr val="tx2"/>
                </a:solidFill>
                <a:latin typeface="メイリオ" pitchFamily="50" charset="-128"/>
                <a:ea typeface="メイリオ" pitchFamily="50" charset="-128"/>
              </a:rPr>
              <a:t>Rand()</a:t>
            </a:r>
            <a:r>
              <a:rPr lang="ja-JP" altLang="en-US" dirty="0" smtClean="0">
                <a:solidFill>
                  <a:schemeClr val="tx2"/>
                </a:solidFill>
                <a:latin typeface="メイリオ" pitchFamily="50" charset="-128"/>
                <a:ea typeface="メイリオ" pitchFamily="50" charset="-128"/>
              </a:rPr>
              <a:t>関数はどうやって「計算」しているのか？</a:t>
            </a:r>
            <a:endParaRPr lang="en-US" altLang="ja-JP" dirty="0" smtClean="0">
              <a:solidFill>
                <a:schemeClr val="tx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28600"/>
            <a:ext cx="8640960" cy="990600"/>
          </a:xfrm>
        </p:spPr>
        <p:txBody>
          <a:bodyPr>
            <a:normAutofit/>
          </a:bodyPr>
          <a:lstStyle/>
          <a:p>
            <a:r>
              <a:rPr kumimoji="1" lang="en-US" altLang="ja-JP" sz="3800" dirty="0" smtClean="0">
                <a:latin typeface="メイリオ" pitchFamily="50" charset="-128"/>
                <a:ea typeface="メイリオ" pitchFamily="50" charset="-128"/>
              </a:rPr>
              <a:t>Step4</a:t>
            </a:r>
            <a:r>
              <a:rPr kumimoji="1" lang="ja-JP" altLang="en-US" sz="3800" dirty="0" smtClean="0">
                <a:latin typeface="メイリオ" pitchFamily="50" charset="-128"/>
                <a:ea typeface="メイリオ" pitchFamily="50" charset="-128"/>
              </a:rPr>
              <a:t>：プログラムの検証，デバッグ</a:t>
            </a:r>
            <a:endParaRPr kumimoji="1" lang="ja-JP" altLang="en-US" sz="3800"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495800"/>
          </a:xfrm>
        </p:spPr>
        <p:txBody>
          <a:bodyPr>
            <a:normAutofit/>
          </a:bodyPr>
          <a:lstStyle/>
          <a:p>
            <a:r>
              <a:rPr lang="ja-JP" altLang="en-US" sz="2800" dirty="0" smtClean="0">
                <a:solidFill>
                  <a:schemeClr val="tx2"/>
                </a:solidFill>
                <a:latin typeface="メイリオ" pitchFamily="50" charset="-128"/>
                <a:ea typeface="メイリオ" pitchFamily="50" charset="-128"/>
              </a:rPr>
              <a:t>意図したとおりのプログラムになっているか？</a:t>
            </a:r>
            <a:endParaRPr lang="en-US" altLang="ja-JP" sz="2800" dirty="0" smtClean="0">
              <a:solidFill>
                <a:schemeClr val="tx2"/>
              </a:solidFill>
              <a:latin typeface="メイリオ" pitchFamily="50" charset="-128"/>
              <a:ea typeface="メイリオ" pitchFamily="50" charset="-128"/>
            </a:endParaRPr>
          </a:p>
          <a:p>
            <a:pPr>
              <a:buNone/>
            </a:pPr>
            <a:r>
              <a:rPr lang="ja-JP" altLang="en-US" sz="2800" dirty="0" smtClean="0">
                <a:solidFill>
                  <a:schemeClr val="tx2"/>
                </a:solidFill>
                <a:latin typeface="メイリオ" pitchFamily="50" charset="-128"/>
                <a:ea typeface="メイリオ" pitchFamily="50" charset="-128"/>
              </a:rPr>
              <a:t>　→</a:t>
            </a:r>
            <a:r>
              <a:rPr lang="ja-JP" altLang="en-US" sz="2800" b="1" dirty="0" smtClean="0">
                <a:solidFill>
                  <a:schemeClr val="tx2"/>
                </a:solidFill>
                <a:latin typeface="メイリオ" pitchFamily="50" charset="-128"/>
                <a:ea typeface="メイリオ" pitchFamily="50" charset="-128"/>
              </a:rPr>
              <a:t>「</a:t>
            </a:r>
            <a:r>
              <a:rPr lang="ja-JP" altLang="en-US" sz="2800" b="1" dirty="0" err="1" smtClean="0">
                <a:solidFill>
                  <a:schemeClr val="tx2"/>
                </a:solidFill>
                <a:latin typeface="メイリオ" pitchFamily="50" charset="-128"/>
                <a:ea typeface="メイリオ" pitchFamily="50" charset="-128"/>
              </a:rPr>
              <a:t>〇〇な</a:t>
            </a:r>
            <a:r>
              <a:rPr lang="ja-JP" altLang="en-US" sz="2800" b="1" dirty="0" smtClean="0">
                <a:solidFill>
                  <a:schemeClr val="tx2"/>
                </a:solidFill>
                <a:latin typeface="メイリオ" pitchFamily="50" charset="-128"/>
                <a:ea typeface="メイリオ" pitchFamily="50" charset="-128"/>
              </a:rPr>
              <a:t>状況では△△になるはず」という検証データでチェック</a:t>
            </a:r>
            <a:endParaRPr lang="en-US" altLang="ja-JP" sz="2800" b="1" dirty="0" smtClean="0">
              <a:solidFill>
                <a:schemeClr val="tx2"/>
              </a:solidFill>
              <a:latin typeface="メイリオ" pitchFamily="50" charset="-128"/>
              <a:ea typeface="メイリオ" pitchFamily="50" charset="-128"/>
            </a:endParaRPr>
          </a:p>
          <a:p>
            <a:pPr>
              <a:buNone/>
            </a:pPr>
            <a:r>
              <a:rPr lang="ja-JP" altLang="en-US" sz="2800" dirty="0" smtClean="0">
                <a:solidFill>
                  <a:schemeClr val="tx2"/>
                </a:solidFill>
                <a:latin typeface="メイリオ" pitchFamily="50" charset="-128"/>
                <a:ea typeface="メイリオ" pitchFamily="50" charset="-128"/>
              </a:rPr>
              <a:t>　→ もしくは現場のエキスパートに見てもらおう</a:t>
            </a:r>
            <a:endParaRPr lang="en-US" altLang="ja-JP" sz="2800" dirty="0" smtClean="0">
              <a:solidFill>
                <a:schemeClr val="tx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28600"/>
            <a:ext cx="8640960" cy="990600"/>
          </a:xfrm>
        </p:spPr>
        <p:txBody>
          <a:bodyPr>
            <a:normAutofit/>
          </a:bodyPr>
          <a:lstStyle/>
          <a:p>
            <a:r>
              <a:rPr kumimoji="1" lang="en-US" altLang="ja-JP" sz="3800" dirty="0" smtClean="0">
                <a:latin typeface="メイリオ" pitchFamily="50" charset="-128"/>
                <a:ea typeface="メイリオ" pitchFamily="50" charset="-128"/>
              </a:rPr>
              <a:t>Step5</a:t>
            </a:r>
            <a:r>
              <a:rPr kumimoji="1" lang="ja-JP" altLang="en-US" sz="3800" dirty="0" smtClean="0">
                <a:latin typeface="メイリオ" pitchFamily="50" charset="-128"/>
                <a:ea typeface="メイリオ" pitchFamily="50" charset="-128"/>
              </a:rPr>
              <a:t>：シミュレーションの計算</a:t>
            </a:r>
            <a:endParaRPr kumimoji="1" lang="ja-JP" altLang="en-US" sz="3800"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896544"/>
          </a:xfrm>
        </p:spPr>
        <p:txBody>
          <a:bodyPr>
            <a:normAutofit/>
          </a:bodyPr>
          <a:lstStyle/>
          <a:p>
            <a:r>
              <a:rPr lang="ja-JP" altLang="en-US" sz="2800" dirty="0" smtClean="0">
                <a:solidFill>
                  <a:schemeClr val="tx2"/>
                </a:solidFill>
                <a:latin typeface="メイリオ" pitchFamily="50" charset="-128"/>
                <a:ea typeface="メイリオ" pitchFamily="50" charset="-128"/>
              </a:rPr>
              <a:t>乱数を生成してランダム現象を作り出し</a:t>
            </a:r>
            <a:r>
              <a:rPr lang="en-US" altLang="ja-JP" sz="2800" dirty="0" smtClean="0">
                <a:solidFill>
                  <a:schemeClr val="tx2"/>
                </a:solidFill>
                <a:latin typeface="メイリオ" pitchFamily="50" charset="-128"/>
                <a:ea typeface="メイリオ" pitchFamily="50" charset="-128"/>
              </a:rPr>
              <a:t>…</a:t>
            </a:r>
          </a:p>
          <a:p>
            <a:pPr lvl="1"/>
            <a:r>
              <a:rPr lang="ja-JP" altLang="en-US" dirty="0" smtClean="0">
                <a:solidFill>
                  <a:schemeClr val="tx2"/>
                </a:solidFill>
                <a:latin typeface="メイリオ" pitchFamily="50" charset="-128"/>
                <a:ea typeface="メイリオ" pitchFamily="50" charset="-128"/>
              </a:rPr>
              <a:t>システムの動きを観察してデータを集め</a:t>
            </a:r>
            <a:endParaRPr lang="en-US" altLang="ja-JP"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必要な統計を集める</a:t>
            </a:r>
            <a:endParaRPr lang="en-US" altLang="ja-JP" dirty="0" smtClean="0">
              <a:solidFill>
                <a:schemeClr val="tx2"/>
              </a:solidFill>
              <a:latin typeface="メイリオ" pitchFamily="50" charset="-128"/>
              <a:ea typeface="メイリオ" pitchFamily="50" charset="-128"/>
            </a:endParaRPr>
          </a:p>
          <a:p>
            <a:pPr lvl="1"/>
            <a:endParaRPr lang="en-US" altLang="ja-JP" sz="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目的関数の評価</a:t>
            </a:r>
            <a:endParaRPr lang="en-US" altLang="ja-JP" sz="2800" dirty="0" smtClean="0">
              <a:solidFill>
                <a:schemeClr val="tx2"/>
              </a:solidFill>
              <a:latin typeface="メイリオ" pitchFamily="50" charset="-128"/>
              <a:ea typeface="メイリオ" pitchFamily="50" charset="-128"/>
            </a:endParaRPr>
          </a:p>
          <a:p>
            <a:pPr>
              <a:buNone/>
            </a:pPr>
            <a:r>
              <a:rPr lang="ja-JP" altLang="en-US" sz="2800" u="sng" dirty="0" smtClean="0">
                <a:solidFill>
                  <a:schemeClr val="tx2"/>
                </a:solidFill>
                <a:latin typeface="メイリオ" pitchFamily="50" charset="-128"/>
                <a:ea typeface="メイリオ" pitchFamily="50" charset="-128"/>
              </a:rPr>
              <a:t>例：在庫管理</a:t>
            </a:r>
            <a:endParaRPr lang="en-US" altLang="ja-JP" sz="2800" u="sng" dirty="0" smtClean="0">
              <a:solidFill>
                <a:schemeClr val="tx2"/>
              </a:solidFill>
              <a:latin typeface="メイリオ" pitchFamily="50" charset="-128"/>
              <a:ea typeface="メイリオ" pitchFamily="50" charset="-128"/>
            </a:endParaRPr>
          </a:p>
          <a:p>
            <a:pPr lvl="1"/>
            <a:r>
              <a:rPr lang="en-US" altLang="ja-JP" dirty="0" smtClean="0">
                <a:solidFill>
                  <a:schemeClr val="tx2"/>
                </a:solidFill>
                <a:latin typeface="メイリオ" pitchFamily="50" charset="-128"/>
                <a:ea typeface="メイリオ" pitchFamily="50" charset="-128"/>
              </a:rPr>
              <a:t>x</a:t>
            </a:r>
            <a:r>
              <a:rPr lang="ja-JP" altLang="en-US" dirty="0" smtClean="0">
                <a:solidFill>
                  <a:schemeClr val="tx2"/>
                </a:solidFill>
                <a:latin typeface="メイリオ" pitchFamily="50" charset="-128"/>
                <a:ea typeface="メイリオ" pitchFamily="50" charset="-128"/>
              </a:rPr>
              <a:t>：発注レベル，</a:t>
            </a:r>
            <a:r>
              <a:rPr lang="en-US" altLang="ja-JP" dirty="0" smtClean="0">
                <a:solidFill>
                  <a:schemeClr val="tx2"/>
                </a:solidFill>
                <a:latin typeface="メイリオ" pitchFamily="50" charset="-128"/>
                <a:ea typeface="メイリオ" pitchFamily="50" charset="-128"/>
              </a:rPr>
              <a:t>y</a:t>
            </a:r>
            <a:r>
              <a:rPr lang="ja-JP" altLang="en-US" dirty="0" smtClean="0">
                <a:solidFill>
                  <a:schemeClr val="tx2"/>
                </a:solidFill>
                <a:latin typeface="メイリオ" pitchFamily="50" charset="-128"/>
                <a:ea typeface="メイリオ" pitchFamily="50" charset="-128"/>
              </a:rPr>
              <a:t>：目標在庫量，</a:t>
            </a:r>
            <a:r>
              <a:rPr lang="en-US" altLang="ja-JP" dirty="0" smtClean="0">
                <a:solidFill>
                  <a:schemeClr val="tx2"/>
                </a:solidFill>
                <a:latin typeface="メイリオ" pitchFamily="50" charset="-128"/>
                <a:ea typeface="メイリオ" pitchFamily="50" charset="-128"/>
              </a:rPr>
              <a:t>z</a:t>
            </a:r>
            <a:r>
              <a:rPr lang="ja-JP" altLang="en-US" dirty="0" smtClean="0">
                <a:solidFill>
                  <a:schemeClr val="tx2"/>
                </a:solidFill>
                <a:latin typeface="メイリオ" pitchFamily="50" charset="-128"/>
                <a:ea typeface="メイリオ" pitchFamily="50" charset="-128"/>
              </a:rPr>
              <a:t>：平均粗利</a:t>
            </a:r>
            <a:endParaRPr lang="en-US" altLang="ja-JP" dirty="0" smtClean="0">
              <a:solidFill>
                <a:schemeClr val="tx2"/>
              </a:solidFill>
              <a:latin typeface="メイリオ" pitchFamily="50" charset="-128"/>
              <a:ea typeface="メイリオ" pitchFamily="50" charset="-128"/>
            </a:endParaRPr>
          </a:p>
          <a:p>
            <a:pPr lvl="1"/>
            <a:r>
              <a:rPr lang="en-US" altLang="ja-JP" dirty="0" smtClean="0">
                <a:solidFill>
                  <a:schemeClr val="tx2"/>
                </a:solidFill>
                <a:latin typeface="メイリオ" pitchFamily="50" charset="-128"/>
                <a:ea typeface="メイリオ" pitchFamily="50" charset="-128"/>
              </a:rPr>
              <a:t>z</a:t>
            </a:r>
            <a:r>
              <a:rPr lang="ja-JP" altLang="en-US" dirty="0" smtClean="0">
                <a:solidFill>
                  <a:schemeClr val="tx2"/>
                </a:solidFill>
                <a:latin typeface="メイリオ" pitchFamily="50" charset="-128"/>
                <a:ea typeface="メイリオ" pitchFamily="50" charset="-128"/>
              </a:rPr>
              <a:t>＝</a:t>
            </a:r>
            <a:r>
              <a:rPr lang="en-US" altLang="ja-JP" dirty="0" smtClean="0">
                <a:solidFill>
                  <a:schemeClr val="tx2"/>
                </a:solidFill>
                <a:latin typeface="メイリオ" pitchFamily="50" charset="-128"/>
                <a:ea typeface="メイリオ" pitchFamily="50" charset="-128"/>
              </a:rPr>
              <a:t>f(x, y)</a:t>
            </a:r>
            <a:r>
              <a:rPr lang="ja-JP" altLang="en-US" dirty="0" smtClean="0">
                <a:solidFill>
                  <a:schemeClr val="tx2"/>
                </a:solidFill>
                <a:latin typeface="メイリオ" pitchFamily="50" charset="-128"/>
                <a:ea typeface="メイリオ" pitchFamily="50" charset="-128"/>
              </a:rPr>
              <a:t>を設定</a:t>
            </a:r>
            <a:endParaRPr lang="en-US" altLang="ja-JP"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最適化の探索</a:t>
            </a:r>
            <a:endParaRPr lang="en-US" altLang="ja-JP"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平均粗利は乱数の影響を受けて変動する</a:t>
            </a:r>
            <a:endParaRPr lang="en-US" altLang="ja-JP" dirty="0" smtClean="0">
              <a:solidFill>
                <a:schemeClr val="tx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8600"/>
            <a:ext cx="8352928" cy="990600"/>
          </a:xfrm>
        </p:spPr>
        <p:txBody>
          <a:bodyPr>
            <a:normAutofit/>
          </a:bodyPr>
          <a:lstStyle/>
          <a:p>
            <a:r>
              <a:rPr kumimoji="1" lang="en-US" altLang="ja-JP" sz="4000" dirty="0" smtClean="0">
                <a:latin typeface="メイリオ" pitchFamily="50" charset="-128"/>
                <a:ea typeface="メイリオ" pitchFamily="50" charset="-128"/>
              </a:rPr>
              <a:t>Step6</a:t>
            </a:r>
            <a:r>
              <a:rPr kumimoji="1" lang="ja-JP" altLang="en-US" sz="4000" dirty="0" smtClean="0">
                <a:latin typeface="メイリオ" pitchFamily="50" charset="-128"/>
                <a:ea typeface="メイリオ" pitchFamily="50" charset="-128"/>
              </a:rPr>
              <a:t>：モデルの評価</a:t>
            </a:r>
            <a:endParaRPr kumimoji="1" lang="ja-JP" altLang="en-US" sz="4000"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896544"/>
          </a:xfrm>
        </p:spPr>
        <p:txBody>
          <a:bodyPr>
            <a:normAutofit/>
          </a:bodyPr>
          <a:lstStyle/>
          <a:p>
            <a:r>
              <a:rPr lang="ja-JP" altLang="en-US" sz="2800" dirty="0" smtClean="0">
                <a:solidFill>
                  <a:schemeClr val="tx2"/>
                </a:solidFill>
                <a:latin typeface="メイリオ" pitchFamily="50" charset="-128"/>
                <a:ea typeface="メイリオ" pitchFamily="50" charset="-128"/>
              </a:rPr>
              <a:t>シミュレーションモデルの正当性</a:t>
            </a:r>
            <a:endParaRPr lang="en-US" altLang="ja-JP" sz="2800"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シミュレーションモデルは現実を正しく反映しているのか？</a:t>
            </a:r>
            <a:endParaRPr lang="en-US" altLang="ja-JP"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統計的諸問題</a:t>
            </a:r>
            <a:endParaRPr lang="en-US" altLang="ja-JP" sz="2800"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ランダムな事象をどのように規則化するか？</a:t>
            </a:r>
            <a:endParaRPr lang="en-US" altLang="ja-JP"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ランダムな事象をどのように</a:t>
            </a:r>
            <a:r>
              <a:rPr lang="en-US" altLang="ja-JP" dirty="0" smtClean="0">
                <a:solidFill>
                  <a:schemeClr val="tx2"/>
                </a:solidFill>
                <a:latin typeface="メイリオ" pitchFamily="50" charset="-128"/>
                <a:ea typeface="メイリオ" pitchFamily="50" charset="-128"/>
              </a:rPr>
              <a:t>(</a:t>
            </a:r>
            <a:r>
              <a:rPr lang="ja-JP" altLang="en-US" dirty="0" smtClean="0">
                <a:solidFill>
                  <a:schemeClr val="tx2"/>
                </a:solidFill>
                <a:latin typeface="メイリオ" pitchFamily="50" charset="-128"/>
                <a:ea typeface="メイリオ" pitchFamily="50" charset="-128"/>
              </a:rPr>
              <a:t>架空に</a:t>
            </a:r>
            <a:r>
              <a:rPr lang="en-US" altLang="ja-JP" dirty="0" smtClean="0">
                <a:solidFill>
                  <a:schemeClr val="tx2"/>
                </a:solidFill>
                <a:latin typeface="メイリオ" pitchFamily="50" charset="-128"/>
                <a:ea typeface="メイリオ" pitchFamily="50" charset="-128"/>
              </a:rPr>
              <a:t>)</a:t>
            </a:r>
            <a:r>
              <a:rPr lang="ja-JP" altLang="en-US" dirty="0" smtClean="0">
                <a:solidFill>
                  <a:schemeClr val="tx2"/>
                </a:solidFill>
                <a:latin typeface="メイリオ" pitchFamily="50" charset="-128"/>
                <a:ea typeface="メイリオ" pitchFamily="50" charset="-128"/>
              </a:rPr>
              <a:t>実現するか？</a:t>
            </a:r>
            <a:endParaRPr lang="en-US" altLang="ja-JP"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システムのモデルをどのように作り，計算するか？</a:t>
            </a:r>
            <a:endParaRPr lang="en-US" altLang="ja-JP"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得られた結果をどのように解釈するか？</a:t>
            </a:r>
            <a:endParaRPr lang="en-US" altLang="ja-JP"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限られた時間と予算制約の中で，どのような工夫が必要か？</a:t>
            </a:r>
            <a:endParaRPr lang="en-US" altLang="ja-JP" sz="2800" dirty="0" smtClean="0">
              <a:solidFill>
                <a:schemeClr val="tx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8600"/>
            <a:ext cx="8352928" cy="990600"/>
          </a:xfrm>
        </p:spPr>
        <p:txBody>
          <a:bodyPr>
            <a:normAutofit/>
          </a:bodyPr>
          <a:lstStyle/>
          <a:p>
            <a:r>
              <a:rPr kumimoji="1" lang="en-US" altLang="ja-JP" sz="4000" dirty="0" smtClean="0">
                <a:latin typeface="メイリオ" pitchFamily="50" charset="-128"/>
                <a:ea typeface="メイリオ" pitchFamily="50" charset="-128"/>
              </a:rPr>
              <a:t>Step7</a:t>
            </a:r>
            <a:r>
              <a:rPr kumimoji="1" lang="ja-JP" altLang="en-US" sz="4000" dirty="0" smtClean="0">
                <a:latin typeface="メイリオ" pitchFamily="50" charset="-128"/>
                <a:ea typeface="メイリオ" pitchFamily="50" charset="-128"/>
              </a:rPr>
              <a:t>：実験結果の評価</a:t>
            </a:r>
            <a:endParaRPr kumimoji="1" lang="ja-JP" altLang="en-US" sz="4000"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896544"/>
          </a:xfrm>
        </p:spPr>
        <p:txBody>
          <a:bodyPr>
            <a:normAutofit/>
          </a:bodyPr>
          <a:lstStyle/>
          <a:p>
            <a:r>
              <a:rPr lang="ja-JP" altLang="en-US" sz="2800" dirty="0" smtClean="0">
                <a:solidFill>
                  <a:schemeClr val="tx2"/>
                </a:solidFill>
                <a:latin typeface="メイリオ" pitchFamily="50" charset="-128"/>
                <a:ea typeface="メイリオ" pitchFamily="50" charset="-128"/>
              </a:rPr>
              <a:t>実験を繰り返すと，</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ランダム事象が含まれるため</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結果がその都度異なる</a:t>
            </a:r>
            <a:endParaRPr lang="en-US" altLang="ja-JP" sz="2800" dirty="0" smtClean="0">
              <a:solidFill>
                <a:schemeClr val="tx2"/>
              </a:solidFill>
              <a:latin typeface="メイリオ" pitchFamily="50" charset="-128"/>
              <a:ea typeface="メイリオ" pitchFamily="50" charset="-128"/>
            </a:endParaRPr>
          </a:p>
          <a:p>
            <a:pPr>
              <a:buNone/>
            </a:pPr>
            <a:r>
              <a:rPr lang="ja-JP" altLang="en-US" sz="2800" dirty="0" smtClean="0">
                <a:solidFill>
                  <a:schemeClr val="tx2"/>
                </a:solidFill>
                <a:latin typeface="メイリオ" pitchFamily="50" charset="-128"/>
                <a:ea typeface="メイリオ" pitchFamily="50" charset="-128"/>
              </a:rPr>
              <a:t>　⇔ 標本調査の結果は毎回異なる</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ある値の付近で，ある範囲内で変動する？？</a:t>
            </a:r>
            <a:endParaRPr lang="en-US" altLang="ja-JP" sz="2800" dirty="0" smtClean="0">
              <a:solidFill>
                <a:schemeClr val="tx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8600"/>
            <a:ext cx="8352928" cy="990600"/>
          </a:xfrm>
        </p:spPr>
        <p:txBody>
          <a:bodyPr>
            <a:normAutofit/>
          </a:bodyPr>
          <a:lstStyle/>
          <a:p>
            <a:r>
              <a:rPr kumimoji="1" lang="ja-JP" altLang="en-US" sz="4000" dirty="0" smtClean="0">
                <a:latin typeface="メイリオ" pitchFamily="50" charset="-128"/>
                <a:ea typeface="メイリオ" pitchFamily="50" charset="-128"/>
              </a:rPr>
              <a:t>例：在庫管理</a:t>
            </a:r>
            <a:endParaRPr kumimoji="1" lang="ja-JP" altLang="en-US" sz="4000"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896544"/>
          </a:xfrm>
        </p:spPr>
        <p:txBody>
          <a:bodyPr>
            <a:normAutofit/>
          </a:bodyPr>
          <a:lstStyle/>
          <a:p>
            <a:r>
              <a:rPr lang="ja-JP" altLang="en-US" sz="2800" dirty="0" smtClean="0">
                <a:solidFill>
                  <a:schemeClr val="tx2"/>
                </a:solidFill>
                <a:latin typeface="メイリオ" pitchFamily="50" charset="-128"/>
                <a:ea typeface="メイリオ" pitchFamily="50" charset="-128"/>
              </a:rPr>
              <a:t>毎日の需要はランダムに変動 → </a:t>
            </a:r>
            <a:r>
              <a:rPr lang="ja-JP" altLang="en-US" sz="2800" b="1" u="sng" dirty="0" smtClean="0">
                <a:solidFill>
                  <a:schemeClr val="tx2"/>
                </a:solidFill>
                <a:latin typeface="メイリオ" pitchFamily="50" charset="-128"/>
                <a:ea typeface="メイリオ" pitchFamily="50" charset="-128"/>
              </a:rPr>
              <a:t>在庫で調整</a:t>
            </a:r>
            <a:endParaRPr lang="en-US" altLang="ja-JP" sz="2800" b="1" u="sng"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在庫するとお金がかかる</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保管費</a:t>
            </a:r>
            <a:r>
              <a:rPr lang="en-US" altLang="ja-JP" sz="2800" dirty="0" smtClean="0">
                <a:solidFill>
                  <a:schemeClr val="tx2"/>
                </a:solidFill>
                <a:latin typeface="メイリオ" pitchFamily="50" charset="-128"/>
                <a:ea typeface="メイリオ" pitchFamily="50" charset="-128"/>
              </a:rPr>
              <a:t>)</a:t>
            </a:r>
          </a:p>
          <a:p>
            <a:r>
              <a:rPr lang="ja-JP" altLang="en-US" sz="2800" dirty="0" smtClean="0">
                <a:solidFill>
                  <a:schemeClr val="tx2"/>
                </a:solidFill>
                <a:latin typeface="メイリオ" pitchFamily="50" charset="-128"/>
                <a:ea typeface="メイリオ" pitchFamily="50" charset="-128"/>
              </a:rPr>
              <a:t>品切れだとお金がかかる</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機会損失費</a:t>
            </a:r>
            <a:r>
              <a:rPr lang="en-US" altLang="ja-JP" sz="2800" dirty="0" smtClean="0">
                <a:solidFill>
                  <a:schemeClr val="tx2"/>
                </a:solidFill>
                <a:latin typeface="メイリオ" pitchFamily="50" charset="-128"/>
                <a:ea typeface="メイリオ" pitchFamily="50" charset="-128"/>
              </a:rPr>
              <a:t>)</a:t>
            </a:r>
          </a:p>
          <a:p>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在庫量が「</a:t>
            </a:r>
            <a:r>
              <a:rPr lang="ja-JP" altLang="en-US" sz="2800" b="1" dirty="0" smtClean="0">
                <a:solidFill>
                  <a:srgbClr val="C00000"/>
                </a:solidFill>
                <a:latin typeface="メイリオ" pitchFamily="50" charset="-128"/>
                <a:ea typeface="メイリオ" pitchFamily="50" charset="-128"/>
              </a:rPr>
              <a:t>何個</a:t>
            </a:r>
            <a:r>
              <a:rPr lang="ja-JP" altLang="en-US" sz="2800" dirty="0" smtClean="0">
                <a:solidFill>
                  <a:schemeClr val="tx2"/>
                </a:solidFill>
                <a:latin typeface="メイリオ" pitchFamily="50" charset="-128"/>
                <a:ea typeface="メイリオ" pitchFamily="50" charset="-128"/>
              </a:rPr>
              <a:t>」以下になったら「</a:t>
            </a:r>
            <a:r>
              <a:rPr lang="ja-JP" altLang="en-US" sz="2800" b="1" dirty="0" smtClean="0">
                <a:solidFill>
                  <a:srgbClr val="002060"/>
                </a:solidFill>
                <a:latin typeface="メイリオ" pitchFamily="50" charset="-128"/>
                <a:ea typeface="メイリオ" pitchFamily="50" charset="-128"/>
              </a:rPr>
              <a:t>何個</a:t>
            </a:r>
            <a:r>
              <a:rPr lang="ja-JP" altLang="en-US" sz="2800" dirty="0" smtClean="0">
                <a:solidFill>
                  <a:schemeClr val="tx2"/>
                </a:solidFill>
                <a:latin typeface="メイリオ" pitchFamily="50" charset="-128"/>
                <a:ea typeface="メイリオ" pitchFamily="50" charset="-128"/>
              </a:rPr>
              <a:t>」発注すればよい？</a:t>
            </a:r>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p:txBody>
      </p:sp>
      <p:sp>
        <p:nvSpPr>
          <p:cNvPr id="4" name="下矢印 3"/>
          <p:cNvSpPr/>
          <p:nvPr/>
        </p:nvSpPr>
        <p:spPr>
          <a:xfrm>
            <a:off x="4211960" y="3356992"/>
            <a:ext cx="792088" cy="360040"/>
          </a:xfrm>
          <a:prstGeom prst="down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2411760" y="4797152"/>
            <a:ext cx="1261884" cy="523220"/>
          </a:xfrm>
          <a:prstGeom prst="rect">
            <a:avLst/>
          </a:prstGeom>
        </p:spPr>
        <p:txBody>
          <a:bodyPr wrap="none">
            <a:spAutoFit/>
          </a:bodyPr>
          <a:lstStyle/>
          <a:p>
            <a:r>
              <a:rPr lang="ja-JP" altLang="en-US" sz="2800" b="1" dirty="0" smtClean="0">
                <a:solidFill>
                  <a:srgbClr val="C00000"/>
                </a:solidFill>
                <a:latin typeface="メイリオ" pitchFamily="50" charset="-128"/>
                <a:ea typeface="メイリオ" pitchFamily="50" charset="-128"/>
              </a:rPr>
              <a:t>発注点</a:t>
            </a:r>
            <a:endParaRPr lang="ja-JP" altLang="en-US" sz="2800" b="1" dirty="0">
              <a:solidFill>
                <a:srgbClr val="C00000"/>
              </a:solidFill>
            </a:endParaRPr>
          </a:p>
        </p:txBody>
      </p:sp>
      <p:sp>
        <p:nvSpPr>
          <p:cNvPr id="6" name="正方形/長方形 5"/>
          <p:cNvSpPr/>
          <p:nvPr/>
        </p:nvSpPr>
        <p:spPr>
          <a:xfrm>
            <a:off x="6262444" y="4797152"/>
            <a:ext cx="1261884" cy="523220"/>
          </a:xfrm>
          <a:prstGeom prst="rect">
            <a:avLst/>
          </a:prstGeom>
        </p:spPr>
        <p:txBody>
          <a:bodyPr wrap="none">
            <a:spAutoFit/>
          </a:bodyPr>
          <a:lstStyle/>
          <a:p>
            <a:r>
              <a:rPr lang="ja-JP" altLang="en-US" sz="2800" b="1" dirty="0" smtClean="0">
                <a:solidFill>
                  <a:srgbClr val="002060"/>
                </a:solidFill>
                <a:latin typeface="メイリオ" pitchFamily="50" charset="-128"/>
                <a:ea typeface="メイリオ" pitchFamily="50" charset="-128"/>
              </a:rPr>
              <a:t>発注量</a:t>
            </a:r>
            <a:endParaRPr lang="ja-JP" altLang="en-US" sz="2800" b="1" dirty="0">
              <a:solidFill>
                <a:srgbClr val="002060"/>
              </a:solidFill>
            </a:endParaRPr>
          </a:p>
        </p:txBody>
      </p:sp>
      <p:sp>
        <p:nvSpPr>
          <p:cNvPr id="7" name="正方形/長方形 6"/>
          <p:cNvSpPr/>
          <p:nvPr/>
        </p:nvSpPr>
        <p:spPr>
          <a:xfrm>
            <a:off x="827584" y="5733256"/>
            <a:ext cx="4493538" cy="461665"/>
          </a:xfrm>
          <a:prstGeom prst="rect">
            <a:avLst/>
          </a:prstGeom>
        </p:spPr>
        <p:txBody>
          <a:bodyPr wrap="none">
            <a:spAutoFit/>
          </a:bodyPr>
          <a:lstStyle/>
          <a:p>
            <a:r>
              <a:rPr lang="ja-JP" altLang="en-US" sz="2400" dirty="0" smtClean="0">
                <a:solidFill>
                  <a:schemeClr val="tx2"/>
                </a:solidFill>
                <a:latin typeface="メイリオ" pitchFamily="50" charset="-128"/>
                <a:ea typeface="メイリオ" pitchFamily="50" charset="-128"/>
              </a:rPr>
              <a:t>保管費と機会損失費のバランス</a:t>
            </a:r>
            <a:endParaRPr lang="ja-JP" altLang="en-US" sz="2400" dirty="0">
              <a:solidFill>
                <a:schemeClr val="tx2"/>
              </a:solidFill>
              <a:latin typeface="メイリオ" pitchFamily="50" charset="-128"/>
              <a:ea typeface="メイリオ" pitchFamily="50" charset="-128"/>
            </a:endParaRPr>
          </a:p>
        </p:txBody>
      </p:sp>
      <p:sp>
        <p:nvSpPr>
          <p:cNvPr id="8" name="正方形/長方形 7"/>
          <p:cNvSpPr/>
          <p:nvPr/>
        </p:nvSpPr>
        <p:spPr>
          <a:xfrm>
            <a:off x="5868144" y="5733256"/>
            <a:ext cx="2031325" cy="461665"/>
          </a:xfrm>
          <a:prstGeom prst="rect">
            <a:avLst/>
          </a:prstGeom>
        </p:spPr>
        <p:txBody>
          <a:bodyPr wrap="none">
            <a:spAutoFit/>
          </a:bodyPr>
          <a:lstStyle/>
          <a:p>
            <a:r>
              <a:rPr lang="ja-JP" altLang="en-US" sz="2400" dirty="0" smtClean="0">
                <a:solidFill>
                  <a:schemeClr val="tx2"/>
                </a:solidFill>
                <a:latin typeface="メイリオ" pitchFamily="50" charset="-128"/>
                <a:ea typeface="メイリオ" pitchFamily="50" charset="-128"/>
              </a:rPr>
              <a:t>経済的発注量</a:t>
            </a:r>
            <a:endParaRPr lang="ja-JP" altLang="en-US" sz="2400" dirty="0">
              <a:solidFill>
                <a:schemeClr val="tx2"/>
              </a:solidFill>
              <a:latin typeface="メイリオ" pitchFamily="50" charset="-128"/>
              <a:ea typeface="メイリオ" pitchFamily="50" charset="-128"/>
            </a:endParaRPr>
          </a:p>
        </p:txBody>
      </p:sp>
      <p:sp>
        <p:nvSpPr>
          <p:cNvPr id="9" name="上矢印 8"/>
          <p:cNvSpPr/>
          <p:nvPr/>
        </p:nvSpPr>
        <p:spPr>
          <a:xfrm>
            <a:off x="2915816" y="5229200"/>
            <a:ext cx="288032" cy="432048"/>
          </a:xfrm>
          <a:prstGeom prst="up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上矢印 9"/>
          <p:cNvSpPr/>
          <p:nvPr/>
        </p:nvSpPr>
        <p:spPr>
          <a:xfrm>
            <a:off x="2915816" y="4293096"/>
            <a:ext cx="288032" cy="432048"/>
          </a:xfrm>
          <a:prstGeom prst="up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上矢印 10"/>
          <p:cNvSpPr/>
          <p:nvPr/>
        </p:nvSpPr>
        <p:spPr>
          <a:xfrm>
            <a:off x="6732240" y="4293096"/>
            <a:ext cx="288032" cy="432048"/>
          </a:xfrm>
          <a:prstGeom prst="up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上矢印 11"/>
          <p:cNvSpPr/>
          <p:nvPr/>
        </p:nvSpPr>
        <p:spPr>
          <a:xfrm>
            <a:off x="6732240" y="5229200"/>
            <a:ext cx="288032" cy="432048"/>
          </a:xfrm>
          <a:prstGeom prst="up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7884368" y="56818"/>
            <a:ext cx="1210588" cy="707886"/>
          </a:xfrm>
          <a:prstGeom prst="rect">
            <a:avLst/>
          </a:prstGeom>
          <a:ln w="22225">
            <a:solidFill>
              <a:srgbClr val="C00000"/>
            </a:solidFill>
          </a:ln>
        </p:spPr>
        <p:txBody>
          <a:bodyPr wrap="none">
            <a:spAutoFit/>
          </a:bodyPr>
          <a:lstStyle/>
          <a:p>
            <a:r>
              <a:rPr lang="ja-JP" altLang="en-US" sz="2000" b="1" dirty="0" smtClean="0">
                <a:solidFill>
                  <a:schemeClr val="tx2"/>
                </a:solidFill>
                <a:latin typeface="メイリオ" pitchFamily="50" charset="-128"/>
                <a:ea typeface="メイリオ" pitchFamily="50" charset="-128"/>
              </a:rPr>
              <a:t>テキスト</a:t>
            </a:r>
            <a:endParaRPr lang="en-US" altLang="ja-JP" sz="2000" b="1" dirty="0" smtClean="0">
              <a:solidFill>
                <a:schemeClr val="tx2"/>
              </a:solidFill>
              <a:latin typeface="メイリオ" pitchFamily="50" charset="-128"/>
              <a:ea typeface="メイリオ" pitchFamily="50" charset="-128"/>
            </a:endParaRPr>
          </a:p>
          <a:p>
            <a:r>
              <a:rPr lang="en-US" altLang="ja-JP" sz="2000" b="1" dirty="0" smtClean="0">
                <a:solidFill>
                  <a:schemeClr val="tx2"/>
                </a:solidFill>
                <a:latin typeface="メイリオ" pitchFamily="50" charset="-128"/>
                <a:ea typeface="メイリオ" pitchFamily="50" charset="-128"/>
              </a:rPr>
              <a:t>P.227</a:t>
            </a:r>
            <a:r>
              <a:rPr lang="ja-JP" altLang="en-US" sz="2000" b="1" dirty="0" smtClean="0">
                <a:solidFill>
                  <a:schemeClr val="tx2"/>
                </a:solidFill>
                <a:latin typeface="メイリオ" pitchFamily="50" charset="-128"/>
                <a:ea typeface="メイリオ" pitchFamily="50" charset="-128"/>
              </a:rPr>
              <a:t>～</a:t>
            </a:r>
            <a:endParaRPr lang="ja-JP" altLang="en-US" sz="2000" b="1" dirty="0">
              <a:solidFill>
                <a:schemeClr val="tx2"/>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8600"/>
            <a:ext cx="8352928" cy="990600"/>
          </a:xfrm>
        </p:spPr>
        <p:txBody>
          <a:bodyPr>
            <a:normAutofit/>
          </a:bodyPr>
          <a:lstStyle/>
          <a:p>
            <a:r>
              <a:rPr kumimoji="1" lang="ja-JP" altLang="en-US" sz="4000" dirty="0" smtClean="0">
                <a:latin typeface="メイリオ" pitchFamily="50" charset="-128"/>
                <a:ea typeface="メイリオ" pitchFamily="50" charset="-128"/>
              </a:rPr>
              <a:t>発注点方式在庫管理の現状分析</a:t>
            </a:r>
            <a:endParaRPr kumimoji="1" lang="ja-JP" altLang="en-US" sz="4000"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251520" y="1628800"/>
            <a:ext cx="8640960" cy="5040560"/>
          </a:xfrm>
        </p:spPr>
        <p:txBody>
          <a:bodyPr>
            <a:normAutofit/>
          </a:bodyPr>
          <a:lstStyle/>
          <a:p>
            <a:pPr>
              <a:buNone/>
            </a:pP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現状：テキスト</a:t>
            </a:r>
            <a:r>
              <a:rPr lang="en-US" altLang="ja-JP" sz="2800" dirty="0" smtClean="0">
                <a:solidFill>
                  <a:schemeClr val="tx2"/>
                </a:solidFill>
                <a:latin typeface="メイリオ" pitchFamily="50" charset="-128"/>
                <a:ea typeface="メイリオ" pitchFamily="50" charset="-128"/>
              </a:rPr>
              <a:t>P228</a:t>
            </a:r>
            <a:r>
              <a:rPr lang="ja-JP" altLang="en-US" sz="2800" dirty="0" smtClean="0">
                <a:solidFill>
                  <a:schemeClr val="tx2"/>
                </a:solidFill>
                <a:latin typeface="メイリオ" pitchFamily="50" charset="-128"/>
                <a:ea typeface="メイリオ" pitchFamily="50" charset="-128"/>
              </a:rPr>
              <a:t>の数値例を参考に</a:t>
            </a:r>
            <a:r>
              <a:rPr lang="en-US" altLang="ja-JP" sz="2800" dirty="0" smtClean="0">
                <a:solidFill>
                  <a:schemeClr val="tx2"/>
                </a:solidFill>
                <a:latin typeface="メイリオ" pitchFamily="50" charset="-128"/>
                <a:ea typeface="メイリオ" pitchFamily="50" charset="-128"/>
              </a:rPr>
              <a:t>…)</a:t>
            </a:r>
          </a:p>
          <a:p>
            <a:pPr lvl="1"/>
            <a:r>
              <a:rPr lang="ja-JP" altLang="en-US" dirty="0" smtClean="0">
                <a:solidFill>
                  <a:schemeClr val="tx2"/>
                </a:solidFill>
                <a:latin typeface="メイリオ" pitchFamily="50" charset="-128"/>
                <a:ea typeface="メイリオ" pitchFamily="50" charset="-128"/>
              </a:rPr>
              <a:t>毎期の需要は</a:t>
            </a:r>
            <a:r>
              <a:rPr lang="en-US" altLang="ja-JP" dirty="0" smtClean="0">
                <a:solidFill>
                  <a:schemeClr val="tx2"/>
                </a:solidFill>
                <a:latin typeface="メイリオ" pitchFamily="50" charset="-128"/>
                <a:ea typeface="メイリオ" pitchFamily="50" charset="-128"/>
              </a:rPr>
              <a:t>10</a:t>
            </a:r>
            <a:r>
              <a:rPr lang="ja-JP" altLang="en-US" dirty="0" smtClean="0">
                <a:solidFill>
                  <a:schemeClr val="tx2"/>
                </a:solidFill>
                <a:latin typeface="メイリオ" pitchFamily="50" charset="-128"/>
                <a:ea typeface="メイリオ" pitchFamily="50" charset="-128"/>
              </a:rPr>
              <a:t>個前後でばらついている</a:t>
            </a:r>
            <a:r>
              <a:rPr lang="en-US" altLang="ja-JP" dirty="0" smtClean="0">
                <a:solidFill>
                  <a:schemeClr val="tx2"/>
                </a:solidFill>
                <a:latin typeface="メイリオ" pitchFamily="50" charset="-128"/>
                <a:ea typeface="メイリオ" pitchFamily="50" charset="-128"/>
              </a:rPr>
              <a:t>(</a:t>
            </a:r>
            <a:r>
              <a:rPr lang="ja-JP" altLang="en-US" dirty="0" smtClean="0">
                <a:solidFill>
                  <a:schemeClr val="tx2"/>
                </a:solidFill>
                <a:latin typeface="メイリオ" pitchFamily="50" charset="-128"/>
                <a:ea typeface="メイリオ" pitchFamily="50" charset="-128"/>
              </a:rPr>
              <a:t>予測不能</a:t>
            </a:r>
            <a:r>
              <a:rPr lang="en-US" altLang="ja-JP" dirty="0" smtClean="0">
                <a:solidFill>
                  <a:schemeClr val="tx2"/>
                </a:solidFill>
                <a:latin typeface="メイリオ" pitchFamily="50" charset="-128"/>
                <a:ea typeface="メイリオ" pitchFamily="50" charset="-128"/>
              </a:rPr>
              <a:t>)</a:t>
            </a:r>
          </a:p>
          <a:p>
            <a:pPr lvl="1"/>
            <a:r>
              <a:rPr lang="ja-JP" altLang="en-US" dirty="0" smtClean="0">
                <a:solidFill>
                  <a:schemeClr val="tx2"/>
                </a:solidFill>
                <a:latin typeface="メイリオ" pitchFamily="50" charset="-128"/>
                <a:ea typeface="メイリオ" pitchFamily="50" charset="-128"/>
              </a:rPr>
              <a:t>安全を見越して早め早めに発注しているが，どうも在庫がだぶつき気味．</a:t>
            </a:r>
            <a:endParaRPr lang="en-US" altLang="ja-JP"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けちをして在庫切れをおこし売り損なうのも損</a:t>
            </a:r>
            <a:endParaRPr lang="en-US" altLang="ja-JP"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納期</a:t>
            </a:r>
            <a:r>
              <a:rPr lang="en-US" altLang="ja-JP" dirty="0" smtClean="0">
                <a:solidFill>
                  <a:schemeClr val="tx2"/>
                </a:solidFill>
                <a:latin typeface="メイリオ" pitchFamily="50" charset="-128"/>
                <a:ea typeface="メイリオ" pitchFamily="50" charset="-128"/>
              </a:rPr>
              <a:t>(</a:t>
            </a:r>
            <a:r>
              <a:rPr lang="ja-JP" altLang="en-US" dirty="0" smtClean="0">
                <a:solidFill>
                  <a:schemeClr val="tx2"/>
                </a:solidFill>
                <a:latin typeface="メイリオ" pitchFamily="50" charset="-128"/>
                <a:ea typeface="メイリオ" pitchFamily="50" charset="-128"/>
              </a:rPr>
              <a:t>発注から納入までの期間</a:t>
            </a:r>
            <a:r>
              <a:rPr lang="en-US" altLang="ja-JP" dirty="0" smtClean="0">
                <a:solidFill>
                  <a:schemeClr val="tx2"/>
                </a:solidFill>
                <a:latin typeface="メイリオ" pitchFamily="50" charset="-128"/>
                <a:ea typeface="メイリオ" pitchFamily="50" charset="-128"/>
              </a:rPr>
              <a:t>)</a:t>
            </a:r>
            <a:r>
              <a:rPr lang="ja-JP" altLang="en-US" dirty="0" smtClean="0">
                <a:solidFill>
                  <a:schemeClr val="tx2"/>
                </a:solidFill>
                <a:latin typeface="メイリオ" pitchFamily="50" charset="-128"/>
                <a:ea typeface="メイリオ" pitchFamily="50" charset="-128"/>
              </a:rPr>
              <a:t>は安定</a:t>
            </a:r>
            <a:endParaRPr lang="en-US" altLang="ja-JP"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在庫が期間中の「予想総需要」を下回った時点で発注すればよい</a:t>
            </a:r>
            <a:r>
              <a:rPr lang="en-US" altLang="ja-JP" dirty="0" smtClean="0">
                <a:solidFill>
                  <a:schemeClr val="tx2"/>
                </a:solidFill>
                <a:latin typeface="メイリオ" pitchFamily="50" charset="-128"/>
                <a:ea typeface="メイリオ" pitchFamily="50" charset="-128"/>
              </a:rPr>
              <a:t>(</a:t>
            </a:r>
            <a:r>
              <a:rPr lang="ja-JP" altLang="en-US" dirty="0" smtClean="0">
                <a:solidFill>
                  <a:schemeClr val="tx2"/>
                </a:solidFill>
                <a:latin typeface="メイリオ" pitchFamily="50" charset="-128"/>
                <a:ea typeface="メイリオ" pitchFamily="50" charset="-128"/>
              </a:rPr>
              <a:t>発注点方式の考え方</a:t>
            </a:r>
            <a:r>
              <a:rPr lang="en-US" altLang="ja-JP" dirty="0" smtClean="0">
                <a:solidFill>
                  <a:schemeClr val="tx2"/>
                </a:solidFill>
                <a:latin typeface="メイリオ" pitchFamily="50" charset="-128"/>
                <a:ea typeface="メイリオ" pitchFamily="50" charset="-128"/>
              </a:rPr>
              <a:t>)</a:t>
            </a:r>
          </a:p>
          <a:p>
            <a:pPr lvl="1"/>
            <a:endParaRPr lang="en-US" altLang="ja-JP" sz="800" dirty="0" smtClean="0">
              <a:solidFill>
                <a:schemeClr val="tx2"/>
              </a:solidFill>
              <a:latin typeface="メイリオ" pitchFamily="50" charset="-128"/>
              <a:ea typeface="メイリオ" pitchFamily="50" charset="-128"/>
            </a:endParaRPr>
          </a:p>
          <a:p>
            <a:pPr>
              <a:buNone/>
            </a:pPr>
            <a:r>
              <a:rPr lang="en-US" altLang="ja-JP" sz="2800" dirty="0" smtClean="0">
                <a:solidFill>
                  <a:schemeClr val="tx2"/>
                </a:solidFill>
                <a:latin typeface="メイリオ" pitchFamily="50" charset="-128"/>
                <a:ea typeface="メイリオ" pitchFamily="50" charset="-128"/>
              </a:rPr>
              <a:t>Q:</a:t>
            </a:r>
            <a:r>
              <a:rPr lang="ja-JP" altLang="en-US" sz="2800" dirty="0" smtClean="0">
                <a:solidFill>
                  <a:schemeClr val="tx2"/>
                </a:solidFill>
                <a:latin typeface="メイリオ" pitchFamily="50" charset="-128"/>
                <a:ea typeface="メイリオ" pitchFamily="50" charset="-128"/>
              </a:rPr>
              <a:t>どのように</a:t>
            </a:r>
            <a:r>
              <a:rPr lang="ja-JP" altLang="en-US" sz="2800" b="1" dirty="0" smtClean="0">
                <a:solidFill>
                  <a:srgbClr val="C00000"/>
                </a:solidFill>
                <a:latin typeface="メイリオ" pitchFamily="50" charset="-128"/>
                <a:ea typeface="メイリオ" pitchFamily="50" charset="-128"/>
              </a:rPr>
              <a:t>発注点</a:t>
            </a:r>
            <a:r>
              <a:rPr lang="ja-JP" altLang="en-US" sz="2800" dirty="0" smtClean="0">
                <a:solidFill>
                  <a:schemeClr val="tx2"/>
                </a:solidFill>
                <a:latin typeface="メイリオ" pitchFamily="50" charset="-128"/>
                <a:ea typeface="メイリオ" pitchFamily="50" charset="-128"/>
              </a:rPr>
              <a:t>と</a:t>
            </a:r>
            <a:r>
              <a:rPr lang="ja-JP" altLang="en-US" sz="2800" b="1" dirty="0" smtClean="0">
                <a:solidFill>
                  <a:srgbClr val="002060"/>
                </a:solidFill>
                <a:latin typeface="メイリオ" pitchFamily="50" charset="-128"/>
                <a:ea typeface="メイリオ" pitchFamily="50" charset="-128"/>
              </a:rPr>
              <a:t>発注量</a:t>
            </a:r>
            <a:r>
              <a:rPr lang="ja-JP" altLang="en-US" sz="2800" dirty="0" smtClean="0">
                <a:solidFill>
                  <a:schemeClr val="tx2"/>
                </a:solidFill>
                <a:latin typeface="メイリオ" pitchFamily="50" charset="-128"/>
                <a:ea typeface="メイリオ" pitchFamily="50" charset="-128"/>
              </a:rPr>
              <a:t>を決めればよいか？</a:t>
            </a:r>
            <a:endParaRPr lang="en-US" altLang="ja-JP" sz="2800" dirty="0" smtClean="0">
              <a:solidFill>
                <a:schemeClr val="tx2"/>
              </a:solidFill>
              <a:latin typeface="メイリオ" pitchFamily="50" charset="-128"/>
              <a:ea typeface="メイリオ" pitchFamily="50" charset="-128"/>
            </a:endParaRPr>
          </a:p>
        </p:txBody>
      </p:sp>
      <p:sp>
        <p:nvSpPr>
          <p:cNvPr id="4" name="正方形/長方形 3"/>
          <p:cNvSpPr/>
          <p:nvPr/>
        </p:nvSpPr>
        <p:spPr>
          <a:xfrm>
            <a:off x="7884368" y="56818"/>
            <a:ext cx="1210588" cy="707886"/>
          </a:xfrm>
          <a:prstGeom prst="rect">
            <a:avLst/>
          </a:prstGeom>
          <a:ln w="22225">
            <a:solidFill>
              <a:srgbClr val="C00000"/>
            </a:solidFill>
          </a:ln>
        </p:spPr>
        <p:txBody>
          <a:bodyPr wrap="none">
            <a:spAutoFit/>
          </a:bodyPr>
          <a:lstStyle/>
          <a:p>
            <a:r>
              <a:rPr lang="ja-JP" altLang="en-US" sz="2000" b="1" dirty="0" smtClean="0">
                <a:solidFill>
                  <a:schemeClr val="tx2"/>
                </a:solidFill>
                <a:latin typeface="メイリオ" pitchFamily="50" charset="-128"/>
                <a:ea typeface="メイリオ" pitchFamily="50" charset="-128"/>
              </a:rPr>
              <a:t>テキスト</a:t>
            </a:r>
            <a:endParaRPr lang="en-US" altLang="ja-JP" sz="2000" b="1" dirty="0" smtClean="0">
              <a:solidFill>
                <a:schemeClr val="tx2"/>
              </a:solidFill>
              <a:latin typeface="メイリオ" pitchFamily="50" charset="-128"/>
              <a:ea typeface="メイリオ" pitchFamily="50" charset="-128"/>
            </a:endParaRPr>
          </a:p>
          <a:p>
            <a:r>
              <a:rPr lang="en-US" altLang="ja-JP" sz="2000" b="1" dirty="0" smtClean="0">
                <a:solidFill>
                  <a:schemeClr val="tx2"/>
                </a:solidFill>
                <a:latin typeface="メイリオ" pitchFamily="50" charset="-128"/>
                <a:ea typeface="メイリオ" pitchFamily="50" charset="-128"/>
              </a:rPr>
              <a:t>P.228</a:t>
            </a:r>
            <a:endParaRPr lang="ja-JP" altLang="en-US" sz="2000" b="1" dirty="0">
              <a:solidFill>
                <a:schemeClr val="tx2"/>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8600"/>
            <a:ext cx="8352928" cy="990600"/>
          </a:xfrm>
        </p:spPr>
        <p:txBody>
          <a:bodyPr>
            <a:normAutofit/>
          </a:bodyPr>
          <a:lstStyle/>
          <a:p>
            <a:r>
              <a:rPr lang="ja-JP" altLang="en-US" sz="4000" dirty="0" smtClean="0">
                <a:latin typeface="メイリオ" pitchFamily="50" charset="-128"/>
                <a:ea typeface="メイリオ" pitchFamily="50" charset="-128"/>
              </a:rPr>
              <a:t>シミュレーションの目的</a:t>
            </a:r>
            <a:endParaRPr kumimoji="1" lang="ja-JP" altLang="en-US" sz="4000"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896544"/>
          </a:xfrm>
        </p:spPr>
        <p:txBody>
          <a:bodyPr>
            <a:normAutofit/>
          </a:bodyPr>
          <a:lstStyle/>
          <a:p>
            <a:r>
              <a:rPr lang="ja-JP" altLang="en-US" sz="2800" dirty="0" smtClean="0">
                <a:solidFill>
                  <a:schemeClr val="tx2"/>
                </a:solidFill>
                <a:latin typeface="メイリオ" pitchFamily="50" charset="-128"/>
                <a:ea typeface="メイリオ" pitchFamily="50" charset="-128"/>
              </a:rPr>
              <a:t>発注点方式：在庫量がある量以下になったら発注</a:t>
            </a:r>
            <a:endParaRPr lang="en-US" altLang="ja-JP" sz="2800" dirty="0" smtClean="0">
              <a:solidFill>
                <a:schemeClr val="tx2"/>
              </a:solidFill>
              <a:latin typeface="メイリオ" pitchFamily="50" charset="-128"/>
              <a:ea typeface="メイリオ" pitchFamily="50" charset="-128"/>
            </a:endParaRPr>
          </a:p>
          <a:p>
            <a:pPr>
              <a:buNone/>
            </a:pPr>
            <a:r>
              <a:rPr lang="ja-JP" altLang="en-US" sz="2800" u="sng" dirty="0" smtClean="0">
                <a:solidFill>
                  <a:schemeClr val="tx2"/>
                </a:solidFill>
                <a:latin typeface="メイリオ" pitchFamily="50" charset="-128"/>
                <a:ea typeface="メイリオ" pitchFamily="50" charset="-128"/>
              </a:rPr>
              <a:t>決定変数</a:t>
            </a:r>
            <a:endParaRPr lang="en-US" altLang="ja-JP" sz="2800" u="sng"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発注点</a:t>
            </a:r>
            <a:r>
              <a:rPr lang="en-US" altLang="ja-JP" dirty="0" smtClean="0">
                <a:solidFill>
                  <a:schemeClr val="tx2"/>
                </a:solidFill>
                <a:latin typeface="メイリオ" pitchFamily="50" charset="-128"/>
                <a:ea typeface="メイリオ" pitchFamily="50" charset="-128"/>
              </a:rPr>
              <a:t>(</a:t>
            </a:r>
            <a:r>
              <a:rPr lang="ja-JP" altLang="en-US" dirty="0" smtClean="0">
                <a:solidFill>
                  <a:schemeClr val="tx2"/>
                </a:solidFill>
                <a:latin typeface="メイリオ" pitchFamily="50" charset="-128"/>
                <a:ea typeface="メイリオ" pitchFamily="50" charset="-128"/>
              </a:rPr>
              <a:t>発注しなければいけない在庫水準</a:t>
            </a:r>
            <a:r>
              <a:rPr lang="en-US" altLang="ja-JP" dirty="0" smtClean="0">
                <a:solidFill>
                  <a:schemeClr val="tx2"/>
                </a:solidFill>
                <a:latin typeface="メイリオ" pitchFamily="50" charset="-128"/>
                <a:ea typeface="メイリオ" pitchFamily="50" charset="-128"/>
              </a:rPr>
              <a:t>)</a:t>
            </a:r>
            <a:r>
              <a:rPr lang="ja-JP" altLang="en-US" dirty="0" smtClean="0">
                <a:solidFill>
                  <a:schemeClr val="tx2"/>
                </a:solidFill>
                <a:latin typeface="メイリオ" pitchFamily="50" charset="-128"/>
                <a:ea typeface="メイリオ" pitchFamily="50" charset="-128"/>
              </a:rPr>
              <a:t>：</a:t>
            </a:r>
            <a:r>
              <a:rPr lang="en-US" altLang="ja-JP" dirty="0" smtClean="0">
                <a:solidFill>
                  <a:schemeClr val="tx2"/>
                </a:solidFill>
                <a:latin typeface="メイリオ" pitchFamily="50" charset="-128"/>
                <a:ea typeface="メイリオ" pitchFamily="50" charset="-128"/>
              </a:rPr>
              <a:t>s</a:t>
            </a:r>
          </a:p>
          <a:p>
            <a:pPr lvl="2"/>
            <a:r>
              <a:rPr lang="ja-JP" altLang="en-US" sz="2400" dirty="0" smtClean="0">
                <a:solidFill>
                  <a:schemeClr val="tx2"/>
                </a:solidFill>
                <a:latin typeface="メイリオ" pitchFamily="50" charset="-128"/>
                <a:ea typeface="メイリオ" pitchFamily="50" charset="-128"/>
              </a:rPr>
              <a:t>納期分の需要が必要</a:t>
            </a:r>
            <a:endParaRPr lang="en-US" altLang="ja-JP" sz="2400" dirty="0" smtClean="0">
              <a:solidFill>
                <a:schemeClr val="tx2"/>
              </a:solidFill>
              <a:latin typeface="メイリオ" pitchFamily="50" charset="-128"/>
              <a:ea typeface="メイリオ" pitchFamily="50" charset="-128"/>
            </a:endParaRPr>
          </a:p>
          <a:p>
            <a:pPr lvl="2"/>
            <a:r>
              <a:rPr lang="ja-JP" altLang="en-US" sz="2400" dirty="0" smtClean="0">
                <a:solidFill>
                  <a:schemeClr val="tx2"/>
                </a:solidFill>
                <a:latin typeface="メイリオ" pitchFamily="50" charset="-128"/>
                <a:ea typeface="メイリオ" pitchFamily="50" charset="-128"/>
              </a:rPr>
              <a:t>平均以上の需要があった場合に対策が必要</a:t>
            </a:r>
            <a:r>
              <a:rPr lang="en-US" altLang="ja-JP" sz="2400" dirty="0" smtClean="0">
                <a:solidFill>
                  <a:schemeClr val="tx2"/>
                </a:solidFill>
                <a:latin typeface="メイリオ" pitchFamily="50" charset="-128"/>
                <a:ea typeface="メイリオ" pitchFamily="50" charset="-128"/>
              </a:rPr>
              <a:t>(</a:t>
            </a:r>
            <a:r>
              <a:rPr lang="ja-JP" altLang="en-US" sz="2400" dirty="0" smtClean="0">
                <a:solidFill>
                  <a:schemeClr val="tx2"/>
                </a:solidFill>
                <a:latin typeface="メイリオ" pitchFamily="50" charset="-128"/>
                <a:ea typeface="メイリオ" pitchFamily="50" charset="-128"/>
              </a:rPr>
              <a:t>安全在庫</a:t>
            </a:r>
            <a:r>
              <a:rPr lang="en-US" altLang="ja-JP" sz="2400" dirty="0" smtClean="0">
                <a:solidFill>
                  <a:schemeClr val="tx2"/>
                </a:solidFill>
                <a:latin typeface="メイリオ" pitchFamily="50" charset="-128"/>
                <a:ea typeface="メイリオ" pitchFamily="50" charset="-128"/>
              </a:rPr>
              <a:t>)</a:t>
            </a:r>
          </a:p>
          <a:p>
            <a:pPr lvl="1"/>
            <a:r>
              <a:rPr lang="ja-JP" altLang="en-US" dirty="0" smtClean="0">
                <a:solidFill>
                  <a:schemeClr val="tx2"/>
                </a:solidFill>
                <a:latin typeface="メイリオ" pitchFamily="50" charset="-128"/>
                <a:ea typeface="メイリオ" pitchFamily="50" charset="-128"/>
              </a:rPr>
              <a:t>発注量：</a:t>
            </a:r>
            <a:r>
              <a:rPr lang="en-US" altLang="ja-JP" dirty="0" smtClean="0">
                <a:solidFill>
                  <a:schemeClr val="tx2"/>
                </a:solidFill>
                <a:latin typeface="メイリオ" pitchFamily="50" charset="-128"/>
                <a:ea typeface="メイリオ" pitchFamily="50" charset="-128"/>
              </a:rPr>
              <a:t>Q</a:t>
            </a:r>
          </a:p>
          <a:p>
            <a:pPr lvl="2"/>
            <a:r>
              <a:rPr lang="ja-JP" altLang="en-US" sz="2400" dirty="0" smtClean="0">
                <a:solidFill>
                  <a:schemeClr val="tx2"/>
                </a:solidFill>
                <a:latin typeface="メイリオ" pitchFamily="50" charset="-128"/>
                <a:ea typeface="メイリオ" pitchFamily="50" charset="-128"/>
              </a:rPr>
              <a:t>平均的には一定需要で見積もればよい</a:t>
            </a:r>
            <a:r>
              <a:rPr lang="en-US" altLang="ja-JP" sz="2400" dirty="0" smtClean="0">
                <a:solidFill>
                  <a:schemeClr val="tx2"/>
                </a:solidFill>
                <a:latin typeface="メイリオ" pitchFamily="50" charset="-128"/>
                <a:ea typeface="メイリオ" pitchFamily="50" charset="-128"/>
              </a:rPr>
              <a:t>(</a:t>
            </a:r>
            <a:r>
              <a:rPr lang="ja-JP" altLang="en-US" sz="2400" dirty="0" smtClean="0">
                <a:solidFill>
                  <a:schemeClr val="tx2"/>
                </a:solidFill>
                <a:latin typeface="メイリオ" pitchFamily="50" charset="-128"/>
                <a:ea typeface="メイリオ" pitchFamily="50" charset="-128"/>
              </a:rPr>
              <a:t>経済的発注量</a:t>
            </a:r>
            <a:r>
              <a:rPr lang="en-US" altLang="ja-JP" sz="2400" dirty="0" smtClean="0">
                <a:solidFill>
                  <a:schemeClr val="tx2"/>
                </a:solidFill>
                <a:latin typeface="メイリオ" pitchFamily="50" charset="-128"/>
                <a:ea typeface="メイリオ" pitchFamily="50" charset="-128"/>
              </a:rPr>
              <a:t>)</a:t>
            </a:r>
          </a:p>
          <a:p>
            <a:endParaRPr lang="en-US" altLang="ja-JP" sz="12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目的関数：総費用</a:t>
            </a:r>
            <a:r>
              <a:rPr lang="en-US" altLang="ja-JP" sz="2800" dirty="0" smtClean="0">
                <a:solidFill>
                  <a:schemeClr val="tx2"/>
                </a:solidFill>
                <a:latin typeface="メイリオ" pitchFamily="50" charset="-128"/>
                <a:ea typeface="メイリオ" pitchFamily="50" charset="-128"/>
              </a:rPr>
              <a:t>f(s, Q)</a:t>
            </a:r>
            <a:r>
              <a:rPr lang="ja-JP" altLang="en-US" sz="2800" dirty="0" smtClean="0">
                <a:solidFill>
                  <a:schemeClr val="tx2"/>
                </a:solidFill>
                <a:latin typeface="メイリオ" pitchFamily="50" charset="-128"/>
                <a:ea typeface="メイリオ" pitchFamily="50" charset="-128"/>
              </a:rPr>
              <a:t>の最小化</a:t>
            </a:r>
            <a:endParaRPr lang="en-US" altLang="ja-JP" sz="2800" dirty="0" smtClean="0">
              <a:solidFill>
                <a:schemeClr val="tx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メイリオ" pitchFamily="50" charset="-128"/>
                <a:ea typeface="メイリオ" pitchFamily="50" charset="-128"/>
              </a:rPr>
              <a:t>経営シミュレーション</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495800"/>
          </a:xfrm>
        </p:spPr>
        <p:txBody>
          <a:bodyPr>
            <a:normAutofit/>
          </a:bodyPr>
          <a:lstStyle/>
          <a:p>
            <a:r>
              <a:rPr lang="ja-JP" altLang="en-US" sz="2800" dirty="0" smtClean="0">
                <a:solidFill>
                  <a:schemeClr val="tx2"/>
                </a:solidFill>
                <a:latin typeface="メイリオ" pitchFamily="50" charset="-128"/>
                <a:ea typeface="メイリオ" pitchFamily="50" charset="-128"/>
              </a:rPr>
              <a:t>ローンの返済，金利，返済条件</a:t>
            </a:r>
            <a:endParaRPr lang="en-US" altLang="ja-JP" sz="2800" dirty="0" smtClean="0">
              <a:solidFill>
                <a:schemeClr val="tx2"/>
              </a:solidFill>
              <a:latin typeface="メイリオ" pitchFamily="50" charset="-128"/>
              <a:ea typeface="メイリオ" pitchFamily="50" charset="-128"/>
            </a:endParaRPr>
          </a:p>
          <a:p>
            <a:pPr lvl="1"/>
            <a:r>
              <a:rPr lang="en-US" altLang="ja-JP" dirty="0" smtClean="0">
                <a:solidFill>
                  <a:schemeClr val="tx2"/>
                </a:solidFill>
                <a:latin typeface="メイリオ" pitchFamily="50" charset="-128"/>
                <a:ea typeface="メイリオ" pitchFamily="50" charset="-128"/>
              </a:rPr>
              <a:t>200</a:t>
            </a:r>
            <a:r>
              <a:rPr lang="ja-JP" altLang="en-US" dirty="0" smtClean="0">
                <a:solidFill>
                  <a:schemeClr val="tx2"/>
                </a:solidFill>
                <a:latin typeface="メイリオ" pitchFamily="50" charset="-128"/>
                <a:ea typeface="メイリオ" pitchFamily="50" charset="-128"/>
              </a:rPr>
              <a:t>万円を</a:t>
            </a:r>
            <a:r>
              <a:rPr lang="en-US" altLang="ja-JP" dirty="0" smtClean="0">
                <a:solidFill>
                  <a:schemeClr val="tx2"/>
                </a:solidFill>
                <a:latin typeface="メイリオ" pitchFamily="50" charset="-128"/>
                <a:ea typeface="メイリオ" pitchFamily="50" charset="-128"/>
              </a:rPr>
              <a:t>3</a:t>
            </a:r>
            <a:r>
              <a:rPr lang="ja-JP" altLang="en-US" dirty="0" smtClean="0">
                <a:solidFill>
                  <a:schemeClr val="tx2"/>
                </a:solidFill>
                <a:latin typeface="メイリオ" pitchFamily="50" charset="-128"/>
                <a:ea typeface="メイリオ" pitchFamily="50" charset="-128"/>
              </a:rPr>
              <a:t>年で返す場合の月々の返済額は？</a:t>
            </a:r>
            <a:endParaRPr lang="en-US" altLang="ja-JP" dirty="0" smtClean="0">
              <a:solidFill>
                <a:schemeClr val="tx2"/>
              </a:solidFill>
              <a:latin typeface="メイリオ" pitchFamily="50" charset="-128"/>
              <a:ea typeface="メイリオ" pitchFamily="50" charset="-128"/>
            </a:endParaRPr>
          </a:p>
          <a:p>
            <a:r>
              <a:rPr lang="en-US" altLang="ja-JP" sz="2800" dirty="0" smtClean="0">
                <a:solidFill>
                  <a:schemeClr val="tx2"/>
                </a:solidFill>
                <a:latin typeface="メイリオ" pitchFamily="50" charset="-128"/>
                <a:ea typeface="メイリオ" pitchFamily="50" charset="-128"/>
              </a:rPr>
              <a:t>What-if</a:t>
            </a:r>
            <a:r>
              <a:rPr lang="ja-JP" altLang="en-US" sz="2800" dirty="0" smtClean="0">
                <a:solidFill>
                  <a:schemeClr val="tx2"/>
                </a:solidFill>
                <a:latin typeface="メイリオ" pitchFamily="50" charset="-128"/>
                <a:ea typeface="メイリオ" pitchFamily="50" charset="-128"/>
              </a:rPr>
              <a:t> 分析</a:t>
            </a:r>
            <a:r>
              <a:rPr lang="en-US" altLang="ja-JP" sz="2800" dirty="0" smtClean="0">
                <a:solidFill>
                  <a:schemeClr val="tx2"/>
                </a:solidFill>
                <a:latin typeface="メイリオ" pitchFamily="50" charset="-128"/>
                <a:ea typeface="メイリオ" pitchFamily="50" charset="-128"/>
              </a:rPr>
              <a:t>(Excel)</a:t>
            </a:r>
          </a:p>
          <a:p>
            <a:r>
              <a:rPr lang="ja-JP" altLang="en-US" sz="2800" dirty="0" smtClean="0">
                <a:solidFill>
                  <a:schemeClr val="tx2"/>
                </a:solidFill>
                <a:latin typeface="メイリオ" pitchFamily="50" charset="-128"/>
                <a:ea typeface="メイリオ" pitchFamily="50" charset="-128"/>
              </a:rPr>
              <a:t>計算の手順はわかっているが，計算量が膨大</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投資計画，資金回収</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保険の掛け金</a:t>
            </a:r>
            <a:endParaRPr lang="en-US" altLang="ja-JP" sz="2800" dirty="0" smtClean="0">
              <a:solidFill>
                <a:schemeClr val="tx2"/>
              </a:solidFill>
              <a:latin typeface="メイリオ" pitchFamily="50" charset="-128"/>
              <a:ea typeface="メイリオ" pitchFamily="50" charset="-128"/>
            </a:endParaRPr>
          </a:p>
        </p:txBody>
      </p:sp>
      <p:sp>
        <p:nvSpPr>
          <p:cNvPr id="4" name="正方形/長方形 3"/>
          <p:cNvSpPr/>
          <p:nvPr/>
        </p:nvSpPr>
        <p:spPr>
          <a:xfrm>
            <a:off x="7884368" y="56818"/>
            <a:ext cx="1210588" cy="707886"/>
          </a:xfrm>
          <a:prstGeom prst="rect">
            <a:avLst/>
          </a:prstGeom>
          <a:ln w="22225">
            <a:solidFill>
              <a:srgbClr val="C00000"/>
            </a:solidFill>
          </a:ln>
        </p:spPr>
        <p:txBody>
          <a:bodyPr wrap="none">
            <a:spAutoFit/>
          </a:bodyPr>
          <a:lstStyle/>
          <a:p>
            <a:r>
              <a:rPr lang="ja-JP" altLang="en-US" sz="2000" b="1" dirty="0" smtClean="0">
                <a:solidFill>
                  <a:schemeClr val="tx2"/>
                </a:solidFill>
                <a:latin typeface="メイリオ" pitchFamily="50" charset="-128"/>
                <a:ea typeface="メイリオ" pitchFamily="50" charset="-128"/>
              </a:rPr>
              <a:t>テキスト</a:t>
            </a:r>
            <a:endParaRPr lang="en-US" altLang="ja-JP" sz="2000" b="1" dirty="0" smtClean="0">
              <a:solidFill>
                <a:schemeClr val="tx2"/>
              </a:solidFill>
              <a:latin typeface="メイリオ" pitchFamily="50" charset="-128"/>
              <a:ea typeface="メイリオ" pitchFamily="50" charset="-128"/>
            </a:endParaRPr>
          </a:p>
          <a:p>
            <a:r>
              <a:rPr lang="en-US" altLang="ja-JP" sz="2000" b="1" dirty="0" smtClean="0">
                <a:solidFill>
                  <a:schemeClr val="tx2"/>
                </a:solidFill>
                <a:latin typeface="メイリオ" pitchFamily="50" charset="-128"/>
                <a:ea typeface="メイリオ" pitchFamily="50" charset="-128"/>
              </a:rPr>
              <a:t>P.222</a:t>
            </a:r>
            <a:r>
              <a:rPr lang="ja-JP" altLang="en-US" sz="2000" b="1" dirty="0" smtClean="0">
                <a:solidFill>
                  <a:schemeClr val="tx2"/>
                </a:solidFill>
                <a:latin typeface="メイリオ" pitchFamily="50" charset="-128"/>
                <a:ea typeface="メイリオ" pitchFamily="50" charset="-128"/>
              </a:rPr>
              <a:t>～</a:t>
            </a:r>
            <a:endParaRPr lang="ja-JP" altLang="en-US" sz="2000" b="1" dirty="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8600"/>
            <a:ext cx="8352928" cy="990600"/>
          </a:xfrm>
        </p:spPr>
        <p:txBody>
          <a:bodyPr>
            <a:normAutofit/>
          </a:bodyPr>
          <a:lstStyle/>
          <a:p>
            <a:r>
              <a:rPr kumimoji="1" lang="ja-JP" altLang="en-US" sz="4000" dirty="0" smtClean="0">
                <a:latin typeface="メイリオ" pitchFamily="50" charset="-128"/>
                <a:ea typeface="メイリオ" pitchFamily="50" charset="-128"/>
              </a:rPr>
              <a:t>準備：需要分析</a:t>
            </a:r>
            <a:endParaRPr kumimoji="1" lang="ja-JP" altLang="en-US" sz="4000"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896544"/>
          </a:xfrm>
        </p:spPr>
        <p:txBody>
          <a:bodyPr>
            <a:normAutofit/>
          </a:bodyPr>
          <a:lstStyle/>
          <a:p>
            <a:r>
              <a:rPr lang="ja-JP" altLang="en-US" sz="2800" dirty="0" smtClean="0">
                <a:solidFill>
                  <a:schemeClr val="tx2"/>
                </a:solidFill>
                <a:latin typeface="メイリオ" pitchFamily="50" charset="-128"/>
                <a:ea typeface="メイリオ" pitchFamily="50" charset="-128"/>
              </a:rPr>
              <a:t>過去データから平均値・標準偏差</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分散</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を計算</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度数分布・ヒストグラムを描く</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分布を当てはめる</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下記なら正規分布？？</a:t>
            </a:r>
            <a:r>
              <a:rPr lang="en-US" altLang="ja-JP" sz="2800" dirty="0" smtClean="0">
                <a:solidFill>
                  <a:schemeClr val="tx2"/>
                </a:solidFill>
                <a:latin typeface="メイリオ" pitchFamily="50" charset="-128"/>
                <a:ea typeface="メイリオ" pitchFamily="50" charset="-128"/>
              </a:rPr>
              <a:t>)</a:t>
            </a:r>
          </a:p>
        </p:txBody>
      </p:sp>
      <p:pic>
        <p:nvPicPr>
          <p:cNvPr id="154626" name="Picture 2"/>
          <p:cNvPicPr>
            <a:picLocks noChangeAspect="1" noChangeArrowheads="1"/>
          </p:cNvPicPr>
          <p:nvPr/>
        </p:nvPicPr>
        <p:blipFill>
          <a:blip r:embed="rId2" cstate="print"/>
          <a:srcRect/>
          <a:stretch>
            <a:fillRect/>
          </a:stretch>
        </p:blipFill>
        <p:spPr bwMode="auto">
          <a:xfrm>
            <a:off x="1619672" y="3573016"/>
            <a:ext cx="5770401" cy="2676128"/>
          </a:xfrm>
          <a:prstGeom prst="rect">
            <a:avLst/>
          </a:prstGeom>
          <a:noFill/>
          <a:ln w="9525">
            <a:noFill/>
            <a:miter lim="800000"/>
            <a:headEnd/>
            <a:tailEnd/>
          </a:ln>
        </p:spPr>
      </p:pic>
      <p:sp>
        <p:nvSpPr>
          <p:cNvPr id="5" name="フリーフォーム 4"/>
          <p:cNvSpPr/>
          <p:nvPr/>
        </p:nvSpPr>
        <p:spPr>
          <a:xfrm>
            <a:off x="2447778" y="3910818"/>
            <a:ext cx="4515730" cy="1885071"/>
          </a:xfrm>
          <a:custGeom>
            <a:avLst/>
            <a:gdLst>
              <a:gd name="connsiteX0" fmla="*/ 0 w 4515730"/>
              <a:gd name="connsiteY0" fmla="*/ 1856936 h 1885071"/>
              <a:gd name="connsiteX1" fmla="*/ 309490 w 4515730"/>
              <a:gd name="connsiteY1" fmla="*/ 1828800 h 1885071"/>
              <a:gd name="connsiteX2" fmla="*/ 717453 w 4515730"/>
              <a:gd name="connsiteY2" fmla="*/ 1772530 h 1885071"/>
              <a:gd name="connsiteX3" fmla="*/ 1125416 w 4515730"/>
              <a:gd name="connsiteY3" fmla="*/ 1603717 h 1885071"/>
              <a:gd name="connsiteX4" fmla="*/ 1420837 w 4515730"/>
              <a:gd name="connsiteY4" fmla="*/ 1364567 h 1885071"/>
              <a:gd name="connsiteX5" fmla="*/ 1702191 w 4515730"/>
              <a:gd name="connsiteY5" fmla="*/ 815927 h 1885071"/>
              <a:gd name="connsiteX6" fmla="*/ 1842868 w 4515730"/>
              <a:gd name="connsiteY6" fmla="*/ 337625 h 1885071"/>
              <a:gd name="connsiteX7" fmla="*/ 1997613 w 4515730"/>
              <a:gd name="connsiteY7" fmla="*/ 112542 h 1885071"/>
              <a:gd name="connsiteX8" fmla="*/ 2152357 w 4515730"/>
              <a:gd name="connsiteY8" fmla="*/ 28136 h 1885071"/>
              <a:gd name="connsiteX9" fmla="*/ 2349305 w 4515730"/>
              <a:gd name="connsiteY9" fmla="*/ 56271 h 1885071"/>
              <a:gd name="connsiteX10" fmla="*/ 2532185 w 4515730"/>
              <a:gd name="connsiteY10" fmla="*/ 365760 h 1885071"/>
              <a:gd name="connsiteX11" fmla="*/ 2715065 w 4515730"/>
              <a:gd name="connsiteY11" fmla="*/ 872197 h 1885071"/>
              <a:gd name="connsiteX12" fmla="*/ 2982351 w 4515730"/>
              <a:gd name="connsiteY12" fmla="*/ 1294228 h 1885071"/>
              <a:gd name="connsiteX13" fmla="*/ 3376247 w 4515730"/>
              <a:gd name="connsiteY13" fmla="*/ 1561514 h 1885071"/>
              <a:gd name="connsiteX14" fmla="*/ 3812345 w 4515730"/>
              <a:gd name="connsiteY14" fmla="*/ 1772530 h 1885071"/>
              <a:gd name="connsiteX15" fmla="*/ 4346917 w 4515730"/>
              <a:gd name="connsiteY15" fmla="*/ 1856936 h 1885071"/>
              <a:gd name="connsiteX16" fmla="*/ 4515730 w 4515730"/>
              <a:gd name="connsiteY16" fmla="*/ 1885071 h 188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15730" h="1885071">
                <a:moveTo>
                  <a:pt x="0" y="1856936"/>
                </a:moveTo>
                <a:cubicBezTo>
                  <a:pt x="94957" y="1849902"/>
                  <a:pt x="189915" y="1842868"/>
                  <a:pt x="309490" y="1828800"/>
                </a:cubicBezTo>
                <a:cubicBezTo>
                  <a:pt x="429065" y="1814732"/>
                  <a:pt x="581465" y="1810044"/>
                  <a:pt x="717453" y="1772530"/>
                </a:cubicBezTo>
                <a:cubicBezTo>
                  <a:pt x="853441" y="1735016"/>
                  <a:pt x="1008185" y="1671711"/>
                  <a:pt x="1125416" y="1603717"/>
                </a:cubicBezTo>
                <a:cubicBezTo>
                  <a:pt x="1242647" y="1535723"/>
                  <a:pt x="1324708" y="1495865"/>
                  <a:pt x="1420837" y="1364567"/>
                </a:cubicBezTo>
                <a:cubicBezTo>
                  <a:pt x="1516966" y="1233269"/>
                  <a:pt x="1631853" y="987084"/>
                  <a:pt x="1702191" y="815927"/>
                </a:cubicBezTo>
                <a:cubicBezTo>
                  <a:pt x="1772530" y="644770"/>
                  <a:pt x="1793631" y="454856"/>
                  <a:pt x="1842868" y="337625"/>
                </a:cubicBezTo>
                <a:cubicBezTo>
                  <a:pt x="1892105" y="220394"/>
                  <a:pt x="1946032" y="164123"/>
                  <a:pt x="1997613" y="112542"/>
                </a:cubicBezTo>
                <a:cubicBezTo>
                  <a:pt x="2049194" y="60961"/>
                  <a:pt x="2093742" y="37515"/>
                  <a:pt x="2152357" y="28136"/>
                </a:cubicBezTo>
                <a:cubicBezTo>
                  <a:pt x="2210972" y="18757"/>
                  <a:pt x="2286000" y="0"/>
                  <a:pt x="2349305" y="56271"/>
                </a:cubicBezTo>
                <a:cubicBezTo>
                  <a:pt x="2412610" y="112542"/>
                  <a:pt x="2471225" y="229772"/>
                  <a:pt x="2532185" y="365760"/>
                </a:cubicBezTo>
                <a:cubicBezTo>
                  <a:pt x="2593145" y="501748"/>
                  <a:pt x="2640037" y="717452"/>
                  <a:pt x="2715065" y="872197"/>
                </a:cubicBezTo>
                <a:cubicBezTo>
                  <a:pt x="2790093" y="1026942"/>
                  <a:pt x="2872154" y="1179342"/>
                  <a:pt x="2982351" y="1294228"/>
                </a:cubicBezTo>
                <a:cubicBezTo>
                  <a:pt x="3092548" y="1409114"/>
                  <a:pt x="3237915" y="1481797"/>
                  <a:pt x="3376247" y="1561514"/>
                </a:cubicBezTo>
                <a:cubicBezTo>
                  <a:pt x="3514579" y="1641231"/>
                  <a:pt x="3650567" y="1723293"/>
                  <a:pt x="3812345" y="1772530"/>
                </a:cubicBezTo>
                <a:cubicBezTo>
                  <a:pt x="3974123" y="1821767"/>
                  <a:pt x="4346917" y="1856936"/>
                  <a:pt x="4346917" y="1856936"/>
                </a:cubicBezTo>
                <a:lnTo>
                  <a:pt x="4515730" y="1885071"/>
                </a:lnTo>
              </a:path>
            </a:pathLst>
          </a:custGeom>
          <a:ln w="31750">
            <a:solidFill>
              <a:srgbClr val="C0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8600"/>
            <a:ext cx="8352928" cy="990600"/>
          </a:xfrm>
        </p:spPr>
        <p:txBody>
          <a:bodyPr>
            <a:normAutofit/>
          </a:bodyPr>
          <a:lstStyle/>
          <a:p>
            <a:r>
              <a:rPr kumimoji="1" lang="en-US" altLang="ja-JP" sz="4000" dirty="0" smtClean="0">
                <a:latin typeface="メイリオ" pitchFamily="50" charset="-128"/>
                <a:ea typeface="メイリオ" pitchFamily="50" charset="-128"/>
              </a:rPr>
              <a:t>Step1</a:t>
            </a:r>
            <a:r>
              <a:rPr kumimoji="1" lang="ja-JP" altLang="en-US" sz="4000" dirty="0" smtClean="0">
                <a:latin typeface="メイリオ" pitchFamily="50" charset="-128"/>
                <a:ea typeface="メイリオ" pitchFamily="50" charset="-128"/>
              </a:rPr>
              <a:t>：モデル化</a:t>
            </a:r>
            <a:endParaRPr kumimoji="1" lang="ja-JP" altLang="en-US" sz="4000"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896544"/>
          </a:xfrm>
        </p:spPr>
        <p:txBody>
          <a:bodyPr>
            <a:normAutofit/>
          </a:bodyPr>
          <a:lstStyle/>
          <a:p>
            <a:r>
              <a:rPr lang="ja-JP" altLang="en-US" sz="2800" dirty="0" smtClean="0">
                <a:solidFill>
                  <a:schemeClr val="tx2"/>
                </a:solidFill>
                <a:latin typeface="メイリオ" pitchFamily="50" charset="-128"/>
                <a:ea typeface="メイリオ" pitchFamily="50" charset="-128"/>
              </a:rPr>
              <a:t>毎日の在庫量の動きを追いかける</a:t>
            </a:r>
            <a:endParaRPr lang="en-US" altLang="ja-JP" sz="2800" dirty="0" smtClean="0">
              <a:solidFill>
                <a:schemeClr val="tx2"/>
              </a:solidFill>
              <a:latin typeface="メイリオ" pitchFamily="50" charset="-128"/>
              <a:ea typeface="メイリオ" pitchFamily="50" charset="-128"/>
            </a:endParaRPr>
          </a:p>
          <a:p>
            <a:pPr lvl="1"/>
            <a:r>
              <a:rPr lang="en-US" altLang="ja-JP" dirty="0" smtClean="0">
                <a:solidFill>
                  <a:schemeClr val="tx2"/>
                </a:solidFill>
                <a:latin typeface="メイリオ" pitchFamily="50" charset="-128"/>
                <a:ea typeface="メイリオ" pitchFamily="50" charset="-128"/>
              </a:rPr>
              <a:t>W(n)</a:t>
            </a:r>
            <a:r>
              <a:rPr lang="ja-JP" altLang="en-US" dirty="0" smtClean="0">
                <a:solidFill>
                  <a:schemeClr val="tx2"/>
                </a:solidFill>
                <a:latin typeface="メイリオ" pitchFamily="50" charset="-128"/>
                <a:ea typeface="メイリオ" pitchFamily="50" charset="-128"/>
              </a:rPr>
              <a:t>：</a:t>
            </a:r>
            <a:r>
              <a:rPr lang="en-US" altLang="ja-JP" dirty="0" smtClean="0">
                <a:solidFill>
                  <a:schemeClr val="tx2"/>
                </a:solidFill>
                <a:latin typeface="メイリオ" pitchFamily="50" charset="-128"/>
                <a:ea typeface="メイリオ" pitchFamily="50" charset="-128"/>
              </a:rPr>
              <a:t>n</a:t>
            </a:r>
            <a:r>
              <a:rPr lang="ja-JP" altLang="en-US" dirty="0" smtClean="0">
                <a:solidFill>
                  <a:schemeClr val="tx2"/>
                </a:solidFill>
                <a:latin typeface="メイリオ" pitchFamily="50" charset="-128"/>
                <a:ea typeface="メイリオ" pitchFamily="50" charset="-128"/>
              </a:rPr>
              <a:t>日目の朝の在庫量</a:t>
            </a:r>
            <a:endParaRPr lang="en-US" altLang="ja-JP" dirty="0" smtClean="0">
              <a:solidFill>
                <a:schemeClr val="tx2"/>
              </a:solidFill>
              <a:latin typeface="メイリオ" pitchFamily="50" charset="-128"/>
              <a:ea typeface="メイリオ" pitchFamily="50" charset="-128"/>
            </a:endParaRPr>
          </a:p>
          <a:p>
            <a:pPr lvl="1"/>
            <a:r>
              <a:rPr lang="en-US" altLang="ja-JP" dirty="0" smtClean="0">
                <a:solidFill>
                  <a:schemeClr val="tx2"/>
                </a:solidFill>
                <a:latin typeface="メイリオ" pitchFamily="50" charset="-128"/>
                <a:ea typeface="メイリオ" pitchFamily="50" charset="-128"/>
              </a:rPr>
              <a:t>Z(n)</a:t>
            </a:r>
            <a:r>
              <a:rPr lang="ja-JP" altLang="en-US" dirty="0" smtClean="0">
                <a:solidFill>
                  <a:schemeClr val="tx2"/>
                </a:solidFill>
                <a:latin typeface="メイリオ" pitchFamily="50" charset="-128"/>
                <a:ea typeface="メイリオ" pitchFamily="50" charset="-128"/>
              </a:rPr>
              <a:t>：</a:t>
            </a:r>
            <a:r>
              <a:rPr lang="en-US" altLang="ja-JP" dirty="0" smtClean="0">
                <a:solidFill>
                  <a:schemeClr val="tx2"/>
                </a:solidFill>
                <a:latin typeface="メイリオ" pitchFamily="50" charset="-128"/>
                <a:ea typeface="メイリオ" pitchFamily="50" charset="-128"/>
              </a:rPr>
              <a:t>n</a:t>
            </a:r>
            <a:r>
              <a:rPr lang="ja-JP" altLang="en-US" dirty="0" smtClean="0">
                <a:solidFill>
                  <a:schemeClr val="tx2"/>
                </a:solidFill>
                <a:latin typeface="メイリオ" pitchFamily="50" charset="-128"/>
                <a:ea typeface="メイリオ" pitchFamily="50" charset="-128"/>
              </a:rPr>
              <a:t>日目の終わりの在庫量</a:t>
            </a:r>
            <a:endParaRPr lang="en-US" altLang="ja-JP" dirty="0" smtClean="0">
              <a:solidFill>
                <a:schemeClr val="tx2"/>
              </a:solidFill>
              <a:latin typeface="メイリオ" pitchFamily="50" charset="-128"/>
              <a:ea typeface="メイリオ" pitchFamily="50" charset="-128"/>
            </a:endParaRPr>
          </a:p>
          <a:p>
            <a:pPr lvl="1"/>
            <a:r>
              <a:rPr lang="en-US" altLang="ja-JP" dirty="0" smtClean="0">
                <a:solidFill>
                  <a:schemeClr val="tx2"/>
                </a:solidFill>
                <a:latin typeface="メイリオ" pitchFamily="50" charset="-128"/>
                <a:ea typeface="メイリオ" pitchFamily="50" charset="-128"/>
              </a:rPr>
              <a:t>D(n)</a:t>
            </a:r>
            <a:r>
              <a:rPr lang="ja-JP" altLang="en-US" dirty="0" smtClean="0">
                <a:solidFill>
                  <a:schemeClr val="tx2"/>
                </a:solidFill>
                <a:latin typeface="メイリオ" pitchFamily="50" charset="-128"/>
                <a:ea typeface="メイリオ" pitchFamily="50" charset="-128"/>
              </a:rPr>
              <a:t>：ｎ日目の需要量，</a:t>
            </a:r>
            <a:r>
              <a:rPr lang="en-US" altLang="ja-JP" dirty="0" smtClean="0">
                <a:solidFill>
                  <a:schemeClr val="tx2"/>
                </a:solidFill>
                <a:latin typeface="メイリオ" pitchFamily="50" charset="-128"/>
                <a:ea typeface="メイリオ" pitchFamily="50" charset="-128"/>
              </a:rPr>
              <a:t>R(n)</a:t>
            </a:r>
            <a:r>
              <a:rPr lang="ja-JP" altLang="en-US" dirty="0" smtClean="0">
                <a:solidFill>
                  <a:schemeClr val="tx2"/>
                </a:solidFill>
                <a:latin typeface="メイリオ" pitchFamily="50" charset="-128"/>
                <a:ea typeface="メイリオ" pitchFamily="50" charset="-128"/>
              </a:rPr>
              <a:t>：</a:t>
            </a:r>
            <a:r>
              <a:rPr lang="en-US" altLang="ja-JP" dirty="0" smtClean="0">
                <a:solidFill>
                  <a:schemeClr val="tx2"/>
                </a:solidFill>
                <a:latin typeface="メイリオ" pitchFamily="50" charset="-128"/>
                <a:ea typeface="メイリオ" pitchFamily="50" charset="-128"/>
              </a:rPr>
              <a:t>n</a:t>
            </a:r>
            <a:r>
              <a:rPr lang="ja-JP" altLang="en-US" dirty="0" smtClean="0">
                <a:solidFill>
                  <a:schemeClr val="tx2"/>
                </a:solidFill>
                <a:latin typeface="メイリオ" pitchFamily="50" charset="-128"/>
                <a:ea typeface="メイリオ" pitchFamily="50" charset="-128"/>
              </a:rPr>
              <a:t>日目の発注量</a:t>
            </a:r>
            <a:endParaRPr lang="en-US" altLang="ja-JP" dirty="0" smtClean="0">
              <a:solidFill>
                <a:schemeClr val="tx2"/>
              </a:solidFill>
              <a:latin typeface="メイリオ" pitchFamily="50" charset="-128"/>
              <a:ea typeface="メイリオ" pitchFamily="50" charset="-128"/>
            </a:endParaRPr>
          </a:p>
          <a:p>
            <a:endParaRPr lang="en-US" altLang="ja-JP" sz="12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費用を計算する</a:t>
            </a:r>
            <a:endParaRPr lang="en-US" altLang="ja-JP" sz="2800" dirty="0" smtClean="0">
              <a:solidFill>
                <a:schemeClr val="tx2"/>
              </a:solidFill>
              <a:latin typeface="メイリオ" pitchFamily="50" charset="-128"/>
              <a:ea typeface="メイリオ" pitchFamily="50" charset="-128"/>
            </a:endParaRPr>
          </a:p>
          <a:p>
            <a:pPr lvl="1"/>
            <a:r>
              <a:rPr lang="en-US" altLang="ja-JP" dirty="0" smtClean="0">
                <a:solidFill>
                  <a:schemeClr val="tx2"/>
                </a:solidFill>
                <a:latin typeface="メイリオ" pitchFamily="50" charset="-128"/>
                <a:ea typeface="メイリオ" pitchFamily="50" charset="-128"/>
              </a:rPr>
              <a:t>B(n)</a:t>
            </a:r>
            <a:r>
              <a:rPr lang="ja-JP" altLang="en-US" dirty="0" smtClean="0">
                <a:solidFill>
                  <a:schemeClr val="tx2"/>
                </a:solidFill>
                <a:latin typeface="メイリオ" pitchFamily="50" charset="-128"/>
                <a:ea typeface="メイリオ" pitchFamily="50" charset="-128"/>
              </a:rPr>
              <a:t>：</a:t>
            </a:r>
            <a:r>
              <a:rPr lang="en-US" altLang="ja-JP" dirty="0" smtClean="0">
                <a:solidFill>
                  <a:schemeClr val="tx2"/>
                </a:solidFill>
                <a:latin typeface="メイリオ" pitchFamily="50" charset="-128"/>
                <a:ea typeface="メイリオ" pitchFamily="50" charset="-128"/>
              </a:rPr>
              <a:t>n</a:t>
            </a:r>
            <a:r>
              <a:rPr lang="ja-JP" altLang="en-US" dirty="0" smtClean="0">
                <a:solidFill>
                  <a:schemeClr val="tx2"/>
                </a:solidFill>
                <a:latin typeface="メイリオ" pitchFamily="50" charset="-128"/>
                <a:ea typeface="メイリオ" pitchFamily="50" charset="-128"/>
              </a:rPr>
              <a:t>日目の保管費，</a:t>
            </a:r>
            <a:r>
              <a:rPr lang="en-US" altLang="ja-JP" dirty="0" smtClean="0">
                <a:solidFill>
                  <a:schemeClr val="tx2"/>
                </a:solidFill>
                <a:latin typeface="メイリオ" pitchFamily="50" charset="-128"/>
                <a:ea typeface="メイリオ" pitchFamily="50" charset="-128"/>
              </a:rPr>
              <a:t>C(n)</a:t>
            </a:r>
            <a:r>
              <a:rPr lang="ja-JP" altLang="en-US" dirty="0" smtClean="0">
                <a:solidFill>
                  <a:schemeClr val="tx2"/>
                </a:solidFill>
                <a:latin typeface="メイリオ" pitchFamily="50" charset="-128"/>
                <a:ea typeface="メイリオ" pitchFamily="50" charset="-128"/>
              </a:rPr>
              <a:t>：</a:t>
            </a:r>
            <a:r>
              <a:rPr lang="en-US" altLang="ja-JP" dirty="0" smtClean="0">
                <a:solidFill>
                  <a:schemeClr val="tx2"/>
                </a:solidFill>
                <a:latin typeface="メイリオ" pitchFamily="50" charset="-128"/>
                <a:ea typeface="メイリオ" pitchFamily="50" charset="-128"/>
              </a:rPr>
              <a:t>n</a:t>
            </a:r>
            <a:r>
              <a:rPr lang="ja-JP" altLang="en-US" dirty="0" smtClean="0">
                <a:solidFill>
                  <a:schemeClr val="tx2"/>
                </a:solidFill>
                <a:latin typeface="メイリオ" pitchFamily="50" charset="-128"/>
                <a:ea typeface="メイリオ" pitchFamily="50" charset="-128"/>
              </a:rPr>
              <a:t>日目の発注費</a:t>
            </a:r>
            <a:endParaRPr lang="en-US" altLang="ja-JP" dirty="0" smtClean="0">
              <a:solidFill>
                <a:schemeClr val="tx2"/>
              </a:solidFill>
              <a:latin typeface="メイリオ" pitchFamily="50" charset="-128"/>
              <a:ea typeface="メイリオ" pitchFamily="50" charset="-128"/>
            </a:endParaRPr>
          </a:p>
          <a:p>
            <a:pPr lvl="1"/>
            <a:r>
              <a:rPr lang="en-US" altLang="ja-JP" dirty="0" smtClean="0">
                <a:solidFill>
                  <a:schemeClr val="tx2"/>
                </a:solidFill>
                <a:latin typeface="メイリオ" pitchFamily="50" charset="-128"/>
                <a:ea typeface="メイリオ" pitchFamily="50" charset="-128"/>
              </a:rPr>
              <a:t>A(n)</a:t>
            </a:r>
            <a:r>
              <a:rPr lang="ja-JP" altLang="en-US" dirty="0" smtClean="0">
                <a:solidFill>
                  <a:schemeClr val="tx2"/>
                </a:solidFill>
                <a:latin typeface="メイリオ" pitchFamily="50" charset="-128"/>
                <a:ea typeface="メイリオ" pitchFamily="50" charset="-128"/>
              </a:rPr>
              <a:t>：</a:t>
            </a:r>
            <a:r>
              <a:rPr lang="en-US" altLang="ja-JP" dirty="0" smtClean="0">
                <a:solidFill>
                  <a:schemeClr val="tx2"/>
                </a:solidFill>
                <a:latin typeface="メイリオ" pitchFamily="50" charset="-128"/>
                <a:ea typeface="メイリオ" pitchFamily="50" charset="-128"/>
              </a:rPr>
              <a:t>n</a:t>
            </a:r>
            <a:r>
              <a:rPr lang="ja-JP" altLang="en-US" dirty="0" smtClean="0">
                <a:solidFill>
                  <a:schemeClr val="tx2"/>
                </a:solidFill>
                <a:latin typeface="メイリオ" pitchFamily="50" charset="-128"/>
                <a:ea typeface="メイリオ" pitchFamily="50" charset="-128"/>
              </a:rPr>
              <a:t>日目の売上，</a:t>
            </a:r>
            <a:r>
              <a:rPr lang="en-US" altLang="ja-JP" dirty="0" smtClean="0">
                <a:solidFill>
                  <a:schemeClr val="tx2"/>
                </a:solidFill>
                <a:latin typeface="メイリオ" pitchFamily="50" charset="-128"/>
                <a:ea typeface="メイリオ" pitchFamily="50" charset="-128"/>
              </a:rPr>
              <a:t>E(n)</a:t>
            </a:r>
            <a:r>
              <a:rPr lang="ja-JP" altLang="en-US" dirty="0" smtClean="0">
                <a:solidFill>
                  <a:schemeClr val="tx2"/>
                </a:solidFill>
                <a:latin typeface="メイリオ" pitchFamily="50" charset="-128"/>
                <a:ea typeface="メイリオ" pitchFamily="50" charset="-128"/>
              </a:rPr>
              <a:t>：ｎ日目の機会損失費</a:t>
            </a:r>
            <a:endParaRPr lang="en-US" altLang="ja-JP" dirty="0" smtClean="0">
              <a:solidFill>
                <a:schemeClr val="tx2"/>
              </a:solidFill>
              <a:latin typeface="メイリオ" pitchFamily="50" charset="-128"/>
              <a:ea typeface="メイリオ" pitchFamily="50" charset="-128"/>
            </a:endParaRPr>
          </a:p>
          <a:p>
            <a:pPr lvl="1"/>
            <a:r>
              <a:rPr lang="en-US" altLang="ja-JP" dirty="0" smtClean="0">
                <a:solidFill>
                  <a:schemeClr val="tx2"/>
                </a:solidFill>
                <a:latin typeface="メイリオ" pitchFamily="50" charset="-128"/>
                <a:ea typeface="メイリオ" pitchFamily="50" charset="-128"/>
              </a:rPr>
              <a:t>P(n)</a:t>
            </a:r>
            <a:r>
              <a:rPr lang="ja-JP" altLang="en-US" dirty="0" smtClean="0">
                <a:solidFill>
                  <a:schemeClr val="tx2"/>
                </a:solidFill>
                <a:latin typeface="メイリオ" pitchFamily="50" charset="-128"/>
                <a:ea typeface="メイリオ" pitchFamily="50" charset="-128"/>
              </a:rPr>
              <a:t>：</a:t>
            </a:r>
            <a:r>
              <a:rPr lang="en-US" altLang="ja-JP" dirty="0" smtClean="0">
                <a:solidFill>
                  <a:schemeClr val="tx2"/>
                </a:solidFill>
                <a:latin typeface="メイリオ" pitchFamily="50" charset="-128"/>
                <a:ea typeface="メイリオ" pitchFamily="50" charset="-128"/>
              </a:rPr>
              <a:t>n</a:t>
            </a:r>
            <a:r>
              <a:rPr lang="ja-JP" altLang="en-US" dirty="0" smtClean="0">
                <a:solidFill>
                  <a:schemeClr val="tx2"/>
                </a:solidFill>
                <a:latin typeface="メイリオ" pitchFamily="50" charset="-128"/>
                <a:ea typeface="メイリオ" pitchFamily="50" charset="-128"/>
              </a:rPr>
              <a:t>日目の粗利</a:t>
            </a:r>
            <a:r>
              <a:rPr lang="en-US" altLang="ja-JP" dirty="0" smtClean="0">
                <a:solidFill>
                  <a:schemeClr val="tx2"/>
                </a:solidFill>
                <a:latin typeface="メイリオ" pitchFamily="50" charset="-128"/>
                <a:ea typeface="メイリオ" pitchFamily="50" charset="-128"/>
              </a:rPr>
              <a:t>(</a:t>
            </a:r>
            <a:r>
              <a:rPr lang="ja-JP" altLang="en-US" dirty="0" smtClean="0">
                <a:solidFill>
                  <a:schemeClr val="tx2"/>
                </a:solidFill>
                <a:latin typeface="メイリオ" pitchFamily="50" charset="-128"/>
                <a:ea typeface="メイリオ" pitchFamily="50" charset="-128"/>
              </a:rPr>
              <a:t>＝売上－総費用</a:t>
            </a:r>
            <a:r>
              <a:rPr lang="en-US" altLang="ja-JP" dirty="0" smtClean="0">
                <a:solidFill>
                  <a:schemeClr val="tx2"/>
                </a:solidFill>
                <a:latin typeface="メイリオ" pitchFamily="50" charset="-128"/>
                <a:ea typeface="メイリオ" pitchFamily="50" charset="-128"/>
              </a:rPr>
              <a:t>)</a:t>
            </a:r>
          </a:p>
        </p:txBody>
      </p:sp>
      <p:sp>
        <p:nvSpPr>
          <p:cNvPr id="4" name="正方形/長方形 3"/>
          <p:cNvSpPr/>
          <p:nvPr/>
        </p:nvSpPr>
        <p:spPr>
          <a:xfrm>
            <a:off x="7884368" y="56818"/>
            <a:ext cx="1210588" cy="707886"/>
          </a:xfrm>
          <a:prstGeom prst="rect">
            <a:avLst/>
          </a:prstGeom>
          <a:ln w="22225">
            <a:solidFill>
              <a:srgbClr val="C00000"/>
            </a:solidFill>
          </a:ln>
        </p:spPr>
        <p:txBody>
          <a:bodyPr wrap="none">
            <a:spAutoFit/>
          </a:bodyPr>
          <a:lstStyle/>
          <a:p>
            <a:r>
              <a:rPr lang="ja-JP" altLang="en-US" sz="2000" b="1" dirty="0" smtClean="0">
                <a:solidFill>
                  <a:schemeClr val="tx2"/>
                </a:solidFill>
                <a:latin typeface="メイリオ" pitchFamily="50" charset="-128"/>
                <a:ea typeface="メイリオ" pitchFamily="50" charset="-128"/>
              </a:rPr>
              <a:t>テキスト</a:t>
            </a:r>
            <a:endParaRPr lang="en-US" altLang="ja-JP" sz="2000" b="1" dirty="0" smtClean="0">
              <a:solidFill>
                <a:schemeClr val="tx2"/>
              </a:solidFill>
              <a:latin typeface="メイリオ" pitchFamily="50" charset="-128"/>
              <a:ea typeface="メイリオ" pitchFamily="50" charset="-128"/>
            </a:endParaRPr>
          </a:p>
          <a:p>
            <a:r>
              <a:rPr lang="en-US" altLang="ja-JP" sz="2000" b="1" dirty="0" smtClean="0">
                <a:solidFill>
                  <a:schemeClr val="tx2"/>
                </a:solidFill>
                <a:latin typeface="メイリオ" pitchFamily="50" charset="-128"/>
                <a:ea typeface="メイリオ" pitchFamily="50" charset="-128"/>
              </a:rPr>
              <a:t>P.229</a:t>
            </a:r>
            <a:r>
              <a:rPr lang="ja-JP" altLang="en-US" sz="2000" b="1" dirty="0" smtClean="0">
                <a:solidFill>
                  <a:schemeClr val="tx2"/>
                </a:solidFill>
                <a:latin typeface="メイリオ" pitchFamily="50" charset="-128"/>
                <a:ea typeface="メイリオ" pitchFamily="50" charset="-128"/>
              </a:rPr>
              <a:t>～</a:t>
            </a:r>
            <a:endParaRPr lang="ja-JP" altLang="en-US" sz="2000" b="1" dirty="0">
              <a:solidFill>
                <a:schemeClr val="tx2"/>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8600"/>
            <a:ext cx="8352928" cy="990600"/>
          </a:xfrm>
        </p:spPr>
        <p:txBody>
          <a:bodyPr>
            <a:normAutofit/>
          </a:bodyPr>
          <a:lstStyle/>
          <a:p>
            <a:r>
              <a:rPr kumimoji="1" lang="en-US" altLang="ja-JP" sz="4000" dirty="0" smtClean="0">
                <a:latin typeface="メイリオ" pitchFamily="50" charset="-128"/>
                <a:ea typeface="メイリオ" pitchFamily="50" charset="-128"/>
              </a:rPr>
              <a:t>Step2</a:t>
            </a:r>
            <a:r>
              <a:rPr kumimoji="1" lang="ja-JP" altLang="en-US" sz="4000" dirty="0" smtClean="0">
                <a:latin typeface="メイリオ" pitchFamily="50" charset="-128"/>
                <a:ea typeface="メイリオ" pitchFamily="50" charset="-128"/>
              </a:rPr>
              <a:t>：プログラミング</a:t>
            </a:r>
            <a:endParaRPr kumimoji="1" lang="ja-JP" altLang="en-US" sz="4000"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896544"/>
          </a:xfrm>
        </p:spPr>
        <p:txBody>
          <a:bodyPr>
            <a:normAutofit/>
          </a:bodyPr>
          <a:lstStyle/>
          <a:p>
            <a:r>
              <a:rPr lang="ja-JP" altLang="en-US" sz="2800" dirty="0" smtClean="0">
                <a:solidFill>
                  <a:schemeClr val="tx2"/>
                </a:solidFill>
                <a:latin typeface="メイリオ" pitchFamily="50" charset="-128"/>
                <a:ea typeface="メイリオ" pitchFamily="50" charset="-128"/>
              </a:rPr>
              <a:t>詳細は</a:t>
            </a:r>
            <a:r>
              <a:rPr lang="en-US" altLang="ja-JP" sz="2800" dirty="0" smtClean="0">
                <a:solidFill>
                  <a:schemeClr val="tx2"/>
                </a:solidFill>
                <a:latin typeface="メイリオ" pitchFamily="50" charset="-128"/>
                <a:ea typeface="メイリオ" pitchFamily="50" charset="-128"/>
              </a:rPr>
              <a:t>Excel</a:t>
            </a:r>
            <a:r>
              <a:rPr lang="ja-JP" altLang="en-US" sz="2800" dirty="0" smtClean="0">
                <a:solidFill>
                  <a:schemeClr val="tx2"/>
                </a:solidFill>
                <a:latin typeface="メイリオ" pitchFamily="50" charset="-128"/>
                <a:ea typeface="メイリオ" pitchFamily="50" charset="-128"/>
              </a:rPr>
              <a:t>シートを確認しよう！</a:t>
            </a:r>
            <a:endParaRPr lang="en-US" altLang="ja-JP" sz="2800" dirty="0" smtClean="0">
              <a:solidFill>
                <a:schemeClr val="tx2"/>
              </a:solidFill>
              <a:latin typeface="メイリオ" pitchFamily="50" charset="-128"/>
              <a:ea typeface="メイリオ" pitchFamily="50" charset="-128"/>
            </a:endParaRPr>
          </a:p>
          <a:p>
            <a:r>
              <a:rPr lang="en-US" altLang="ja-JP" dirty="0" smtClean="0">
                <a:solidFill>
                  <a:schemeClr val="tx2"/>
                </a:solidFill>
                <a:latin typeface="メイリオ" pitchFamily="50" charset="-128"/>
                <a:ea typeface="メイリオ" pitchFamily="50" charset="-128"/>
              </a:rPr>
              <a:t>Z(n)</a:t>
            </a:r>
            <a:r>
              <a:rPr lang="ja-JP" altLang="en-US" dirty="0" smtClean="0">
                <a:solidFill>
                  <a:schemeClr val="tx2"/>
                </a:solidFill>
                <a:latin typeface="メイリオ" pitchFamily="50" charset="-128"/>
                <a:ea typeface="メイリオ" pitchFamily="50" charset="-128"/>
              </a:rPr>
              <a:t>＝</a:t>
            </a:r>
            <a:r>
              <a:rPr lang="en-US" altLang="ja-JP" dirty="0" smtClean="0">
                <a:solidFill>
                  <a:schemeClr val="tx2"/>
                </a:solidFill>
                <a:latin typeface="メイリオ" pitchFamily="50" charset="-128"/>
                <a:ea typeface="メイリオ" pitchFamily="50" charset="-128"/>
              </a:rPr>
              <a:t>max{W(n)-D(n),0}</a:t>
            </a:r>
          </a:p>
          <a:p>
            <a:r>
              <a:rPr lang="ja-JP" altLang="en-US" dirty="0" smtClean="0">
                <a:solidFill>
                  <a:schemeClr val="tx2"/>
                </a:solidFill>
                <a:latin typeface="メイリオ" pitchFamily="50" charset="-128"/>
                <a:ea typeface="メイリオ" pitchFamily="50" charset="-128"/>
              </a:rPr>
              <a:t>平均費用を求める</a:t>
            </a:r>
            <a:endParaRPr lang="en-US" altLang="ja-JP" dirty="0" smtClean="0">
              <a:solidFill>
                <a:schemeClr val="tx2"/>
              </a:solidFill>
              <a:latin typeface="メイリオ" pitchFamily="50" charset="-128"/>
              <a:ea typeface="メイリオ" pitchFamily="50" charset="-128"/>
            </a:endParaRPr>
          </a:p>
          <a:p>
            <a:r>
              <a:rPr lang="ja-JP" altLang="en-US" dirty="0" smtClean="0">
                <a:solidFill>
                  <a:schemeClr val="tx2"/>
                </a:solidFill>
                <a:latin typeface="メイリオ" pitchFamily="50" charset="-128"/>
                <a:ea typeface="メイリオ" pitchFamily="50" charset="-128"/>
              </a:rPr>
              <a:t>架空のランダムな需要量データを生成する</a:t>
            </a:r>
            <a:endParaRPr lang="en-US" altLang="ja-JP" dirty="0" smtClean="0">
              <a:solidFill>
                <a:schemeClr val="tx2"/>
              </a:solidFill>
              <a:latin typeface="メイリオ" pitchFamily="50" charset="-128"/>
              <a:ea typeface="メイリオ" pitchFamily="50" charset="-128"/>
            </a:endParaRPr>
          </a:p>
          <a:p>
            <a:endParaRPr lang="en-US" altLang="ja-JP" dirty="0" smtClean="0">
              <a:solidFill>
                <a:schemeClr val="tx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8600"/>
            <a:ext cx="8352928" cy="990600"/>
          </a:xfrm>
        </p:spPr>
        <p:txBody>
          <a:bodyPr>
            <a:normAutofit/>
          </a:bodyPr>
          <a:lstStyle/>
          <a:p>
            <a:r>
              <a:rPr kumimoji="1" lang="en-US" altLang="ja-JP" sz="4000" dirty="0" smtClean="0">
                <a:latin typeface="メイリオ" pitchFamily="50" charset="-128"/>
                <a:ea typeface="メイリオ" pitchFamily="50" charset="-128"/>
              </a:rPr>
              <a:t>Step4</a:t>
            </a:r>
            <a:r>
              <a:rPr kumimoji="1" lang="ja-JP" altLang="en-US" sz="4000" dirty="0" smtClean="0">
                <a:latin typeface="メイリオ" pitchFamily="50" charset="-128"/>
                <a:ea typeface="メイリオ" pitchFamily="50" charset="-128"/>
              </a:rPr>
              <a:t>：シミュレーション実験</a:t>
            </a:r>
            <a:endParaRPr kumimoji="1" lang="ja-JP" altLang="en-US" sz="4000"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896544"/>
          </a:xfrm>
        </p:spPr>
        <p:txBody>
          <a:bodyPr>
            <a:normAutofit/>
          </a:bodyPr>
          <a:lstStyle/>
          <a:p>
            <a:r>
              <a:rPr lang="ja-JP" altLang="en-US" sz="2800" dirty="0" smtClean="0">
                <a:solidFill>
                  <a:schemeClr val="tx2"/>
                </a:solidFill>
                <a:latin typeface="メイリオ" pitchFamily="50" charset="-128"/>
                <a:ea typeface="メイリオ" pitchFamily="50" charset="-128"/>
              </a:rPr>
              <a:t>目的関数の最小化</a:t>
            </a:r>
            <a:endParaRPr lang="en-US" altLang="ja-JP" sz="2800" dirty="0" smtClean="0">
              <a:solidFill>
                <a:schemeClr val="tx2"/>
              </a:solidFill>
              <a:latin typeface="メイリオ" pitchFamily="50" charset="-128"/>
              <a:ea typeface="メイリオ" pitchFamily="50" charset="-128"/>
            </a:endParaRPr>
          </a:p>
          <a:p>
            <a:pPr>
              <a:spcBef>
                <a:spcPts val="0"/>
              </a:spcBef>
              <a:buNone/>
            </a:pPr>
            <a:r>
              <a:rPr lang="ja-JP" altLang="en-US" sz="2800" dirty="0" smtClean="0">
                <a:solidFill>
                  <a:schemeClr val="tx2"/>
                </a:solidFill>
                <a:latin typeface="メイリオ" pitchFamily="50" charset="-128"/>
                <a:ea typeface="メイリオ" pitchFamily="50" charset="-128"/>
              </a:rPr>
              <a:t>　→「発注点</a:t>
            </a:r>
            <a:r>
              <a:rPr lang="en-US" altLang="ja-JP" sz="2800" dirty="0" smtClean="0">
                <a:solidFill>
                  <a:schemeClr val="tx2"/>
                </a:solidFill>
                <a:latin typeface="メイリオ" pitchFamily="50" charset="-128"/>
                <a:ea typeface="メイリオ" pitchFamily="50" charset="-128"/>
              </a:rPr>
              <a:t>s</a:t>
            </a:r>
            <a:r>
              <a:rPr lang="ja-JP" altLang="en-US" sz="2800" dirty="0" smtClean="0">
                <a:solidFill>
                  <a:schemeClr val="tx2"/>
                </a:solidFill>
                <a:latin typeface="メイリオ" pitchFamily="50" charset="-128"/>
                <a:ea typeface="メイリオ" pitchFamily="50" charset="-128"/>
              </a:rPr>
              <a:t>」「発注量</a:t>
            </a:r>
            <a:r>
              <a:rPr lang="en-US" altLang="ja-JP" sz="2800" dirty="0" smtClean="0">
                <a:solidFill>
                  <a:schemeClr val="tx2"/>
                </a:solidFill>
                <a:latin typeface="メイリオ" pitchFamily="50" charset="-128"/>
                <a:ea typeface="メイリオ" pitchFamily="50" charset="-128"/>
              </a:rPr>
              <a:t>Q</a:t>
            </a:r>
            <a:r>
              <a:rPr lang="ja-JP" altLang="en-US" sz="2800" dirty="0" smtClean="0">
                <a:solidFill>
                  <a:schemeClr val="tx2"/>
                </a:solidFill>
                <a:latin typeface="メイリオ" pitchFamily="50" charset="-128"/>
                <a:ea typeface="メイリオ" pitchFamily="50" charset="-128"/>
              </a:rPr>
              <a:t>」の</a:t>
            </a:r>
            <a:r>
              <a:rPr lang="en-US" altLang="ja-JP" sz="2800" dirty="0" smtClean="0">
                <a:solidFill>
                  <a:schemeClr val="tx2"/>
                </a:solidFill>
                <a:latin typeface="メイリオ" pitchFamily="50" charset="-128"/>
                <a:ea typeface="メイリオ" pitchFamily="50" charset="-128"/>
              </a:rPr>
              <a:t>2</a:t>
            </a:r>
            <a:r>
              <a:rPr lang="ja-JP" altLang="en-US" sz="2800" dirty="0" smtClean="0">
                <a:solidFill>
                  <a:schemeClr val="tx2"/>
                </a:solidFill>
                <a:latin typeface="メイリオ" pitchFamily="50" charset="-128"/>
                <a:ea typeface="メイリオ" pitchFamily="50" charset="-128"/>
              </a:rPr>
              <a:t>変数関数の最小化</a:t>
            </a:r>
            <a:endParaRPr lang="en-US" altLang="ja-JP" sz="2800" dirty="0" smtClean="0">
              <a:solidFill>
                <a:schemeClr val="tx2"/>
              </a:solidFill>
              <a:latin typeface="メイリオ" pitchFamily="50" charset="-128"/>
              <a:ea typeface="メイリオ" pitchFamily="50" charset="-128"/>
            </a:endParaRPr>
          </a:p>
          <a:p>
            <a:endParaRPr lang="en-US" altLang="ja-JP" sz="12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関数形がわからないので微分等が困難</a:t>
            </a:r>
            <a:endParaRPr lang="en-US" altLang="ja-JP" sz="2800" dirty="0" smtClean="0">
              <a:solidFill>
                <a:schemeClr val="tx2"/>
              </a:solidFill>
              <a:latin typeface="メイリオ" pitchFamily="50" charset="-128"/>
              <a:ea typeface="メイリオ" pitchFamily="50" charset="-128"/>
            </a:endParaRPr>
          </a:p>
          <a:p>
            <a:pPr>
              <a:buNone/>
            </a:pPr>
            <a:r>
              <a:rPr lang="ja-JP" altLang="en-US" sz="2800" dirty="0" smtClean="0">
                <a:solidFill>
                  <a:schemeClr val="tx2"/>
                </a:solidFill>
                <a:latin typeface="メイリオ" pitchFamily="50" charset="-128"/>
                <a:ea typeface="メイリオ" pitchFamily="50" charset="-128"/>
              </a:rPr>
              <a:t>　→いくつかのケースで関数値を推定して，全体の形を想像する</a:t>
            </a:r>
            <a:endParaRPr lang="en-US" altLang="ja-JP" sz="2800" dirty="0" smtClean="0">
              <a:solidFill>
                <a:schemeClr val="tx2"/>
              </a:solidFill>
              <a:latin typeface="メイリオ" pitchFamily="50" charset="-128"/>
              <a:ea typeface="メイリオ" pitchFamily="50" charset="-128"/>
            </a:endParaRPr>
          </a:p>
          <a:p>
            <a:pPr lvl="1"/>
            <a:r>
              <a:rPr lang="en-US" altLang="ja-JP" dirty="0" smtClean="0">
                <a:solidFill>
                  <a:schemeClr val="tx2"/>
                </a:solidFill>
                <a:latin typeface="メイリオ" pitchFamily="50" charset="-128"/>
                <a:ea typeface="メイリオ" pitchFamily="50" charset="-128"/>
              </a:rPr>
              <a:t>(s, Q)=(s</a:t>
            </a:r>
            <a:r>
              <a:rPr lang="en-US" altLang="ja-JP" baseline="-25000" dirty="0" smtClean="0">
                <a:solidFill>
                  <a:schemeClr val="tx2"/>
                </a:solidFill>
                <a:latin typeface="メイリオ" pitchFamily="50" charset="-128"/>
                <a:ea typeface="メイリオ" pitchFamily="50" charset="-128"/>
              </a:rPr>
              <a:t>1</a:t>
            </a:r>
            <a:r>
              <a:rPr lang="en-US" altLang="ja-JP" dirty="0" smtClean="0">
                <a:solidFill>
                  <a:schemeClr val="tx2"/>
                </a:solidFill>
                <a:latin typeface="メイリオ" pitchFamily="50" charset="-128"/>
                <a:ea typeface="メイリオ" pitchFamily="50" charset="-128"/>
              </a:rPr>
              <a:t>, Q</a:t>
            </a:r>
            <a:r>
              <a:rPr lang="en-US" altLang="ja-JP" baseline="-25000" dirty="0" smtClean="0">
                <a:solidFill>
                  <a:schemeClr val="tx2"/>
                </a:solidFill>
                <a:latin typeface="メイリオ" pitchFamily="50" charset="-128"/>
                <a:ea typeface="メイリオ" pitchFamily="50" charset="-128"/>
              </a:rPr>
              <a:t>1</a:t>
            </a:r>
            <a:r>
              <a:rPr lang="en-US" altLang="ja-JP" dirty="0" smtClean="0">
                <a:solidFill>
                  <a:schemeClr val="tx2"/>
                </a:solidFill>
                <a:latin typeface="メイリオ" pitchFamily="50" charset="-128"/>
                <a:ea typeface="メイリオ" pitchFamily="50" charset="-128"/>
              </a:rPr>
              <a:t>),(s</a:t>
            </a:r>
            <a:r>
              <a:rPr lang="en-US" altLang="ja-JP" baseline="-25000" dirty="0" smtClean="0">
                <a:solidFill>
                  <a:schemeClr val="tx2"/>
                </a:solidFill>
                <a:latin typeface="メイリオ" pitchFamily="50" charset="-128"/>
                <a:ea typeface="メイリオ" pitchFamily="50" charset="-128"/>
              </a:rPr>
              <a:t>2</a:t>
            </a:r>
            <a:r>
              <a:rPr lang="en-US" altLang="ja-JP" dirty="0" smtClean="0">
                <a:solidFill>
                  <a:schemeClr val="tx2"/>
                </a:solidFill>
                <a:latin typeface="メイリオ" pitchFamily="50" charset="-128"/>
                <a:ea typeface="メイリオ" pitchFamily="50" charset="-128"/>
              </a:rPr>
              <a:t>, Q</a:t>
            </a:r>
            <a:r>
              <a:rPr lang="en-US" altLang="ja-JP" baseline="-25000" dirty="0" smtClean="0">
                <a:solidFill>
                  <a:schemeClr val="tx2"/>
                </a:solidFill>
                <a:latin typeface="メイリオ" pitchFamily="50" charset="-128"/>
                <a:ea typeface="メイリオ" pitchFamily="50" charset="-128"/>
              </a:rPr>
              <a:t>2</a:t>
            </a:r>
            <a:r>
              <a:rPr lang="en-US" altLang="ja-JP" dirty="0" smtClean="0">
                <a:solidFill>
                  <a:schemeClr val="tx2"/>
                </a:solidFill>
                <a:latin typeface="メイリオ" pitchFamily="50" charset="-128"/>
                <a:ea typeface="メイリオ" pitchFamily="50" charset="-128"/>
              </a:rPr>
              <a:t>),…</a:t>
            </a:r>
            <a:r>
              <a:rPr lang="ja-JP" altLang="en-US" dirty="0" smtClean="0">
                <a:solidFill>
                  <a:schemeClr val="tx2"/>
                </a:solidFill>
                <a:latin typeface="メイリオ" pitchFamily="50" charset="-128"/>
                <a:ea typeface="メイリオ" pitchFamily="50" charset="-128"/>
              </a:rPr>
              <a:t>とおいた場合のシミュレーションを複数回繰り返して，標本平均と標準偏差を求める</a:t>
            </a:r>
            <a:endParaRPr lang="en-US" altLang="ja-JP"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最小値のありそうな付近を，さらに細かく検索</a:t>
            </a:r>
            <a:endParaRPr lang="en-US" altLang="ja-JP" dirty="0" smtClean="0">
              <a:solidFill>
                <a:schemeClr val="tx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8600"/>
            <a:ext cx="8352928" cy="990600"/>
          </a:xfrm>
        </p:spPr>
        <p:txBody>
          <a:bodyPr>
            <a:normAutofit/>
          </a:bodyPr>
          <a:lstStyle/>
          <a:p>
            <a:r>
              <a:rPr kumimoji="1" lang="en-US" altLang="ja-JP" sz="4000" dirty="0" smtClean="0">
                <a:latin typeface="メイリオ" pitchFamily="50" charset="-128"/>
                <a:ea typeface="メイリオ" pitchFamily="50" charset="-128"/>
              </a:rPr>
              <a:t>Step7</a:t>
            </a:r>
            <a:r>
              <a:rPr kumimoji="1" lang="ja-JP" altLang="en-US" sz="4000" dirty="0" smtClean="0">
                <a:latin typeface="メイリオ" pitchFamily="50" charset="-128"/>
                <a:ea typeface="メイリオ" pitchFamily="50" charset="-128"/>
              </a:rPr>
              <a:t>：実験結果の解釈</a:t>
            </a:r>
            <a:endParaRPr kumimoji="1" lang="ja-JP" altLang="en-US" sz="4000"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208912" cy="4896544"/>
          </a:xfrm>
        </p:spPr>
        <p:txBody>
          <a:bodyPr>
            <a:normAutofit/>
          </a:bodyPr>
          <a:lstStyle/>
          <a:p>
            <a:r>
              <a:rPr lang="ja-JP" altLang="en-US" sz="2800" dirty="0" smtClean="0">
                <a:solidFill>
                  <a:schemeClr val="tx2"/>
                </a:solidFill>
                <a:latin typeface="メイリオ" pitchFamily="50" charset="-128"/>
                <a:ea typeface="メイリオ" pitchFamily="50" charset="-128"/>
              </a:rPr>
              <a:t>ランダム需要は，乱数で生成されたもの</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「再計算キー」を押すたびに平均費用は微妙に変化する</a:t>
            </a:r>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得られた数字の</a:t>
            </a:r>
            <a:r>
              <a:rPr lang="ja-JP" altLang="en-US" sz="2800" b="1" u="sng" dirty="0" smtClean="0">
                <a:solidFill>
                  <a:schemeClr val="tx2"/>
                </a:solidFill>
                <a:latin typeface="メイリオ" pitchFamily="50" charset="-128"/>
                <a:ea typeface="メイリオ" pitchFamily="50" charset="-128"/>
              </a:rPr>
              <a:t>「誤差」をどう評価するか？</a:t>
            </a:r>
            <a:endParaRPr lang="en-US" altLang="ja-JP" sz="2800" b="1" u="sng" dirty="0" smtClean="0">
              <a:solidFill>
                <a:schemeClr val="tx2"/>
              </a:solidFill>
              <a:latin typeface="メイリオ" pitchFamily="50" charset="-128"/>
              <a:ea typeface="メイリオ" pitchFamily="50" charset="-128"/>
            </a:endParaRPr>
          </a:p>
          <a:p>
            <a:pPr>
              <a:buNone/>
            </a:pPr>
            <a:endParaRPr lang="en-US" altLang="ja-JP" sz="1200" b="1" u="sng" dirty="0" smtClean="0">
              <a:solidFill>
                <a:schemeClr val="tx2"/>
              </a:solidFill>
              <a:latin typeface="メイリオ" pitchFamily="50" charset="-128"/>
              <a:ea typeface="メイリオ" pitchFamily="50" charset="-128"/>
            </a:endParaRPr>
          </a:p>
          <a:p>
            <a:pPr>
              <a:buNone/>
            </a:pP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参考：テキスト</a:t>
            </a:r>
            <a:r>
              <a:rPr lang="en-US" altLang="ja-JP" sz="2800" dirty="0" smtClean="0">
                <a:solidFill>
                  <a:schemeClr val="tx2"/>
                </a:solidFill>
                <a:latin typeface="メイリオ" pitchFamily="50" charset="-128"/>
                <a:ea typeface="メイリオ" pitchFamily="50" charset="-128"/>
              </a:rPr>
              <a:t>P230</a:t>
            </a:r>
            <a:r>
              <a:rPr lang="ja-JP" altLang="en-US" sz="2800" dirty="0" smtClean="0">
                <a:solidFill>
                  <a:schemeClr val="tx2"/>
                </a:solidFill>
                <a:latin typeface="メイリオ" pitchFamily="50" charset="-128"/>
                <a:ea typeface="メイリオ" pitchFamily="50" charset="-128"/>
              </a:rPr>
              <a:t>～をしっかり読もう</a:t>
            </a:r>
            <a:r>
              <a:rPr lang="en-US" altLang="ja-JP" sz="2800" dirty="0" smtClean="0">
                <a:solidFill>
                  <a:schemeClr val="tx2"/>
                </a:solidFill>
                <a:latin typeface="メイリオ" pitchFamily="50" charset="-128"/>
                <a:ea typeface="メイリオ" pitchFamily="50" charset="-128"/>
              </a:rPr>
              <a:t>)</a:t>
            </a:r>
          </a:p>
          <a:p>
            <a:r>
              <a:rPr lang="ja-JP" altLang="en-US" sz="2800" dirty="0" smtClean="0">
                <a:solidFill>
                  <a:schemeClr val="tx2"/>
                </a:solidFill>
                <a:latin typeface="メイリオ" pitchFamily="50" charset="-128"/>
                <a:ea typeface="メイリオ" pitchFamily="50" charset="-128"/>
              </a:rPr>
              <a:t>一般に，</a:t>
            </a:r>
            <a:r>
              <a:rPr lang="ja-JP" altLang="en-US" sz="2800" b="1" dirty="0" smtClean="0">
                <a:solidFill>
                  <a:schemeClr val="tx2"/>
                </a:solidFill>
                <a:latin typeface="メイリオ" pitchFamily="50" charset="-128"/>
                <a:ea typeface="メイリオ" pitchFamily="50" charset="-128"/>
              </a:rPr>
              <a:t>発注レベル</a:t>
            </a:r>
            <a:r>
              <a:rPr lang="en-US" altLang="ja-JP" sz="2800" b="1" dirty="0" smtClean="0">
                <a:solidFill>
                  <a:schemeClr val="tx2"/>
                </a:solidFill>
                <a:latin typeface="メイリオ" pitchFamily="50" charset="-128"/>
                <a:ea typeface="メイリオ" pitchFamily="50" charset="-128"/>
              </a:rPr>
              <a:t>s</a:t>
            </a:r>
            <a:r>
              <a:rPr lang="ja-JP" altLang="en-US" sz="2800" b="1" dirty="0" smtClean="0">
                <a:solidFill>
                  <a:schemeClr val="tx2"/>
                </a:solidFill>
                <a:latin typeface="メイリオ" pitchFamily="50" charset="-128"/>
                <a:ea typeface="メイリオ" pitchFamily="50" charset="-128"/>
              </a:rPr>
              <a:t>以下になったら，目標在庫量</a:t>
            </a:r>
            <a:r>
              <a:rPr lang="en-US" altLang="ja-JP" sz="2800" b="1" dirty="0" smtClean="0">
                <a:solidFill>
                  <a:schemeClr val="tx2"/>
                </a:solidFill>
                <a:latin typeface="メイリオ" pitchFamily="50" charset="-128"/>
                <a:ea typeface="メイリオ" pitchFamily="50" charset="-128"/>
              </a:rPr>
              <a:t>S</a:t>
            </a:r>
            <a:r>
              <a:rPr lang="ja-JP" altLang="en-US" sz="2800" b="1" dirty="0" smtClean="0">
                <a:solidFill>
                  <a:schemeClr val="tx2"/>
                </a:solidFill>
                <a:latin typeface="メイリオ" pitchFamily="50" charset="-128"/>
                <a:ea typeface="メイリオ" pitchFamily="50" charset="-128"/>
              </a:rPr>
              <a:t>とその時の在庫量の差を発注する在庫管理方式</a:t>
            </a:r>
            <a:r>
              <a:rPr lang="ja-JP" altLang="en-US" sz="2800" dirty="0" smtClean="0">
                <a:solidFill>
                  <a:schemeClr val="tx2"/>
                </a:solidFill>
                <a:latin typeface="メイリオ" pitchFamily="50" charset="-128"/>
                <a:ea typeface="メイリオ" pitchFamily="50" charset="-128"/>
              </a:rPr>
              <a:t>を，</a:t>
            </a:r>
            <a:r>
              <a:rPr lang="en-US" altLang="ja-JP" sz="2800" b="1" dirty="0" smtClean="0">
                <a:solidFill>
                  <a:srgbClr val="C00000"/>
                </a:solidFill>
                <a:latin typeface="メイリオ" pitchFamily="50" charset="-128"/>
                <a:ea typeface="メイリオ" pitchFamily="50" charset="-128"/>
              </a:rPr>
              <a:t>(s, S)</a:t>
            </a:r>
            <a:r>
              <a:rPr lang="ja-JP" altLang="en-US" sz="2800" b="1" dirty="0" smtClean="0">
                <a:solidFill>
                  <a:srgbClr val="C00000"/>
                </a:solidFill>
                <a:latin typeface="メイリオ" pitchFamily="50" charset="-128"/>
                <a:ea typeface="メイリオ" pitchFamily="50" charset="-128"/>
              </a:rPr>
              <a:t>在庫管理方式</a:t>
            </a:r>
            <a:r>
              <a:rPr lang="ja-JP" altLang="en-US" sz="2800" dirty="0" smtClean="0">
                <a:solidFill>
                  <a:schemeClr val="tx2"/>
                </a:solidFill>
                <a:latin typeface="メイリオ" pitchFamily="50" charset="-128"/>
                <a:ea typeface="メイリオ" pitchFamily="50" charset="-128"/>
              </a:rPr>
              <a:t>と呼ぶ．</a:t>
            </a:r>
            <a:endParaRPr lang="en-US" altLang="ja-JP" sz="2800" dirty="0" smtClean="0">
              <a:solidFill>
                <a:schemeClr val="tx2"/>
              </a:solidFill>
              <a:latin typeface="メイリオ" pitchFamily="50" charset="-128"/>
              <a:ea typeface="メイリオ" pitchFamily="50" charset="-128"/>
            </a:endParaRPr>
          </a:p>
        </p:txBody>
      </p:sp>
      <p:sp>
        <p:nvSpPr>
          <p:cNvPr id="4" name="下矢印 3"/>
          <p:cNvSpPr/>
          <p:nvPr/>
        </p:nvSpPr>
        <p:spPr>
          <a:xfrm>
            <a:off x="4067944" y="3068960"/>
            <a:ext cx="1008112" cy="432048"/>
          </a:xfrm>
          <a:prstGeom prst="down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latin typeface="メイリオ" pitchFamily="50" charset="-128"/>
                <a:ea typeface="メイリオ" pitchFamily="50" charset="-128"/>
              </a:rPr>
              <a:t>ここからの講義内容</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323528" y="1772816"/>
            <a:ext cx="8568952" cy="4896544"/>
          </a:xfrm>
        </p:spPr>
        <p:txBody>
          <a:bodyPr>
            <a:normAutofit/>
          </a:bodyPr>
          <a:lstStyle/>
          <a:p>
            <a:r>
              <a:rPr lang="ja-JP" altLang="en-US" dirty="0" smtClean="0">
                <a:solidFill>
                  <a:schemeClr val="bg1">
                    <a:lumMod val="95000"/>
                  </a:schemeClr>
                </a:solidFill>
                <a:latin typeface="メイリオ" pitchFamily="50" charset="-128"/>
                <a:ea typeface="メイリオ" pitchFamily="50" charset="-128"/>
              </a:rPr>
              <a:t>確定的シミュレーション</a:t>
            </a:r>
            <a:endParaRPr lang="en-US" altLang="ja-JP" dirty="0" smtClean="0">
              <a:solidFill>
                <a:schemeClr val="bg1">
                  <a:lumMod val="95000"/>
                </a:schemeClr>
              </a:solidFill>
              <a:latin typeface="メイリオ" pitchFamily="50" charset="-128"/>
              <a:ea typeface="メイリオ" pitchFamily="50" charset="-128"/>
            </a:endParaRPr>
          </a:p>
          <a:p>
            <a:r>
              <a:rPr lang="ja-JP" altLang="en-US" dirty="0" smtClean="0">
                <a:solidFill>
                  <a:schemeClr val="bg1">
                    <a:lumMod val="95000"/>
                  </a:schemeClr>
                </a:solidFill>
                <a:latin typeface="メイリオ" pitchFamily="50" charset="-128"/>
                <a:ea typeface="メイリオ" pitchFamily="50" charset="-128"/>
              </a:rPr>
              <a:t>離散事象シミュレーション</a:t>
            </a:r>
            <a:endParaRPr lang="en-US" altLang="ja-JP" dirty="0" smtClean="0">
              <a:solidFill>
                <a:schemeClr val="bg1">
                  <a:lumMod val="95000"/>
                </a:schemeClr>
              </a:solidFill>
              <a:latin typeface="メイリオ" pitchFamily="50" charset="-128"/>
              <a:ea typeface="メイリオ" pitchFamily="50" charset="-128"/>
            </a:endParaRPr>
          </a:p>
          <a:p>
            <a:r>
              <a:rPr lang="ja-JP" altLang="en-US" b="1" dirty="0" smtClean="0">
                <a:solidFill>
                  <a:srgbClr val="C00000"/>
                </a:solidFill>
                <a:latin typeface="メイリオ" pitchFamily="50" charset="-128"/>
                <a:ea typeface="メイリオ" pitchFamily="50" charset="-128"/>
              </a:rPr>
              <a:t>実験結果の解釈</a:t>
            </a:r>
            <a:endParaRPr lang="en-US" altLang="ja-JP" b="1" dirty="0" smtClean="0">
              <a:solidFill>
                <a:srgbClr val="C00000"/>
              </a:solidFill>
              <a:latin typeface="メイリオ" pitchFamily="50" charset="-128"/>
              <a:ea typeface="メイリオ" pitchFamily="50" charset="-128"/>
            </a:endParaRPr>
          </a:p>
          <a:p>
            <a:r>
              <a:rPr lang="ja-JP" altLang="en-US" dirty="0" smtClean="0">
                <a:solidFill>
                  <a:schemeClr val="bg1">
                    <a:lumMod val="95000"/>
                  </a:schemeClr>
                </a:solidFill>
                <a:latin typeface="メイリオ" pitchFamily="50" charset="-128"/>
                <a:ea typeface="メイリオ" pitchFamily="50" charset="-128"/>
              </a:rPr>
              <a:t>ランダム事象の生成</a:t>
            </a:r>
            <a:endParaRPr lang="en-US" altLang="ja-JP" dirty="0" smtClean="0">
              <a:solidFill>
                <a:schemeClr val="bg1">
                  <a:lumMod val="95000"/>
                </a:schemeClr>
              </a:solidFill>
              <a:latin typeface="メイリオ" pitchFamily="50" charset="-128"/>
              <a:ea typeface="メイリオ" pitchFamily="50" charset="-128"/>
            </a:endParaRPr>
          </a:p>
          <a:p>
            <a:r>
              <a:rPr lang="ja-JP" altLang="en-US" dirty="0" smtClean="0">
                <a:solidFill>
                  <a:schemeClr val="bg1">
                    <a:lumMod val="95000"/>
                  </a:schemeClr>
                </a:solidFill>
                <a:latin typeface="メイリオ" pitchFamily="50" charset="-128"/>
                <a:ea typeface="メイリオ" pitchFamily="50" charset="-128"/>
              </a:rPr>
              <a:t>乱数の生成</a:t>
            </a:r>
            <a:endParaRPr lang="en-US" altLang="ja-JP" dirty="0" smtClean="0">
              <a:solidFill>
                <a:schemeClr val="bg1">
                  <a:lumMod val="95000"/>
                </a:schemeClr>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8600"/>
            <a:ext cx="8352928" cy="990600"/>
          </a:xfrm>
        </p:spPr>
        <p:txBody>
          <a:bodyPr>
            <a:normAutofit/>
          </a:bodyPr>
          <a:lstStyle/>
          <a:p>
            <a:r>
              <a:rPr kumimoji="1" lang="ja-JP" altLang="en-US" sz="4000" dirty="0" smtClean="0">
                <a:latin typeface="メイリオ" pitchFamily="50" charset="-128"/>
                <a:ea typeface="メイリオ" pitchFamily="50" charset="-128"/>
              </a:rPr>
              <a:t>統計的諸問題</a:t>
            </a:r>
            <a:r>
              <a:rPr kumimoji="1" lang="en-US" altLang="ja-JP" sz="4000" dirty="0" smtClean="0">
                <a:latin typeface="メイリオ" pitchFamily="50" charset="-128"/>
                <a:ea typeface="メイリオ" pitchFamily="50" charset="-128"/>
              </a:rPr>
              <a:t>(</a:t>
            </a:r>
            <a:r>
              <a:rPr kumimoji="1" lang="ja-JP" altLang="en-US" sz="4000" dirty="0" smtClean="0">
                <a:latin typeface="メイリオ" pitchFamily="50" charset="-128"/>
                <a:ea typeface="メイリオ" pitchFamily="50" charset="-128"/>
              </a:rPr>
              <a:t>再掲</a:t>
            </a:r>
            <a:r>
              <a:rPr kumimoji="1" lang="en-US" altLang="ja-JP" sz="4000" dirty="0" smtClean="0">
                <a:latin typeface="メイリオ" pitchFamily="50" charset="-128"/>
                <a:ea typeface="メイリオ" pitchFamily="50" charset="-128"/>
              </a:rPr>
              <a:t>)</a:t>
            </a:r>
            <a:endParaRPr kumimoji="1" lang="ja-JP" altLang="en-US" sz="4000"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251520" y="1772816"/>
            <a:ext cx="8640960" cy="4896544"/>
          </a:xfrm>
        </p:spPr>
        <p:txBody>
          <a:bodyPr>
            <a:normAutofit/>
          </a:bodyPr>
          <a:lstStyle/>
          <a:p>
            <a:r>
              <a:rPr lang="ja-JP" altLang="en-US" sz="2800" dirty="0" smtClean="0">
                <a:solidFill>
                  <a:schemeClr val="tx2"/>
                </a:solidFill>
                <a:latin typeface="メイリオ" pitchFamily="50" charset="-128"/>
                <a:ea typeface="メイリオ" pitchFamily="50" charset="-128"/>
              </a:rPr>
              <a:t>ランダムな事象をどのように規則化するか？</a:t>
            </a:r>
          </a:p>
          <a:p>
            <a:r>
              <a:rPr lang="ja-JP" altLang="en-US" sz="2800" dirty="0" smtClean="0">
                <a:solidFill>
                  <a:schemeClr val="tx2"/>
                </a:solidFill>
                <a:latin typeface="メイリオ" pitchFamily="50" charset="-128"/>
                <a:ea typeface="メイリオ" pitchFamily="50" charset="-128"/>
              </a:rPr>
              <a:t>ランダムな事象をどのように</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架空に</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実現するか？</a:t>
            </a:r>
          </a:p>
          <a:p>
            <a:r>
              <a:rPr lang="ja-JP" altLang="en-US" sz="2800" dirty="0" smtClean="0">
                <a:solidFill>
                  <a:schemeClr val="tx2"/>
                </a:solidFill>
                <a:latin typeface="メイリオ" pitchFamily="50" charset="-128"/>
                <a:ea typeface="メイリオ" pitchFamily="50" charset="-128"/>
              </a:rPr>
              <a:t>システムのモデルをどのように作り，計算するか？</a:t>
            </a:r>
          </a:p>
          <a:p>
            <a:r>
              <a:rPr lang="ja-JP" altLang="en-US" sz="2800" dirty="0" smtClean="0">
                <a:solidFill>
                  <a:schemeClr val="tx2"/>
                </a:solidFill>
                <a:latin typeface="メイリオ" pitchFamily="50" charset="-128"/>
                <a:ea typeface="メイリオ" pitchFamily="50" charset="-128"/>
              </a:rPr>
              <a:t>得られた結果をどのように解釈するか？</a:t>
            </a:r>
            <a:endParaRPr lang="en-US" altLang="ja-JP" sz="2800" dirty="0" smtClean="0">
              <a:solidFill>
                <a:schemeClr val="tx2"/>
              </a:solidFill>
              <a:latin typeface="メイリオ" pitchFamily="50" charset="-128"/>
              <a:ea typeface="メイリオ" pitchFamily="50" charset="-128"/>
            </a:endParaRPr>
          </a:p>
          <a:p>
            <a:endParaRPr lang="ja-JP" altLang="en-US" sz="12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限られた時間と予算制約の中で，どのような工夫が必要か？</a:t>
            </a:r>
          </a:p>
          <a:p>
            <a:endParaRPr lang="en-US" altLang="ja-JP" sz="2800" dirty="0" smtClean="0">
              <a:solidFill>
                <a:schemeClr val="tx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8600"/>
            <a:ext cx="8352928" cy="990600"/>
          </a:xfrm>
        </p:spPr>
        <p:txBody>
          <a:bodyPr>
            <a:normAutofit/>
          </a:bodyPr>
          <a:lstStyle/>
          <a:p>
            <a:r>
              <a:rPr kumimoji="1" lang="ja-JP" altLang="en-US" sz="4000" dirty="0" smtClean="0">
                <a:latin typeface="メイリオ" pitchFamily="50" charset="-128"/>
                <a:ea typeface="メイリオ" pitchFamily="50" charset="-128"/>
              </a:rPr>
              <a:t>実験結果のばらつき</a:t>
            </a:r>
            <a:endParaRPr kumimoji="1" lang="ja-JP" altLang="en-US" sz="4000"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251520" y="1772816"/>
            <a:ext cx="8640960" cy="4896544"/>
          </a:xfrm>
        </p:spPr>
        <p:txBody>
          <a:bodyPr>
            <a:normAutofit/>
          </a:bodyPr>
          <a:lstStyle/>
          <a:p>
            <a:r>
              <a:rPr lang="ja-JP" altLang="en-US" sz="2800" dirty="0" smtClean="0">
                <a:solidFill>
                  <a:schemeClr val="tx2"/>
                </a:solidFill>
                <a:latin typeface="メイリオ" pitchFamily="50" charset="-128"/>
                <a:ea typeface="メイリオ" pitchFamily="50" charset="-128"/>
              </a:rPr>
              <a:t>粗利の計算結果</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例</a:t>
            </a:r>
            <a:r>
              <a:rPr lang="en-US" altLang="ja-JP" sz="2800" dirty="0" smtClean="0">
                <a:solidFill>
                  <a:schemeClr val="tx2"/>
                </a:solidFill>
                <a:latin typeface="メイリオ" pitchFamily="50" charset="-128"/>
                <a:ea typeface="メイリオ" pitchFamily="50" charset="-128"/>
              </a:rPr>
              <a:t>)</a:t>
            </a:r>
          </a:p>
          <a:p>
            <a:r>
              <a:rPr lang="ja-JP" altLang="en-US" sz="2800" dirty="0" smtClean="0">
                <a:solidFill>
                  <a:schemeClr val="tx2"/>
                </a:solidFill>
                <a:latin typeface="メイリオ" pitchFamily="50" charset="-128"/>
                <a:ea typeface="メイリオ" pitchFamily="50" charset="-128"/>
              </a:rPr>
              <a:t>下記の場合，発注点は概ね</a:t>
            </a:r>
            <a:r>
              <a:rPr lang="en-US" altLang="ja-JP" sz="2800" dirty="0" smtClean="0">
                <a:solidFill>
                  <a:schemeClr val="tx2"/>
                </a:solidFill>
                <a:latin typeface="メイリオ" pitchFamily="50" charset="-128"/>
                <a:ea typeface="メイリオ" pitchFamily="50" charset="-128"/>
              </a:rPr>
              <a:t>30</a:t>
            </a:r>
            <a:r>
              <a:rPr lang="ja-JP" altLang="en-US" sz="2800" dirty="0" smtClean="0">
                <a:solidFill>
                  <a:schemeClr val="tx2"/>
                </a:solidFill>
                <a:latin typeface="メイリオ" pitchFamily="50" charset="-128"/>
                <a:ea typeface="メイリオ" pitchFamily="50" charset="-128"/>
              </a:rPr>
              <a:t>がよいが，いつもというわけではない</a:t>
            </a:r>
            <a:endParaRPr lang="en-US" altLang="ja-JP" sz="2800" dirty="0" smtClean="0">
              <a:solidFill>
                <a:schemeClr val="tx2"/>
              </a:solidFill>
              <a:latin typeface="メイリオ" pitchFamily="50" charset="-128"/>
              <a:ea typeface="メイリオ" pitchFamily="50" charset="-128"/>
            </a:endParaRPr>
          </a:p>
        </p:txBody>
      </p:sp>
      <p:pic>
        <p:nvPicPr>
          <p:cNvPr id="155650" name="Picture 2"/>
          <p:cNvPicPr>
            <a:picLocks noChangeAspect="1" noChangeArrowheads="1"/>
          </p:cNvPicPr>
          <p:nvPr/>
        </p:nvPicPr>
        <p:blipFill>
          <a:blip r:embed="rId2" cstate="print"/>
          <a:srcRect/>
          <a:stretch>
            <a:fillRect/>
          </a:stretch>
        </p:blipFill>
        <p:spPr bwMode="auto">
          <a:xfrm>
            <a:off x="1979712" y="3284984"/>
            <a:ext cx="5257283" cy="2880320"/>
          </a:xfrm>
          <a:prstGeom prst="rect">
            <a:avLst/>
          </a:prstGeom>
          <a:noFill/>
          <a:ln w="9525">
            <a:noFill/>
            <a:miter lim="800000"/>
            <a:headEnd/>
            <a:tailEnd/>
          </a:ln>
        </p:spPr>
      </p:pic>
      <p:sp>
        <p:nvSpPr>
          <p:cNvPr id="5" name="円/楕円 4"/>
          <p:cNvSpPr/>
          <p:nvPr/>
        </p:nvSpPr>
        <p:spPr>
          <a:xfrm>
            <a:off x="4644008" y="3789040"/>
            <a:ext cx="1224136" cy="432048"/>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4644008" y="4725144"/>
            <a:ext cx="1224136" cy="432048"/>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4644008" y="5157192"/>
            <a:ext cx="1224136" cy="432048"/>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4644008" y="5661248"/>
            <a:ext cx="1224136" cy="432048"/>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5868144" y="4221088"/>
            <a:ext cx="1224136" cy="432048"/>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7884368" y="56818"/>
            <a:ext cx="1210588" cy="707886"/>
          </a:xfrm>
          <a:prstGeom prst="rect">
            <a:avLst/>
          </a:prstGeom>
          <a:ln w="22225">
            <a:solidFill>
              <a:srgbClr val="C00000"/>
            </a:solidFill>
          </a:ln>
        </p:spPr>
        <p:txBody>
          <a:bodyPr wrap="none">
            <a:spAutoFit/>
          </a:bodyPr>
          <a:lstStyle/>
          <a:p>
            <a:r>
              <a:rPr lang="ja-JP" altLang="en-US" sz="2000" b="1" dirty="0" smtClean="0">
                <a:solidFill>
                  <a:schemeClr val="tx2"/>
                </a:solidFill>
                <a:latin typeface="メイリオ" pitchFamily="50" charset="-128"/>
                <a:ea typeface="メイリオ" pitchFamily="50" charset="-128"/>
              </a:rPr>
              <a:t>テキスト</a:t>
            </a:r>
            <a:endParaRPr lang="en-US" altLang="ja-JP" sz="2000" b="1" dirty="0" smtClean="0">
              <a:solidFill>
                <a:schemeClr val="tx2"/>
              </a:solidFill>
              <a:latin typeface="メイリオ" pitchFamily="50" charset="-128"/>
              <a:ea typeface="メイリオ" pitchFamily="50" charset="-128"/>
            </a:endParaRPr>
          </a:p>
          <a:p>
            <a:r>
              <a:rPr lang="en-US" altLang="ja-JP" sz="2000" b="1" dirty="0" smtClean="0">
                <a:solidFill>
                  <a:schemeClr val="tx2"/>
                </a:solidFill>
                <a:latin typeface="メイリオ" pitchFamily="50" charset="-128"/>
                <a:ea typeface="メイリオ" pitchFamily="50" charset="-128"/>
              </a:rPr>
              <a:t>P.236</a:t>
            </a:r>
            <a:r>
              <a:rPr lang="ja-JP" altLang="en-US" sz="2000" b="1" dirty="0" smtClean="0">
                <a:solidFill>
                  <a:schemeClr val="tx2"/>
                </a:solidFill>
                <a:latin typeface="メイリオ" pitchFamily="50" charset="-128"/>
                <a:ea typeface="メイリオ" pitchFamily="50" charset="-128"/>
              </a:rPr>
              <a:t>～</a:t>
            </a:r>
            <a:endParaRPr lang="ja-JP" altLang="en-US" sz="2000" b="1" dirty="0">
              <a:solidFill>
                <a:schemeClr val="tx2"/>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8600"/>
            <a:ext cx="8352928" cy="990600"/>
          </a:xfrm>
        </p:spPr>
        <p:txBody>
          <a:bodyPr>
            <a:normAutofit/>
          </a:bodyPr>
          <a:lstStyle/>
          <a:p>
            <a:r>
              <a:rPr kumimoji="1" lang="ja-JP" altLang="en-US" sz="4000" dirty="0" smtClean="0">
                <a:latin typeface="メイリオ" pitchFamily="50" charset="-128"/>
                <a:ea typeface="メイリオ" pitchFamily="50" charset="-128"/>
              </a:rPr>
              <a:t>ランダム事象の習性：大数の法則</a:t>
            </a:r>
            <a:endParaRPr kumimoji="1" lang="ja-JP" altLang="en-US" sz="4000"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251520" y="1772816"/>
            <a:ext cx="8640960" cy="4896544"/>
          </a:xfrm>
        </p:spPr>
        <p:txBody>
          <a:bodyPr>
            <a:normAutofit/>
          </a:bodyPr>
          <a:lstStyle/>
          <a:p>
            <a:r>
              <a:rPr lang="ja-JP" altLang="en-US" sz="2800" dirty="0" smtClean="0">
                <a:solidFill>
                  <a:schemeClr val="tx2"/>
                </a:solidFill>
                <a:latin typeface="メイリオ" pitchFamily="50" charset="-128"/>
                <a:ea typeface="メイリオ" pitchFamily="50" charset="-128"/>
              </a:rPr>
              <a:t>コイン投げで表が出る相対度数は，回数を増やせば</a:t>
            </a:r>
            <a:r>
              <a:rPr lang="en-US" altLang="ja-JP" sz="2800" dirty="0" smtClean="0">
                <a:solidFill>
                  <a:schemeClr val="tx2"/>
                </a:solidFill>
                <a:latin typeface="メイリオ" pitchFamily="50" charset="-128"/>
                <a:ea typeface="メイリオ" pitchFamily="50" charset="-128"/>
              </a:rPr>
              <a:t>0.5</a:t>
            </a:r>
            <a:r>
              <a:rPr lang="ja-JP" altLang="en-US" sz="2800" dirty="0" smtClean="0">
                <a:solidFill>
                  <a:schemeClr val="tx2"/>
                </a:solidFill>
                <a:latin typeface="メイリオ" pitchFamily="50" charset="-128"/>
                <a:ea typeface="メイリオ" pitchFamily="50" charset="-128"/>
              </a:rPr>
              <a:t>に近づく</a:t>
            </a:r>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標本平均　　　　　　　  　は真の値に収束する</a:t>
            </a:r>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シミュレーションを繰り返せば真の値に近づくが，回数が少ないときは，「相対度数と</a:t>
            </a:r>
            <a:r>
              <a:rPr lang="en-US" altLang="ja-JP" sz="2800" dirty="0" smtClean="0">
                <a:solidFill>
                  <a:schemeClr val="tx2"/>
                </a:solidFill>
                <a:latin typeface="メイリオ" pitchFamily="50" charset="-128"/>
                <a:ea typeface="メイリオ" pitchFamily="50" charset="-128"/>
              </a:rPr>
              <a:t>0.5</a:t>
            </a:r>
            <a:r>
              <a:rPr lang="ja-JP" altLang="en-US" sz="2800" dirty="0" smtClean="0">
                <a:solidFill>
                  <a:schemeClr val="tx2"/>
                </a:solidFill>
                <a:latin typeface="メイリオ" pitchFamily="50" charset="-128"/>
                <a:ea typeface="メイリオ" pitchFamily="50" charset="-128"/>
              </a:rPr>
              <a:t>との差」が問題</a:t>
            </a:r>
            <a:endParaRPr lang="en-US" altLang="ja-JP" sz="2800" dirty="0" smtClean="0">
              <a:solidFill>
                <a:schemeClr val="tx2"/>
              </a:solidFill>
              <a:latin typeface="メイリオ" pitchFamily="50" charset="-128"/>
              <a:ea typeface="メイリオ" pitchFamily="50" charset="-128"/>
            </a:endParaRPr>
          </a:p>
        </p:txBody>
      </p:sp>
      <p:pic>
        <p:nvPicPr>
          <p:cNvPr id="156674" name="Picture 2"/>
          <p:cNvPicPr>
            <a:picLocks noChangeAspect="1" noChangeArrowheads="1"/>
          </p:cNvPicPr>
          <p:nvPr/>
        </p:nvPicPr>
        <p:blipFill>
          <a:blip r:embed="rId2" cstate="print"/>
          <a:srcRect/>
          <a:stretch>
            <a:fillRect/>
          </a:stretch>
        </p:blipFill>
        <p:spPr bwMode="auto">
          <a:xfrm>
            <a:off x="2123728" y="3068960"/>
            <a:ext cx="2952328" cy="8385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8600"/>
            <a:ext cx="8352928" cy="990600"/>
          </a:xfrm>
        </p:spPr>
        <p:txBody>
          <a:bodyPr>
            <a:normAutofit/>
          </a:bodyPr>
          <a:lstStyle/>
          <a:p>
            <a:r>
              <a:rPr kumimoji="1" lang="ja-JP" altLang="en-US" sz="4000" dirty="0" smtClean="0">
                <a:latin typeface="メイリオ" pitchFamily="50" charset="-128"/>
                <a:ea typeface="メイリオ" pitchFamily="50" charset="-128"/>
              </a:rPr>
              <a:t>中心極限定理</a:t>
            </a:r>
            <a:endParaRPr kumimoji="1" lang="ja-JP" altLang="en-US" sz="4000"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251520" y="1772816"/>
            <a:ext cx="8640960" cy="4896544"/>
          </a:xfrm>
        </p:spPr>
        <p:txBody>
          <a:bodyPr>
            <a:normAutofit/>
          </a:bodyPr>
          <a:lstStyle/>
          <a:p>
            <a:r>
              <a:rPr lang="ja-JP" altLang="en-US" sz="2800" dirty="0" smtClean="0">
                <a:solidFill>
                  <a:schemeClr val="tx2"/>
                </a:solidFill>
                <a:latin typeface="メイリオ" pitchFamily="50" charset="-128"/>
                <a:ea typeface="メイリオ" pitchFamily="50" charset="-128"/>
              </a:rPr>
              <a:t>平均</a:t>
            </a:r>
            <a:r>
              <a:rPr lang="en-US" altLang="ja-JP" sz="2800" dirty="0" smtClean="0">
                <a:solidFill>
                  <a:schemeClr val="tx2"/>
                </a:solidFill>
                <a:latin typeface="メイリオ" pitchFamily="50" charset="-128"/>
                <a:ea typeface="メイリオ" pitchFamily="50" charset="-128"/>
              </a:rPr>
              <a:t>m, </a:t>
            </a:r>
            <a:r>
              <a:rPr lang="ja-JP" altLang="en-US" sz="2800" dirty="0" smtClean="0">
                <a:solidFill>
                  <a:schemeClr val="tx2"/>
                </a:solidFill>
                <a:latin typeface="メイリオ" pitchFamily="50" charset="-128"/>
                <a:ea typeface="メイリオ" pitchFamily="50" charset="-128"/>
              </a:rPr>
              <a:t>分散</a:t>
            </a:r>
            <a:r>
              <a:rPr lang="en-US" altLang="ja-JP" sz="2800" dirty="0" smtClean="0">
                <a:solidFill>
                  <a:schemeClr val="tx2"/>
                </a:solidFill>
                <a:latin typeface="メイリオ" pitchFamily="50" charset="-128"/>
                <a:ea typeface="メイリオ" pitchFamily="50" charset="-128"/>
              </a:rPr>
              <a:t>σ</a:t>
            </a:r>
            <a:r>
              <a:rPr lang="en-US" altLang="ja-JP" sz="2800" baseline="30000" dirty="0" smtClean="0">
                <a:solidFill>
                  <a:schemeClr val="tx2"/>
                </a:solidFill>
                <a:latin typeface="メイリオ" pitchFamily="50" charset="-128"/>
                <a:ea typeface="メイリオ" pitchFamily="50" charset="-128"/>
              </a:rPr>
              <a:t>2</a:t>
            </a:r>
            <a:r>
              <a:rPr lang="ja-JP" altLang="en-US" sz="2800" dirty="0" smtClean="0">
                <a:solidFill>
                  <a:schemeClr val="tx2"/>
                </a:solidFill>
                <a:latin typeface="メイリオ" pitchFamily="50" charset="-128"/>
                <a:ea typeface="メイリオ" pitchFamily="50" charset="-128"/>
              </a:rPr>
              <a:t>の確率分布からの独立標本ならば，</a:t>
            </a:r>
            <a:r>
              <a:rPr lang="ja-JP" altLang="en-US" sz="2800" b="1" dirty="0" smtClean="0">
                <a:solidFill>
                  <a:srgbClr val="C00000"/>
                </a:solidFill>
                <a:latin typeface="メイリオ" pitchFamily="50" charset="-128"/>
                <a:ea typeface="メイリオ" pitchFamily="50" charset="-128"/>
              </a:rPr>
              <a:t>標本平均は，平均</a:t>
            </a:r>
            <a:r>
              <a:rPr lang="en-US" altLang="ja-JP" sz="2800" b="1" dirty="0" smtClean="0">
                <a:solidFill>
                  <a:srgbClr val="C00000"/>
                </a:solidFill>
                <a:latin typeface="メイリオ" pitchFamily="50" charset="-128"/>
                <a:ea typeface="メイリオ" pitchFamily="50" charset="-128"/>
              </a:rPr>
              <a:t>m, </a:t>
            </a:r>
            <a:r>
              <a:rPr lang="ja-JP" altLang="en-US" sz="2800" b="1" dirty="0" smtClean="0">
                <a:solidFill>
                  <a:srgbClr val="C00000"/>
                </a:solidFill>
                <a:latin typeface="メイリオ" pitchFamily="50" charset="-128"/>
                <a:ea typeface="メイリオ" pitchFamily="50" charset="-128"/>
              </a:rPr>
              <a:t>分散</a:t>
            </a:r>
            <a:r>
              <a:rPr lang="en-US" altLang="ja-JP" sz="2800" b="1" dirty="0" smtClean="0">
                <a:solidFill>
                  <a:srgbClr val="C00000"/>
                </a:solidFill>
                <a:latin typeface="メイリオ" pitchFamily="50" charset="-128"/>
                <a:ea typeface="メイリオ" pitchFamily="50" charset="-128"/>
              </a:rPr>
              <a:t>σ</a:t>
            </a:r>
            <a:r>
              <a:rPr lang="en-US" altLang="ja-JP" sz="2800" b="1" baseline="30000" dirty="0" smtClean="0">
                <a:solidFill>
                  <a:srgbClr val="C00000"/>
                </a:solidFill>
                <a:latin typeface="メイリオ" pitchFamily="50" charset="-128"/>
                <a:ea typeface="メイリオ" pitchFamily="50" charset="-128"/>
              </a:rPr>
              <a:t>2 </a:t>
            </a:r>
            <a:r>
              <a:rPr lang="en-US" altLang="ja-JP" sz="2800" b="1" dirty="0" smtClean="0">
                <a:solidFill>
                  <a:srgbClr val="C00000"/>
                </a:solidFill>
                <a:latin typeface="メイリオ" pitchFamily="50" charset="-128"/>
                <a:ea typeface="メイリオ" pitchFamily="50" charset="-128"/>
              </a:rPr>
              <a:t>/n</a:t>
            </a:r>
            <a:r>
              <a:rPr lang="ja-JP" altLang="en-US" sz="2800" b="1" dirty="0" smtClean="0">
                <a:solidFill>
                  <a:srgbClr val="C00000"/>
                </a:solidFill>
                <a:latin typeface="メイリオ" pitchFamily="50" charset="-128"/>
                <a:ea typeface="メイリオ" pitchFamily="50" charset="-128"/>
              </a:rPr>
              <a:t>の正規分布で近似できる</a:t>
            </a:r>
            <a:endParaRPr lang="en-US" altLang="ja-JP" sz="2800" b="1" dirty="0" smtClean="0">
              <a:solidFill>
                <a:srgbClr val="C00000"/>
              </a:solidFill>
              <a:latin typeface="メイリオ" pitchFamily="50" charset="-128"/>
              <a:ea typeface="メイリオ" pitchFamily="50" charset="-128"/>
            </a:endParaRPr>
          </a:p>
          <a:p>
            <a:endParaRPr lang="en-US" altLang="ja-JP" sz="12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ばらつきの尺度である分散は，標本サイズ</a:t>
            </a:r>
            <a:r>
              <a:rPr lang="en-US" altLang="ja-JP" sz="2800" dirty="0" smtClean="0">
                <a:solidFill>
                  <a:schemeClr val="tx2"/>
                </a:solidFill>
                <a:latin typeface="メイリオ" pitchFamily="50" charset="-128"/>
                <a:ea typeface="メイリオ" pitchFamily="50" charset="-128"/>
              </a:rPr>
              <a:t>n</a:t>
            </a:r>
            <a:r>
              <a:rPr lang="ja-JP" altLang="en-US" sz="2800" dirty="0" smtClean="0">
                <a:solidFill>
                  <a:schemeClr val="tx2"/>
                </a:solidFill>
                <a:latin typeface="メイリオ" pitchFamily="50" charset="-128"/>
                <a:ea typeface="メイリオ" pitchFamily="50" charset="-128"/>
              </a:rPr>
              <a:t>に比例して小さくなる</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実験を繰り返すほど，真の値に近い推定ができる可能性が高い</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その誤差が数値的に評価できる</a:t>
            </a:r>
            <a:endParaRPr lang="en-US" altLang="ja-JP" sz="2800" dirty="0" smtClean="0">
              <a:solidFill>
                <a:schemeClr val="tx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メイリオ" pitchFamily="50" charset="-128"/>
                <a:ea typeface="メイリオ" pitchFamily="50" charset="-128"/>
              </a:rPr>
              <a:t>物理的</a:t>
            </a:r>
            <a:r>
              <a:rPr kumimoji="1" lang="ja-JP" altLang="en-US" dirty="0" smtClean="0">
                <a:latin typeface="メイリオ" pitchFamily="50" charset="-128"/>
                <a:ea typeface="メイリオ" pitchFamily="50" charset="-128"/>
              </a:rPr>
              <a:t>シミュレーション</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495800"/>
          </a:xfrm>
        </p:spPr>
        <p:txBody>
          <a:bodyPr>
            <a:normAutofit/>
          </a:bodyPr>
          <a:lstStyle/>
          <a:p>
            <a:r>
              <a:rPr lang="ja-JP" altLang="en-US" sz="2800" dirty="0" smtClean="0">
                <a:solidFill>
                  <a:schemeClr val="tx2"/>
                </a:solidFill>
                <a:latin typeface="メイリオ" pitchFamily="50" charset="-128"/>
                <a:ea typeface="メイリオ" pitchFamily="50" charset="-128"/>
              </a:rPr>
              <a:t>心臓移植の実験</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シートベルト，エアバックの安全性</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土石流のメカニズム解明の実験</a:t>
            </a:r>
            <a:endParaRPr lang="en-US" altLang="ja-JP" sz="2800" dirty="0" smtClean="0">
              <a:solidFill>
                <a:schemeClr val="tx2"/>
              </a:solidFill>
              <a:latin typeface="メイリオ" pitchFamily="50" charset="-128"/>
              <a:ea typeface="メイリオ" pitchFamily="50" charset="-128"/>
            </a:endParaRPr>
          </a:p>
        </p:txBody>
      </p:sp>
      <p:pic>
        <p:nvPicPr>
          <p:cNvPr id="1028" name="Picture 4"/>
          <p:cNvPicPr>
            <a:picLocks noChangeAspect="1" noChangeArrowheads="1"/>
          </p:cNvPicPr>
          <p:nvPr/>
        </p:nvPicPr>
        <p:blipFill>
          <a:blip r:embed="rId2" cstate="print"/>
          <a:srcRect/>
          <a:stretch>
            <a:fillRect/>
          </a:stretch>
        </p:blipFill>
        <p:spPr bwMode="auto">
          <a:xfrm>
            <a:off x="827584" y="3429000"/>
            <a:ext cx="3602742" cy="2448272"/>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4572000" y="3429000"/>
            <a:ext cx="3841254" cy="2448272"/>
          </a:xfrm>
          <a:prstGeom prst="rect">
            <a:avLst/>
          </a:prstGeom>
          <a:noFill/>
          <a:ln w="9525">
            <a:noFill/>
            <a:miter lim="800000"/>
            <a:headEnd/>
            <a:tailEnd/>
          </a:ln>
        </p:spPr>
      </p:pic>
      <p:sp>
        <p:nvSpPr>
          <p:cNvPr id="11" name="正方形/長方形 10"/>
          <p:cNvSpPr/>
          <p:nvPr/>
        </p:nvSpPr>
        <p:spPr>
          <a:xfrm>
            <a:off x="1547664" y="5949280"/>
            <a:ext cx="6012160" cy="707886"/>
          </a:xfrm>
          <a:prstGeom prst="rect">
            <a:avLst/>
          </a:prstGeom>
        </p:spPr>
        <p:txBody>
          <a:bodyPr wrap="square">
            <a:spAutoFit/>
          </a:bodyPr>
          <a:lstStyle/>
          <a:p>
            <a:r>
              <a:rPr lang="ja-JP" altLang="en-US" sz="2000" dirty="0" smtClean="0">
                <a:solidFill>
                  <a:schemeClr val="tx2"/>
                </a:solidFill>
                <a:latin typeface="メイリオ" pitchFamily="50" charset="-128"/>
                <a:ea typeface="メイリオ" pitchFamily="50" charset="-128"/>
              </a:rPr>
              <a:t>土石流シミュレータ「</a:t>
            </a:r>
            <a:r>
              <a:rPr lang="en-US" altLang="ja-JP" sz="2000" dirty="0" err="1" smtClean="0">
                <a:solidFill>
                  <a:schemeClr val="tx2"/>
                </a:solidFill>
                <a:latin typeface="メイリオ" pitchFamily="50" charset="-128"/>
                <a:ea typeface="メイリオ" pitchFamily="50" charset="-128"/>
              </a:rPr>
              <a:t>Kanako</a:t>
            </a:r>
            <a:r>
              <a:rPr lang="ja-JP" altLang="en-US" sz="2000" dirty="0" smtClean="0">
                <a:solidFill>
                  <a:schemeClr val="tx2"/>
                </a:solidFill>
                <a:latin typeface="メイリオ" pitchFamily="50" charset="-128"/>
                <a:ea typeface="メイリオ" pitchFamily="50" charset="-128"/>
              </a:rPr>
              <a:t>」</a:t>
            </a:r>
            <a:endParaRPr lang="en-US" altLang="ja-JP" sz="2000" dirty="0" smtClean="0">
              <a:solidFill>
                <a:schemeClr val="tx2"/>
              </a:solidFill>
              <a:latin typeface="メイリオ" pitchFamily="50" charset="-128"/>
              <a:ea typeface="メイリオ" pitchFamily="50" charset="-128"/>
            </a:endParaRPr>
          </a:p>
          <a:p>
            <a:r>
              <a:rPr lang="en-US" altLang="ja-JP" sz="2000" dirty="0" smtClean="0">
                <a:solidFill>
                  <a:schemeClr val="tx2"/>
                </a:solidFill>
                <a:latin typeface="メイリオ" pitchFamily="50" charset="-128"/>
                <a:ea typeface="メイリオ" pitchFamily="50" charset="-128"/>
              </a:rPr>
              <a:t>http://www.stc.or.jp/10soft/003frame.html</a:t>
            </a:r>
            <a:endParaRPr lang="ja-JP" altLang="en-US" sz="2000" dirty="0">
              <a:solidFill>
                <a:schemeClr val="tx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8600"/>
            <a:ext cx="8352928" cy="990600"/>
          </a:xfrm>
        </p:spPr>
        <p:txBody>
          <a:bodyPr>
            <a:normAutofit/>
          </a:bodyPr>
          <a:lstStyle/>
          <a:p>
            <a:r>
              <a:rPr kumimoji="1" lang="ja-JP" altLang="en-US" sz="4000" dirty="0" smtClean="0">
                <a:latin typeface="メイリオ" pitchFamily="50" charset="-128"/>
                <a:ea typeface="メイリオ" pitchFamily="50" charset="-128"/>
              </a:rPr>
              <a:t>標本平均の評価</a:t>
            </a:r>
            <a:endParaRPr kumimoji="1" lang="ja-JP" altLang="en-US" sz="4000"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251520" y="1772816"/>
            <a:ext cx="8640960" cy="4896544"/>
          </a:xfrm>
        </p:spPr>
        <p:txBody>
          <a:bodyPr>
            <a:normAutofit/>
          </a:bodyPr>
          <a:lstStyle/>
          <a:p>
            <a:r>
              <a:rPr lang="ja-JP" altLang="en-US" sz="2800" dirty="0" smtClean="0">
                <a:solidFill>
                  <a:schemeClr val="tx2"/>
                </a:solidFill>
                <a:latin typeface="メイリオ" pitchFamily="50" charset="-128"/>
                <a:ea typeface="メイリオ" pitchFamily="50" charset="-128"/>
              </a:rPr>
              <a:t>正規母集団からの標本：</a:t>
            </a:r>
            <a:endParaRPr lang="en-US" altLang="ja-JP" sz="2800" dirty="0" smtClean="0">
              <a:solidFill>
                <a:schemeClr val="tx2"/>
              </a:solidFill>
              <a:latin typeface="メイリオ" pitchFamily="50" charset="-128"/>
              <a:ea typeface="メイリオ" pitchFamily="50" charset="-128"/>
            </a:endParaRPr>
          </a:p>
          <a:p>
            <a:endParaRPr lang="en-US" altLang="ja-JP" sz="12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標本分散</a:t>
            </a:r>
            <a:r>
              <a:rPr lang="en-US" altLang="ja-JP" sz="2800" dirty="0" smtClean="0">
                <a:solidFill>
                  <a:schemeClr val="tx2"/>
                </a:solidFill>
                <a:latin typeface="メイリオ" pitchFamily="50" charset="-128"/>
                <a:ea typeface="メイリオ" pitchFamily="50" charset="-128"/>
              </a:rPr>
              <a:t>S</a:t>
            </a:r>
            <a:r>
              <a:rPr lang="en-US" altLang="ja-JP" sz="2800" baseline="30000" dirty="0" smtClean="0">
                <a:solidFill>
                  <a:schemeClr val="tx2"/>
                </a:solidFill>
                <a:latin typeface="メイリオ" pitchFamily="50" charset="-128"/>
                <a:ea typeface="メイリオ" pitchFamily="50" charset="-128"/>
              </a:rPr>
              <a:t>2</a:t>
            </a:r>
            <a:r>
              <a:rPr lang="ja-JP" altLang="en-US" sz="2800" dirty="0" smtClean="0">
                <a:solidFill>
                  <a:schemeClr val="tx2"/>
                </a:solidFill>
                <a:latin typeface="メイリオ" pitchFamily="50" charset="-128"/>
                <a:ea typeface="メイリオ" pitchFamily="50" charset="-128"/>
              </a:rPr>
              <a:t>：</a:t>
            </a:r>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a:p>
            <a:r>
              <a:rPr lang="ja-JP" altLang="en-US" sz="2800" b="1" dirty="0" smtClean="0">
                <a:solidFill>
                  <a:srgbClr val="C00000"/>
                </a:solidFill>
                <a:latin typeface="メイリオ" pitchFamily="50" charset="-128"/>
                <a:ea typeface="メイリオ" pitchFamily="50" charset="-128"/>
              </a:rPr>
              <a:t>信頼区間</a:t>
            </a:r>
            <a:r>
              <a:rPr lang="ja-JP" altLang="en-US" sz="2800" dirty="0" smtClean="0">
                <a:solidFill>
                  <a:schemeClr val="tx2"/>
                </a:solidFill>
                <a:latin typeface="メイリオ" pitchFamily="50" charset="-128"/>
                <a:ea typeface="メイリオ" pitchFamily="50" charset="-128"/>
              </a:rPr>
              <a:t>　　　　　　　　　　　 が真の値</a:t>
            </a:r>
            <a:r>
              <a:rPr lang="en-US" altLang="ja-JP" sz="2800" dirty="0" smtClean="0">
                <a:solidFill>
                  <a:schemeClr val="tx2"/>
                </a:solidFill>
                <a:latin typeface="メイリオ" pitchFamily="50" charset="-128"/>
                <a:ea typeface="メイリオ" pitchFamily="50" charset="-128"/>
              </a:rPr>
              <a:t>μ</a:t>
            </a:r>
            <a:r>
              <a:rPr lang="ja-JP" altLang="en-US" sz="2800" dirty="0" smtClean="0">
                <a:solidFill>
                  <a:schemeClr val="tx2"/>
                </a:solidFill>
                <a:latin typeface="メイリオ" pitchFamily="50" charset="-128"/>
                <a:ea typeface="メイリオ" pitchFamily="50" charset="-128"/>
              </a:rPr>
              <a:t>を</a:t>
            </a:r>
            <a:endParaRPr lang="en-US" altLang="ja-JP" sz="2800" dirty="0" smtClean="0">
              <a:solidFill>
                <a:schemeClr val="tx2"/>
              </a:solidFill>
              <a:latin typeface="メイリオ" pitchFamily="50" charset="-128"/>
              <a:ea typeface="メイリオ" pitchFamily="50" charset="-128"/>
            </a:endParaRPr>
          </a:p>
          <a:p>
            <a:pPr>
              <a:buNone/>
            </a:pPr>
            <a:r>
              <a:rPr lang="ja-JP" altLang="en-US" sz="2800" dirty="0" smtClean="0">
                <a:solidFill>
                  <a:schemeClr val="tx2"/>
                </a:solidFill>
                <a:latin typeface="メイリオ" pitchFamily="50" charset="-128"/>
                <a:ea typeface="メイリオ" pitchFamily="50" charset="-128"/>
              </a:rPr>
              <a:t>　</a:t>
            </a:r>
            <a:endParaRPr lang="en-US" altLang="ja-JP" sz="2800" dirty="0" smtClean="0">
              <a:solidFill>
                <a:schemeClr val="tx2"/>
              </a:solidFill>
              <a:latin typeface="メイリオ" pitchFamily="50" charset="-128"/>
              <a:ea typeface="メイリオ" pitchFamily="50" charset="-128"/>
            </a:endParaRPr>
          </a:p>
          <a:p>
            <a:pPr>
              <a:buNone/>
            </a:pPr>
            <a:r>
              <a:rPr lang="en-US" altLang="ja-JP" sz="2800" dirty="0" smtClean="0">
                <a:solidFill>
                  <a:schemeClr val="tx2"/>
                </a:solidFill>
                <a:latin typeface="メイリオ" pitchFamily="50" charset="-128"/>
                <a:ea typeface="メイリオ" pitchFamily="50" charset="-128"/>
              </a:rPr>
              <a:t>   </a:t>
            </a:r>
            <a:r>
              <a:rPr lang="ja-JP" altLang="en-US" sz="2800" dirty="0" smtClean="0">
                <a:solidFill>
                  <a:schemeClr val="tx2"/>
                </a:solidFill>
                <a:latin typeface="メイリオ" pitchFamily="50" charset="-128"/>
                <a:ea typeface="メイリオ" pitchFamily="50" charset="-128"/>
              </a:rPr>
              <a:t>含む確率が</a:t>
            </a:r>
            <a:r>
              <a:rPr lang="en-US" altLang="ja-JP" sz="2800" dirty="0" smtClean="0">
                <a:solidFill>
                  <a:schemeClr val="tx2"/>
                </a:solidFill>
                <a:latin typeface="メイリオ" pitchFamily="50" charset="-128"/>
                <a:ea typeface="メイリオ" pitchFamily="50" charset="-128"/>
              </a:rPr>
              <a:t>1-</a:t>
            </a:r>
            <a:r>
              <a:rPr lang="en-US" altLang="ja-JP" sz="2800" dirty="0" smtClean="0">
                <a:solidFill>
                  <a:schemeClr val="tx2"/>
                </a:solidFill>
                <a:latin typeface="Times New Roman" pitchFamily="18" charset="0"/>
                <a:ea typeface="メイリオ" pitchFamily="50" charset="-128"/>
                <a:cs typeface="Times New Roman" pitchFamily="18" charset="0"/>
              </a:rPr>
              <a:t>α</a:t>
            </a:r>
            <a:r>
              <a:rPr lang="ja-JP" altLang="en-US" sz="2800" dirty="0" smtClean="0">
                <a:solidFill>
                  <a:schemeClr val="tx2"/>
                </a:solidFill>
                <a:latin typeface="メイリオ" pitchFamily="50" charset="-128"/>
                <a:ea typeface="メイリオ" pitchFamily="50" charset="-128"/>
              </a:rPr>
              <a:t>に等しい</a:t>
            </a:r>
            <a:endParaRPr lang="en-US" altLang="ja-JP" sz="2800" dirty="0" smtClean="0">
              <a:solidFill>
                <a:schemeClr val="tx2"/>
              </a:solidFill>
              <a:latin typeface="メイリオ" pitchFamily="50" charset="-128"/>
              <a:ea typeface="メイリオ" pitchFamily="50" charset="-128"/>
            </a:endParaRPr>
          </a:p>
          <a:p>
            <a:pPr>
              <a:buNone/>
            </a:pPr>
            <a:r>
              <a:rPr lang="ja-JP" altLang="en-US" sz="2800" dirty="0" smtClean="0">
                <a:solidFill>
                  <a:schemeClr val="tx2"/>
                </a:solidFill>
                <a:latin typeface="メイリオ" pitchFamily="50" charset="-128"/>
                <a:ea typeface="メイリオ" pitchFamily="50" charset="-128"/>
              </a:rPr>
              <a:t>　</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ただし，　は自由度</a:t>
            </a:r>
            <a:r>
              <a:rPr lang="en-US" altLang="ja-JP" sz="2800" dirty="0" smtClean="0">
                <a:solidFill>
                  <a:schemeClr val="tx2"/>
                </a:solidFill>
                <a:latin typeface="メイリオ" pitchFamily="50" charset="-128"/>
                <a:ea typeface="メイリオ" pitchFamily="50" charset="-128"/>
              </a:rPr>
              <a:t>n</a:t>
            </a:r>
            <a:r>
              <a:rPr lang="ja-JP" altLang="en-US" sz="2800" dirty="0" smtClean="0">
                <a:solidFill>
                  <a:schemeClr val="tx2"/>
                </a:solidFill>
                <a:latin typeface="メイリオ" pitchFamily="50" charset="-128"/>
                <a:ea typeface="メイリオ" pitchFamily="50" charset="-128"/>
              </a:rPr>
              <a:t>の</a:t>
            </a:r>
            <a:r>
              <a:rPr lang="en-US" altLang="ja-JP" sz="2800" dirty="0" smtClean="0">
                <a:solidFill>
                  <a:schemeClr val="tx2"/>
                </a:solidFill>
                <a:latin typeface="メイリオ" pitchFamily="50" charset="-128"/>
                <a:ea typeface="メイリオ" pitchFamily="50" charset="-128"/>
              </a:rPr>
              <a:t>t</a:t>
            </a:r>
            <a:r>
              <a:rPr lang="ja-JP" altLang="en-US" sz="2800" dirty="0" smtClean="0">
                <a:solidFill>
                  <a:schemeClr val="tx2"/>
                </a:solidFill>
                <a:latin typeface="メイリオ" pitchFamily="50" charset="-128"/>
                <a:ea typeface="メイリオ" pitchFamily="50" charset="-128"/>
              </a:rPr>
              <a:t>分布の上側</a:t>
            </a:r>
            <a:r>
              <a:rPr lang="en-US" altLang="ja-JP" sz="2800" dirty="0" smtClean="0">
                <a:solidFill>
                  <a:schemeClr val="tx2"/>
                </a:solidFill>
                <a:latin typeface="メイリオ" pitchFamily="50" charset="-128"/>
                <a:ea typeface="メイリオ" pitchFamily="50" charset="-128"/>
              </a:rPr>
              <a:t>100</a:t>
            </a:r>
            <a:r>
              <a:rPr lang="en-US" altLang="ja-JP" sz="2800" dirty="0" smtClean="0">
                <a:solidFill>
                  <a:schemeClr val="tx2"/>
                </a:solidFill>
                <a:latin typeface="Times New Roman" pitchFamily="18" charset="0"/>
                <a:ea typeface="メイリオ" pitchFamily="50" charset="-128"/>
                <a:cs typeface="Times New Roman" pitchFamily="18" charset="0"/>
              </a:rPr>
              <a:t>α</a:t>
            </a:r>
            <a:r>
              <a:rPr lang="ja-JP" altLang="en-US" sz="2800" dirty="0" smtClean="0">
                <a:solidFill>
                  <a:schemeClr val="tx2"/>
                </a:solidFill>
                <a:latin typeface="メイリオ" pitchFamily="50" charset="-128"/>
                <a:ea typeface="メイリオ" pitchFamily="50" charset="-128"/>
              </a:rPr>
              <a:t>パーセント点とする</a:t>
            </a:r>
            <a:r>
              <a:rPr lang="en-US" altLang="ja-JP" sz="2800" dirty="0" smtClean="0">
                <a:solidFill>
                  <a:schemeClr val="tx2"/>
                </a:solidFill>
                <a:latin typeface="メイリオ" pitchFamily="50" charset="-128"/>
                <a:ea typeface="メイリオ" pitchFamily="50" charset="-128"/>
              </a:rPr>
              <a:t>)</a:t>
            </a:r>
          </a:p>
        </p:txBody>
      </p:sp>
      <p:pic>
        <p:nvPicPr>
          <p:cNvPr id="157698" name="Picture 2"/>
          <p:cNvPicPr>
            <a:picLocks noChangeAspect="1" noChangeArrowheads="1"/>
          </p:cNvPicPr>
          <p:nvPr/>
        </p:nvPicPr>
        <p:blipFill>
          <a:blip r:embed="rId2" cstate="print"/>
          <a:srcRect/>
          <a:stretch>
            <a:fillRect/>
          </a:stretch>
        </p:blipFill>
        <p:spPr bwMode="auto">
          <a:xfrm>
            <a:off x="4427984" y="1700808"/>
            <a:ext cx="3209925" cy="561975"/>
          </a:xfrm>
          <a:prstGeom prst="rect">
            <a:avLst/>
          </a:prstGeom>
          <a:noFill/>
          <a:ln w="9525">
            <a:noFill/>
            <a:miter lim="800000"/>
            <a:headEnd/>
            <a:tailEnd/>
          </a:ln>
        </p:spPr>
      </p:pic>
      <p:pic>
        <p:nvPicPr>
          <p:cNvPr id="157699" name="Picture 3"/>
          <p:cNvPicPr>
            <a:picLocks noChangeAspect="1" noChangeArrowheads="1"/>
          </p:cNvPicPr>
          <p:nvPr/>
        </p:nvPicPr>
        <p:blipFill>
          <a:blip r:embed="rId3" cstate="print"/>
          <a:srcRect/>
          <a:stretch>
            <a:fillRect/>
          </a:stretch>
        </p:blipFill>
        <p:spPr bwMode="auto">
          <a:xfrm>
            <a:off x="2771800" y="2466783"/>
            <a:ext cx="4752528" cy="818201"/>
          </a:xfrm>
          <a:prstGeom prst="rect">
            <a:avLst/>
          </a:prstGeom>
          <a:noFill/>
          <a:ln w="9525">
            <a:noFill/>
            <a:miter lim="800000"/>
            <a:headEnd/>
            <a:tailEnd/>
          </a:ln>
        </p:spPr>
      </p:pic>
      <p:pic>
        <p:nvPicPr>
          <p:cNvPr id="157700" name="Picture 4"/>
          <p:cNvPicPr>
            <a:picLocks noChangeAspect="1" noChangeArrowheads="1"/>
          </p:cNvPicPr>
          <p:nvPr/>
        </p:nvPicPr>
        <p:blipFill>
          <a:blip r:embed="rId4" cstate="print"/>
          <a:srcRect/>
          <a:stretch>
            <a:fillRect/>
          </a:stretch>
        </p:blipFill>
        <p:spPr bwMode="auto">
          <a:xfrm>
            <a:off x="2191541" y="3351652"/>
            <a:ext cx="3820619" cy="941444"/>
          </a:xfrm>
          <a:prstGeom prst="rect">
            <a:avLst/>
          </a:prstGeom>
          <a:noFill/>
          <a:ln w="9525">
            <a:solidFill>
              <a:srgbClr val="C00000"/>
            </a:solidFill>
            <a:miter lim="800000"/>
            <a:headEnd/>
            <a:tailEnd/>
          </a:ln>
        </p:spPr>
      </p:pic>
      <p:pic>
        <p:nvPicPr>
          <p:cNvPr id="157701" name="Picture 5"/>
          <p:cNvPicPr>
            <a:picLocks noChangeAspect="1" noChangeArrowheads="1"/>
          </p:cNvPicPr>
          <p:nvPr/>
        </p:nvPicPr>
        <p:blipFill>
          <a:blip r:embed="rId5" cstate="print"/>
          <a:srcRect/>
          <a:stretch>
            <a:fillRect/>
          </a:stretch>
        </p:blipFill>
        <p:spPr bwMode="auto">
          <a:xfrm>
            <a:off x="2051720" y="5085184"/>
            <a:ext cx="476250" cy="514350"/>
          </a:xfrm>
          <a:prstGeom prst="rect">
            <a:avLst/>
          </a:prstGeom>
          <a:noFill/>
          <a:ln w="9525">
            <a:noFill/>
            <a:miter lim="800000"/>
            <a:headEnd/>
            <a:tailEnd/>
          </a:ln>
        </p:spPr>
      </p:pic>
      <p:sp>
        <p:nvSpPr>
          <p:cNvPr id="8" name="正方形/長方形 7"/>
          <p:cNvSpPr/>
          <p:nvPr/>
        </p:nvSpPr>
        <p:spPr>
          <a:xfrm>
            <a:off x="7884368" y="56818"/>
            <a:ext cx="1210588" cy="707886"/>
          </a:xfrm>
          <a:prstGeom prst="rect">
            <a:avLst/>
          </a:prstGeom>
          <a:ln w="22225">
            <a:solidFill>
              <a:srgbClr val="C00000"/>
            </a:solidFill>
          </a:ln>
        </p:spPr>
        <p:txBody>
          <a:bodyPr wrap="none">
            <a:spAutoFit/>
          </a:bodyPr>
          <a:lstStyle/>
          <a:p>
            <a:r>
              <a:rPr lang="ja-JP" altLang="en-US" sz="2000" b="1" dirty="0" smtClean="0">
                <a:solidFill>
                  <a:schemeClr val="tx2"/>
                </a:solidFill>
                <a:latin typeface="メイリオ" pitchFamily="50" charset="-128"/>
                <a:ea typeface="メイリオ" pitchFamily="50" charset="-128"/>
              </a:rPr>
              <a:t>テキスト</a:t>
            </a:r>
            <a:endParaRPr lang="en-US" altLang="ja-JP" sz="2000" b="1" dirty="0" smtClean="0">
              <a:solidFill>
                <a:schemeClr val="tx2"/>
              </a:solidFill>
              <a:latin typeface="メイリオ" pitchFamily="50" charset="-128"/>
              <a:ea typeface="メイリオ" pitchFamily="50" charset="-128"/>
            </a:endParaRPr>
          </a:p>
          <a:p>
            <a:r>
              <a:rPr lang="en-US" altLang="ja-JP" sz="2000" b="1" dirty="0" smtClean="0">
                <a:solidFill>
                  <a:schemeClr val="tx2"/>
                </a:solidFill>
                <a:latin typeface="メイリオ" pitchFamily="50" charset="-128"/>
                <a:ea typeface="メイリオ" pitchFamily="50" charset="-128"/>
              </a:rPr>
              <a:t>P.239</a:t>
            </a:r>
            <a:r>
              <a:rPr lang="ja-JP" altLang="en-US" sz="2000" b="1" dirty="0" smtClean="0">
                <a:solidFill>
                  <a:schemeClr val="tx2"/>
                </a:solidFill>
                <a:latin typeface="メイリオ" pitchFamily="50" charset="-128"/>
                <a:ea typeface="メイリオ" pitchFamily="50" charset="-128"/>
              </a:rPr>
              <a:t>～</a:t>
            </a:r>
            <a:endParaRPr lang="ja-JP" altLang="en-US" sz="2000" b="1" dirty="0">
              <a:solidFill>
                <a:schemeClr val="tx2"/>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8600"/>
            <a:ext cx="8352928" cy="990600"/>
          </a:xfrm>
        </p:spPr>
        <p:txBody>
          <a:bodyPr>
            <a:normAutofit/>
          </a:bodyPr>
          <a:lstStyle/>
          <a:p>
            <a:r>
              <a:rPr kumimoji="1" lang="ja-JP" altLang="en-US" sz="4000" dirty="0" smtClean="0">
                <a:latin typeface="メイリオ" pitchFamily="50" charset="-128"/>
                <a:ea typeface="メイリオ" pitchFamily="50" charset="-128"/>
              </a:rPr>
              <a:t>評価の数値例</a:t>
            </a:r>
            <a:endParaRPr kumimoji="1" lang="ja-JP" altLang="en-US" sz="4000"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251520" y="1772816"/>
            <a:ext cx="8640960" cy="4896544"/>
          </a:xfrm>
        </p:spPr>
        <p:txBody>
          <a:bodyPr>
            <a:normAutofit/>
          </a:bodyPr>
          <a:lstStyle/>
          <a:p>
            <a:r>
              <a:rPr lang="ja-JP" altLang="en-US" sz="2800" dirty="0" smtClean="0">
                <a:solidFill>
                  <a:schemeClr val="tx2"/>
                </a:solidFill>
                <a:latin typeface="メイリオ" pitchFamily="50" charset="-128"/>
                <a:ea typeface="メイリオ" pitchFamily="50" charset="-128"/>
              </a:rPr>
              <a:t>粗利として</a:t>
            </a:r>
            <a:r>
              <a:rPr lang="en-US" altLang="ja-JP" sz="2800" dirty="0" smtClean="0">
                <a:solidFill>
                  <a:schemeClr val="tx2"/>
                </a:solidFill>
                <a:latin typeface="メイリオ" pitchFamily="50" charset="-128"/>
                <a:ea typeface="メイリオ" pitchFamily="50" charset="-128"/>
              </a:rPr>
              <a:t>10</a:t>
            </a:r>
            <a:r>
              <a:rPr lang="ja-JP" altLang="en-US" sz="2800" dirty="0" smtClean="0">
                <a:solidFill>
                  <a:schemeClr val="tx2"/>
                </a:solidFill>
                <a:latin typeface="メイリオ" pitchFamily="50" charset="-128"/>
                <a:ea typeface="メイリオ" pitchFamily="50" charset="-128"/>
              </a:rPr>
              <a:t>個のデータ</a:t>
            </a:r>
            <a:r>
              <a:rPr lang="en-US" altLang="ja-JP" sz="2800" dirty="0" smtClean="0">
                <a:solidFill>
                  <a:schemeClr val="tx2"/>
                </a:solidFill>
                <a:latin typeface="メイリオ" pitchFamily="50" charset="-128"/>
                <a:ea typeface="メイリオ" pitchFamily="50" charset="-128"/>
              </a:rPr>
              <a:t>(n=10)</a:t>
            </a:r>
            <a:r>
              <a:rPr lang="ja-JP" altLang="en-US" sz="2800" dirty="0" smtClean="0">
                <a:solidFill>
                  <a:schemeClr val="tx2"/>
                </a:solidFill>
                <a:latin typeface="メイリオ" pitchFamily="50" charset="-128"/>
                <a:ea typeface="メイリオ" pitchFamily="50" charset="-128"/>
              </a:rPr>
              <a:t>が得られた時</a:t>
            </a:r>
            <a:endParaRPr lang="en-US" altLang="ja-JP" sz="2800" dirty="0" smtClean="0">
              <a:solidFill>
                <a:schemeClr val="tx2"/>
              </a:solidFill>
              <a:latin typeface="メイリオ" pitchFamily="50" charset="-128"/>
              <a:ea typeface="メイリオ" pitchFamily="50" charset="-128"/>
            </a:endParaRPr>
          </a:p>
          <a:p>
            <a:pPr lvl="1"/>
            <a:r>
              <a:rPr lang="en-US" altLang="ja-JP" dirty="0" smtClean="0">
                <a:solidFill>
                  <a:schemeClr val="tx2"/>
                </a:solidFill>
                <a:latin typeface="メイリオ" pitchFamily="50" charset="-128"/>
                <a:ea typeface="メイリオ" pitchFamily="50" charset="-128"/>
              </a:rPr>
              <a:t>187.3, 181.7, 186.9, 187.2. 189.9, 182.1, 187.0, 190.9, 187.2, 188.9</a:t>
            </a:r>
          </a:p>
          <a:p>
            <a:pPr>
              <a:buNone/>
            </a:pPr>
            <a:endParaRPr lang="en-US" altLang="ja-JP" sz="3600" dirty="0" smtClean="0">
              <a:solidFill>
                <a:schemeClr val="tx2"/>
              </a:solidFill>
              <a:latin typeface="メイリオ" pitchFamily="50" charset="-128"/>
              <a:ea typeface="メイリオ" pitchFamily="50" charset="-128"/>
            </a:endParaRPr>
          </a:p>
          <a:p>
            <a:r>
              <a:rPr lang="en-US" altLang="ja-JP" sz="2800" dirty="0" smtClean="0">
                <a:solidFill>
                  <a:schemeClr val="tx2"/>
                </a:solidFill>
                <a:latin typeface="メイリオ" pitchFamily="50" charset="-128"/>
                <a:ea typeface="メイリオ" pitchFamily="50" charset="-128"/>
              </a:rPr>
              <a:t>n=10, m=186.9, S=3</a:t>
            </a:r>
            <a:r>
              <a:rPr lang="ja-JP" altLang="en-US" sz="2800" dirty="0" smtClean="0">
                <a:solidFill>
                  <a:schemeClr val="tx2"/>
                </a:solidFill>
                <a:latin typeface="メイリオ" pitchFamily="50" charset="-128"/>
                <a:ea typeface="メイリオ" pitchFamily="50" charset="-128"/>
              </a:rPr>
              <a:t>となるので，</a:t>
            </a:r>
            <a:r>
              <a:rPr lang="en-US" altLang="ja-JP" sz="2800" dirty="0" smtClean="0">
                <a:solidFill>
                  <a:schemeClr val="tx2"/>
                </a:solidFill>
                <a:latin typeface="メイリオ" pitchFamily="50" charset="-128"/>
                <a:ea typeface="メイリオ" pitchFamily="50" charset="-128"/>
              </a:rPr>
              <a:t>95</a:t>
            </a:r>
            <a:r>
              <a:rPr lang="ja-JP" altLang="en-US" sz="2800" dirty="0" smtClean="0">
                <a:solidFill>
                  <a:schemeClr val="tx2"/>
                </a:solidFill>
                <a:latin typeface="メイリオ" pitchFamily="50" charset="-128"/>
                <a:ea typeface="メイリオ" pitchFamily="50" charset="-128"/>
              </a:rPr>
              <a:t>％信頼区間は，</a:t>
            </a:r>
            <a:r>
              <a:rPr lang="en-US" altLang="ja-JP" sz="2800" dirty="0" smtClean="0">
                <a:solidFill>
                  <a:schemeClr val="tx2"/>
                </a:solidFill>
                <a:latin typeface="メイリオ" pitchFamily="50" charset="-128"/>
                <a:ea typeface="メイリオ" pitchFamily="50" charset="-128"/>
              </a:rPr>
              <a:t>[184.8, 189.0]</a:t>
            </a:r>
            <a:r>
              <a:rPr lang="ja-JP" altLang="en-US" sz="2800" dirty="0" smtClean="0">
                <a:solidFill>
                  <a:schemeClr val="tx2"/>
                </a:solidFill>
                <a:latin typeface="メイリオ" pitchFamily="50" charset="-128"/>
                <a:ea typeface="メイリオ" pitchFamily="50" charset="-128"/>
              </a:rPr>
              <a:t>となる．</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実際に計算して確認しておこう</a:t>
            </a:r>
            <a:r>
              <a:rPr lang="en-US" altLang="ja-JP" sz="2800" dirty="0" smtClean="0">
                <a:solidFill>
                  <a:schemeClr val="tx2"/>
                </a:solidFill>
                <a:latin typeface="メイリオ" pitchFamily="50" charset="-128"/>
                <a:ea typeface="メイリオ" pitchFamily="50" charset="-128"/>
              </a:rPr>
              <a:t>)</a:t>
            </a:r>
          </a:p>
          <a:p>
            <a:endParaRPr lang="en-US" altLang="ja-JP" sz="2800" dirty="0" smtClean="0">
              <a:solidFill>
                <a:schemeClr val="tx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8600"/>
            <a:ext cx="8352928" cy="990600"/>
          </a:xfrm>
        </p:spPr>
        <p:txBody>
          <a:bodyPr>
            <a:normAutofit/>
          </a:bodyPr>
          <a:lstStyle/>
          <a:p>
            <a:r>
              <a:rPr lang="ja-JP" altLang="en-US" sz="4000" dirty="0" smtClean="0">
                <a:latin typeface="メイリオ" pitchFamily="50" charset="-128"/>
                <a:ea typeface="メイリオ" pitchFamily="50" charset="-128"/>
              </a:rPr>
              <a:t>区間推定の意味</a:t>
            </a:r>
            <a:endParaRPr kumimoji="1" lang="ja-JP" altLang="en-US" sz="4000" dirty="0">
              <a:latin typeface="メイリオ" pitchFamily="50" charset="-128"/>
              <a:ea typeface="メイリオ" pitchFamily="50" charset="-128"/>
            </a:endParaRPr>
          </a:p>
        </p:txBody>
      </p:sp>
      <p:pic>
        <p:nvPicPr>
          <p:cNvPr id="158722" name="Picture 2"/>
          <p:cNvPicPr>
            <a:picLocks noChangeAspect="1" noChangeArrowheads="1"/>
          </p:cNvPicPr>
          <p:nvPr/>
        </p:nvPicPr>
        <p:blipFill>
          <a:blip r:embed="rId2" cstate="print"/>
          <a:srcRect/>
          <a:stretch>
            <a:fillRect/>
          </a:stretch>
        </p:blipFill>
        <p:spPr bwMode="auto">
          <a:xfrm>
            <a:off x="539552" y="1700808"/>
            <a:ext cx="8133496" cy="49411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8600"/>
            <a:ext cx="8352928" cy="990600"/>
          </a:xfrm>
        </p:spPr>
        <p:txBody>
          <a:bodyPr>
            <a:normAutofit/>
          </a:bodyPr>
          <a:lstStyle/>
          <a:p>
            <a:r>
              <a:rPr kumimoji="1" lang="ja-JP" altLang="en-US" sz="4000" dirty="0" smtClean="0">
                <a:latin typeface="メイリオ" pitchFamily="50" charset="-128"/>
                <a:ea typeface="メイリオ" pitchFamily="50" charset="-128"/>
              </a:rPr>
              <a:t>推定精度に関する平方根則</a:t>
            </a:r>
            <a:endParaRPr kumimoji="1" lang="ja-JP" altLang="en-US" sz="4000"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251520" y="1772816"/>
            <a:ext cx="8640960" cy="4896544"/>
          </a:xfrm>
        </p:spPr>
        <p:txBody>
          <a:bodyPr>
            <a:normAutofit/>
          </a:bodyPr>
          <a:lstStyle/>
          <a:p>
            <a:r>
              <a:rPr lang="ja-JP" altLang="en-US" sz="2800" dirty="0" smtClean="0">
                <a:solidFill>
                  <a:schemeClr val="tx2"/>
                </a:solidFill>
                <a:latin typeface="メイリオ" pitchFamily="50" charset="-128"/>
                <a:ea typeface="メイリオ" pitchFamily="50" charset="-128"/>
              </a:rPr>
              <a:t>信頼区間：</a:t>
            </a:r>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a:p>
            <a:r>
              <a:rPr lang="ja-JP" altLang="en-US" sz="2800" b="1" dirty="0" smtClean="0">
                <a:solidFill>
                  <a:schemeClr val="tx2"/>
                </a:solidFill>
                <a:latin typeface="メイリオ" pitchFamily="50" charset="-128"/>
                <a:ea typeface="メイリオ" pitchFamily="50" charset="-128"/>
              </a:rPr>
              <a:t>精度＝信頼区間の半分幅</a:t>
            </a:r>
            <a:r>
              <a:rPr lang="ja-JP" altLang="en-US" sz="2800" dirty="0" smtClean="0">
                <a:solidFill>
                  <a:schemeClr val="tx2"/>
                </a:solidFill>
                <a:latin typeface="メイリオ" pitchFamily="50" charset="-128"/>
                <a:ea typeface="メイリオ" pitchFamily="50" charset="-128"/>
              </a:rPr>
              <a:t>：</a:t>
            </a:r>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精度を</a:t>
            </a:r>
            <a:r>
              <a:rPr lang="en-US" altLang="ja-JP" sz="2800" dirty="0" smtClean="0">
                <a:solidFill>
                  <a:schemeClr val="tx2"/>
                </a:solidFill>
                <a:latin typeface="メイリオ" pitchFamily="50" charset="-128"/>
                <a:ea typeface="メイリオ" pitchFamily="50" charset="-128"/>
              </a:rPr>
              <a:t>2</a:t>
            </a:r>
            <a:r>
              <a:rPr lang="ja-JP" altLang="en-US" sz="2800" dirty="0" smtClean="0">
                <a:solidFill>
                  <a:schemeClr val="tx2"/>
                </a:solidFill>
                <a:latin typeface="メイリオ" pitchFamily="50" charset="-128"/>
                <a:ea typeface="メイリオ" pitchFamily="50" charset="-128"/>
              </a:rPr>
              <a:t>倍にするためには，</a:t>
            </a:r>
            <a:r>
              <a:rPr lang="en-US" altLang="ja-JP" sz="2800" dirty="0" smtClean="0">
                <a:solidFill>
                  <a:schemeClr val="tx2"/>
                </a:solidFill>
                <a:latin typeface="メイリオ" pitchFamily="50" charset="-128"/>
                <a:ea typeface="メイリオ" pitchFamily="50" charset="-128"/>
              </a:rPr>
              <a:t>4</a:t>
            </a:r>
            <a:r>
              <a:rPr lang="ja-JP" altLang="en-US" sz="2800" dirty="0" smtClean="0">
                <a:solidFill>
                  <a:schemeClr val="tx2"/>
                </a:solidFill>
                <a:latin typeface="メイリオ" pitchFamily="50" charset="-128"/>
                <a:ea typeface="メイリオ" pitchFamily="50" charset="-128"/>
              </a:rPr>
              <a:t>倍の標本数</a:t>
            </a:r>
            <a:r>
              <a:rPr lang="en-US" altLang="ja-JP" sz="2800" dirty="0" smtClean="0">
                <a:solidFill>
                  <a:schemeClr val="tx2"/>
                </a:solidFill>
                <a:latin typeface="メイリオ" pitchFamily="50" charset="-128"/>
                <a:ea typeface="メイリオ" pitchFamily="50" charset="-128"/>
              </a:rPr>
              <a:t>(n)</a:t>
            </a:r>
            <a:r>
              <a:rPr lang="ja-JP" altLang="en-US" sz="2800" dirty="0" smtClean="0">
                <a:solidFill>
                  <a:schemeClr val="tx2"/>
                </a:solidFill>
                <a:latin typeface="メイリオ" pitchFamily="50" charset="-128"/>
                <a:ea typeface="メイリオ" pitchFamily="50" charset="-128"/>
              </a:rPr>
              <a:t>が，</a:t>
            </a:r>
            <a:r>
              <a:rPr lang="en-US" altLang="ja-JP" sz="2800" dirty="0" smtClean="0">
                <a:solidFill>
                  <a:schemeClr val="tx2"/>
                </a:solidFill>
                <a:latin typeface="メイリオ" pitchFamily="50" charset="-128"/>
                <a:ea typeface="メイリオ" pitchFamily="50" charset="-128"/>
              </a:rPr>
              <a:t>  </a:t>
            </a:r>
            <a:r>
              <a:rPr lang="ja-JP" altLang="en-US" sz="2800" dirty="0" smtClean="0">
                <a:solidFill>
                  <a:schemeClr val="tx2"/>
                </a:solidFill>
                <a:latin typeface="メイリオ" pitchFamily="50" charset="-128"/>
                <a:ea typeface="メイリオ" pitchFamily="50" charset="-128"/>
              </a:rPr>
              <a:t>つまり</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シミュレーションでは</a:t>
            </a:r>
            <a:r>
              <a:rPr lang="en-US" altLang="ja-JP" sz="2800" dirty="0" smtClean="0">
                <a:solidFill>
                  <a:schemeClr val="tx2"/>
                </a:solidFill>
                <a:latin typeface="メイリオ" pitchFamily="50" charset="-128"/>
                <a:ea typeface="メイリオ" pitchFamily="50" charset="-128"/>
              </a:rPr>
              <a:t>)4</a:t>
            </a:r>
            <a:r>
              <a:rPr lang="ja-JP" altLang="en-US" sz="2800" dirty="0" smtClean="0">
                <a:solidFill>
                  <a:schemeClr val="tx2"/>
                </a:solidFill>
                <a:latin typeface="メイリオ" pitchFamily="50" charset="-128"/>
                <a:ea typeface="メイリオ" pitchFamily="50" charset="-128"/>
              </a:rPr>
              <a:t>倍の計算量が必要</a:t>
            </a:r>
            <a:endParaRPr lang="en-US" altLang="ja-JP" sz="2800"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有効桁を</a:t>
            </a:r>
            <a:r>
              <a:rPr lang="en-US" altLang="ja-JP" dirty="0" smtClean="0">
                <a:solidFill>
                  <a:schemeClr val="tx2"/>
                </a:solidFill>
                <a:latin typeface="メイリオ" pitchFamily="50" charset="-128"/>
                <a:ea typeface="メイリオ" pitchFamily="50" charset="-128"/>
              </a:rPr>
              <a:t>1</a:t>
            </a:r>
            <a:r>
              <a:rPr lang="ja-JP" altLang="en-US" dirty="0" smtClean="0">
                <a:solidFill>
                  <a:schemeClr val="tx2"/>
                </a:solidFill>
                <a:latin typeface="メイリオ" pitchFamily="50" charset="-128"/>
                <a:ea typeface="メイリオ" pitchFamily="50" charset="-128"/>
              </a:rPr>
              <a:t>桁上げるには，</a:t>
            </a:r>
            <a:r>
              <a:rPr lang="en-US" altLang="ja-JP" dirty="0" smtClean="0">
                <a:solidFill>
                  <a:schemeClr val="tx2"/>
                </a:solidFill>
                <a:latin typeface="メイリオ" pitchFamily="50" charset="-128"/>
                <a:ea typeface="メイリオ" pitchFamily="50" charset="-128"/>
              </a:rPr>
              <a:t>100</a:t>
            </a:r>
            <a:r>
              <a:rPr lang="ja-JP" altLang="en-US" dirty="0" smtClean="0">
                <a:solidFill>
                  <a:schemeClr val="tx2"/>
                </a:solidFill>
                <a:latin typeface="メイリオ" pitchFamily="50" charset="-128"/>
                <a:ea typeface="メイリオ" pitchFamily="50" charset="-128"/>
              </a:rPr>
              <a:t>倍の計算量が必要</a:t>
            </a:r>
            <a:endParaRPr lang="en-US" altLang="ja-JP" dirty="0" smtClean="0">
              <a:solidFill>
                <a:schemeClr val="tx2"/>
              </a:solidFill>
              <a:latin typeface="メイリオ" pitchFamily="50" charset="-128"/>
              <a:ea typeface="メイリオ" pitchFamily="50" charset="-128"/>
            </a:endParaRPr>
          </a:p>
        </p:txBody>
      </p:sp>
      <p:pic>
        <p:nvPicPr>
          <p:cNvPr id="4" name="Picture 4"/>
          <p:cNvPicPr>
            <a:picLocks noChangeAspect="1" noChangeArrowheads="1"/>
          </p:cNvPicPr>
          <p:nvPr/>
        </p:nvPicPr>
        <p:blipFill>
          <a:blip r:embed="rId2" cstate="print"/>
          <a:srcRect/>
          <a:stretch>
            <a:fillRect/>
          </a:stretch>
        </p:blipFill>
        <p:spPr bwMode="auto">
          <a:xfrm>
            <a:off x="2339752" y="1556792"/>
            <a:ext cx="3820619" cy="941444"/>
          </a:xfrm>
          <a:prstGeom prst="rect">
            <a:avLst/>
          </a:prstGeom>
          <a:noFill/>
          <a:ln w="9525">
            <a:solidFill>
              <a:srgbClr val="C00000"/>
            </a:solidFill>
            <a:miter lim="800000"/>
            <a:headEnd/>
            <a:tailEnd/>
          </a:ln>
        </p:spPr>
      </p:pic>
      <p:pic>
        <p:nvPicPr>
          <p:cNvPr id="159746" name="Picture 2"/>
          <p:cNvPicPr>
            <a:picLocks noChangeAspect="1" noChangeArrowheads="1"/>
          </p:cNvPicPr>
          <p:nvPr/>
        </p:nvPicPr>
        <p:blipFill>
          <a:blip r:embed="rId3" cstate="print"/>
          <a:srcRect/>
          <a:stretch>
            <a:fillRect/>
          </a:stretch>
        </p:blipFill>
        <p:spPr bwMode="auto">
          <a:xfrm>
            <a:off x="4807818" y="2636912"/>
            <a:ext cx="1276350" cy="914400"/>
          </a:xfrm>
          <a:prstGeom prst="rect">
            <a:avLst/>
          </a:prstGeom>
          <a:noFill/>
          <a:ln w="9525">
            <a:noFill/>
            <a:miter lim="800000"/>
            <a:headEnd/>
            <a:tailEnd/>
          </a:ln>
        </p:spPr>
      </p:pic>
      <p:sp>
        <p:nvSpPr>
          <p:cNvPr id="6" name="正方形/長方形 5"/>
          <p:cNvSpPr/>
          <p:nvPr/>
        </p:nvSpPr>
        <p:spPr>
          <a:xfrm>
            <a:off x="7884368" y="56818"/>
            <a:ext cx="1210588" cy="707886"/>
          </a:xfrm>
          <a:prstGeom prst="rect">
            <a:avLst/>
          </a:prstGeom>
          <a:ln w="22225">
            <a:solidFill>
              <a:srgbClr val="C00000"/>
            </a:solidFill>
          </a:ln>
        </p:spPr>
        <p:txBody>
          <a:bodyPr wrap="none">
            <a:spAutoFit/>
          </a:bodyPr>
          <a:lstStyle/>
          <a:p>
            <a:r>
              <a:rPr lang="ja-JP" altLang="en-US" sz="2000" b="1" dirty="0" smtClean="0">
                <a:solidFill>
                  <a:schemeClr val="tx2"/>
                </a:solidFill>
                <a:latin typeface="メイリオ" pitchFamily="50" charset="-128"/>
                <a:ea typeface="メイリオ" pitchFamily="50" charset="-128"/>
              </a:rPr>
              <a:t>テキスト</a:t>
            </a:r>
            <a:endParaRPr lang="en-US" altLang="ja-JP" sz="2000" b="1" dirty="0" smtClean="0">
              <a:solidFill>
                <a:schemeClr val="tx2"/>
              </a:solidFill>
              <a:latin typeface="メイリオ" pitchFamily="50" charset="-128"/>
              <a:ea typeface="メイリオ" pitchFamily="50" charset="-128"/>
            </a:endParaRPr>
          </a:p>
          <a:p>
            <a:r>
              <a:rPr lang="en-US" altLang="ja-JP" sz="2000" b="1" dirty="0" smtClean="0">
                <a:solidFill>
                  <a:schemeClr val="tx2"/>
                </a:solidFill>
                <a:latin typeface="メイリオ" pitchFamily="50" charset="-128"/>
                <a:ea typeface="メイリオ" pitchFamily="50" charset="-128"/>
              </a:rPr>
              <a:t>P.240</a:t>
            </a:r>
            <a:r>
              <a:rPr lang="ja-JP" altLang="en-US" sz="2000" b="1" dirty="0" smtClean="0">
                <a:solidFill>
                  <a:schemeClr val="tx2"/>
                </a:solidFill>
                <a:latin typeface="メイリオ" pitchFamily="50" charset="-128"/>
                <a:ea typeface="メイリオ" pitchFamily="50" charset="-128"/>
              </a:rPr>
              <a:t>～</a:t>
            </a:r>
            <a:endParaRPr lang="ja-JP" altLang="en-US" sz="2000" b="1" dirty="0">
              <a:solidFill>
                <a:schemeClr val="tx2"/>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8600"/>
            <a:ext cx="8352928" cy="990600"/>
          </a:xfrm>
        </p:spPr>
        <p:txBody>
          <a:bodyPr>
            <a:normAutofit/>
          </a:bodyPr>
          <a:lstStyle/>
          <a:p>
            <a:r>
              <a:rPr kumimoji="1" lang="ja-JP" altLang="en-US" sz="4000" dirty="0" smtClean="0">
                <a:latin typeface="メイリオ" pitchFamily="50" charset="-128"/>
                <a:ea typeface="メイリオ" pitchFamily="50" charset="-128"/>
              </a:rPr>
              <a:t>要求精度を満たす実験回数</a:t>
            </a:r>
            <a:endParaRPr kumimoji="1" lang="ja-JP" altLang="en-US" sz="4000"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251520" y="1772816"/>
            <a:ext cx="8640960" cy="4896544"/>
          </a:xfrm>
        </p:spPr>
        <p:txBody>
          <a:bodyPr>
            <a:normAutofit/>
          </a:bodyPr>
          <a:lstStyle/>
          <a:p>
            <a:r>
              <a:rPr lang="ja-JP" altLang="en-US" sz="2800" dirty="0" smtClean="0">
                <a:solidFill>
                  <a:schemeClr val="tx2"/>
                </a:solidFill>
                <a:latin typeface="メイリオ" pitchFamily="50" charset="-128"/>
                <a:ea typeface="メイリオ" pitchFamily="50" charset="-128"/>
              </a:rPr>
              <a:t>絶対誤差基準</a:t>
            </a:r>
            <a:r>
              <a:rPr lang="en-US" altLang="ja-JP" sz="2800" dirty="0" smtClean="0">
                <a:solidFill>
                  <a:schemeClr val="tx2"/>
                </a:solidFill>
                <a:latin typeface="メイリオ" pitchFamily="50" charset="-128"/>
                <a:ea typeface="メイリオ" pitchFamily="50" charset="-128"/>
              </a:rPr>
              <a:t>(95</a:t>
            </a:r>
            <a:r>
              <a:rPr lang="ja-JP" altLang="en-US" sz="2800" dirty="0" smtClean="0">
                <a:solidFill>
                  <a:schemeClr val="tx2"/>
                </a:solidFill>
                <a:latin typeface="メイリオ" pitchFamily="50" charset="-128"/>
                <a:ea typeface="メイリオ" pitchFamily="50" charset="-128"/>
              </a:rPr>
              <a:t>％信頼区間で小数点以下</a:t>
            </a:r>
            <a:r>
              <a:rPr lang="en-US" altLang="ja-JP" sz="2800" dirty="0" smtClean="0">
                <a:solidFill>
                  <a:schemeClr val="tx2"/>
                </a:solidFill>
                <a:latin typeface="メイリオ" pitchFamily="50" charset="-128"/>
                <a:ea typeface="メイリオ" pitchFamily="50" charset="-128"/>
              </a:rPr>
              <a:t>1</a:t>
            </a:r>
            <a:r>
              <a:rPr lang="ja-JP" altLang="en-US" sz="2800" dirty="0" smtClean="0">
                <a:solidFill>
                  <a:schemeClr val="tx2"/>
                </a:solidFill>
                <a:latin typeface="メイリオ" pitchFamily="50" charset="-128"/>
                <a:ea typeface="メイリオ" pitchFamily="50" charset="-128"/>
              </a:rPr>
              <a:t>桁まで</a:t>
            </a:r>
            <a:r>
              <a:rPr lang="en-US" altLang="ja-JP" sz="2800" dirty="0" smtClean="0">
                <a:solidFill>
                  <a:schemeClr val="tx2"/>
                </a:solidFill>
                <a:latin typeface="メイリオ" pitchFamily="50" charset="-128"/>
                <a:ea typeface="メイリオ" pitchFamily="50" charset="-128"/>
              </a:rPr>
              <a:t>)</a:t>
            </a:r>
            <a:endParaRPr lang="en-US" altLang="ja-JP"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相対誤差基準</a:t>
            </a:r>
            <a:r>
              <a:rPr lang="en-US" altLang="ja-JP" sz="2800" dirty="0" smtClean="0">
                <a:solidFill>
                  <a:schemeClr val="tx2"/>
                </a:solidFill>
                <a:latin typeface="メイリオ" pitchFamily="50" charset="-128"/>
                <a:ea typeface="メイリオ" pitchFamily="50" charset="-128"/>
              </a:rPr>
              <a:t>(95</a:t>
            </a:r>
            <a:r>
              <a:rPr lang="ja-JP" altLang="en-US" sz="2800" dirty="0" smtClean="0">
                <a:solidFill>
                  <a:schemeClr val="tx2"/>
                </a:solidFill>
                <a:latin typeface="メイリオ" pitchFamily="50" charset="-128"/>
                <a:ea typeface="メイリオ" pitchFamily="50" charset="-128"/>
              </a:rPr>
              <a:t>％信頼区間で平均の○○％以内</a:t>
            </a:r>
            <a:r>
              <a:rPr lang="en-US" altLang="ja-JP" sz="2800" dirty="0" smtClean="0">
                <a:solidFill>
                  <a:schemeClr val="tx2"/>
                </a:solidFill>
                <a:latin typeface="メイリオ" pitchFamily="50" charset="-128"/>
                <a:ea typeface="メイリオ" pitchFamily="50" charset="-128"/>
              </a:rPr>
              <a:t>)</a:t>
            </a:r>
          </a:p>
          <a:p>
            <a:endParaRPr lang="en-US" altLang="ja-JP" sz="2800" dirty="0" smtClean="0">
              <a:solidFill>
                <a:schemeClr val="tx2"/>
              </a:solidFill>
              <a:latin typeface="メイリオ" pitchFamily="50" charset="-128"/>
              <a:ea typeface="メイリオ" pitchFamily="50" charset="-128"/>
            </a:endParaRPr>
          </a:p>
        </p:txBody>
      </p:sp>
      <p:pic>
        <p:nvPicPr>
          <p:cNvPr id="160770" name="Picture 2"/>
          <p:cNvPicPr>
            <a:picLocks noChangeAspect="1" noChangeArrowheads="1"/>
          </p:cNvPicPr>
          <p:nvPr/>
        </p:nvPicPr>
        <p:blipFill>
          <a:blip r:embed="rId2" cstate="print"/>
          <a:srcRect/>
          <a:stretch>
            <a:fillRect/>
          </a:stretch>
        </p:blipFill>
        <p:spPr bwMode="auto">
          <a:xfrm>
            <a:off x="2060029" y="2264668"/>
            <a:ext cx="5248275" cy="876300"/>
          </a:xfrm>
          <a:prstGeom prst="rect">
            <a:avLst/>
          </a:prstGeom>
          <a:noFill/>
          <a:ln w="9525">
            <a:noFill/>
            <a:miter lim="800000"/>
            <a:headEnd/>
            <a:tailEnd/>
          </a:ln>
        </p:spPr>
      </p:pic>
      <p:pic>
        <p:nvPicPr>
          <p:cNvPr id="160771" name="Picture 3"/>
          <p:cNvPicPr>
            <a:picLocks noChangeAspect="1" noChangeArrowheads="1"/>
          </p:cNvPicPr>
          <p:nvPr/>
        </p:nvPicPr>
        <p:blipFill>
          <a:blip r:embed="rId3" cstate="print"/>
          <a:srcRect/>
          <a:stretch>
            <a:fillRect/>
          </a:stretch>
        </p:blipFill>
        <p:spPr bwMode="auto">
          <a:xfrm>
            <a:off x="2195736" y="3861048"/>
            <a:ext cx="5162550" cy="148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8600"/>
            <a:ext cx="8352928" cy="990600"/>
          </a:xfrm>
        </p:spPr>
        <p:txBody>
          <a:bodyPr>
            <a:normAutofit/>
          </a:bodyPr>
          <a:lstStyle/>
          <a:p>
            <a:r>
              <a:rPr kumimoji="1" lang="ja-JP" altLang="en-US" sz="4000" dirty="0" smtClean="0">
                <a:latin typeface="メイリオ" pitchFamily="50" charset="-128"/>
                <a:ea typeface="メイリオ" pitchFamily="50" charset="-128"/>
              </a:rPr>
              <a:t>実験結果の妥当性</a:t>
            </a:r>
            <a:endParaRPr kumimoji="1" lang="ja-JP" altLang="en-US" sz="4000"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251520" y="1772816"/>
            <a:ext cx="8640960" cy="4896544"/>
          </a:xfrm>
        </p:spPr>
        <p:txBody>
          <a:bodyPr>
            <a:normAutofit/>
          </a:bodyPr>
          <a:lstStyle/>
          <a:p>
            <a:r>
              <a:rPr lang="ja-JP" altLang="en-US" sz="2800" dirty="0" smtClean="0">
                <a:solidFill>
                  <a:schemeClr val="tx2"/>
                </a:solidFill>
                <a:latin typeface="メイリオ" pitchFamily="50" charset="-128"/>
                <a:ea typeface="メイリオ" pitchFamily="50" charset="-128"/>
              </a:rPr>
              <a:t>実験結果は，「</a:t>
            </a:r>
            <a:r>
              <a:rPr lang="ja-JP" altLang="en-US" sz="2800" b="1" dirty="0" smtClean="0">
                <a:solidFill>
                  <a:schemeClr val="tx2"/>
                </a:solidFill>
                <a:latin typeface="メイリオ" pitchFamily="50" charset="-128"/>
                <a:ea typeface="メイリオ" pitchFamily="50" charset="-128"/>
              </a:rPr>
              <a:t>モデルを認めれば正しい</a:t>
            </a:r>
            <a:r>
              <a:rPr lang="ja-JP" altLang="en-US" sz="2800" dirty="0" smtClean="0">
                <a:solidFill>
                  <a:schemeClr val="tx2"/>
                </a:solidFill>
                <a:latin typeface="メイリオ" pitchFamily="50" charset="-128"/>
                <a:ea typeface="メイリオ" pitchFamily="50" charset="-128"/>
              </a:rPr>
              <a:t>」</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何を仮定し，何を仮定しなかったのか？</a:t>
            </a:r>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a:p>
            <a:pPr>
              <a:buNone/>
            </a:pPr>
            <a:r>
              <a:rPr lang="ja-JP" altLang="en-US" sz="2800" u="sng" dirty="0" smtClean="0">
                <a:solidFill>
                  <a:schemeClr val="tx2"/>
                </a:solidFill>
                <a:latin typeface="メイリオ" pitchFamily="50" charset="-128"/>
                <a:ea typeface="メイリオ" pitchFamily="50" charset="-128"/>
              </a:rPr>
              <a:t>シミュレーションの使い方</a:t>
            </a:r>
            <a:endParaRPr lang="en-US" altLang="ja-JP" sz="2800" u="sng"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モデルで遊ぶ</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いろいろなものの見方を擬似</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実</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体験する</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結果を求めるにはお金がかかり過ぎる</a:t>
            </a:r>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latin typeface="メイリオ" pitchFamily="50" charset="-128"/>
                <a:ea typeface="メイリオ" pitchFamily="50" charset="-128"/>
              </a:rPr>
              <a:t>ここからの講義内容</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323528" y="1772816"/>
            <a:ext cx="8568952" cy="4896544"/>
          </a:xfrm>
        </p:spPr>
        <p:txBody>
          <a:bodyPr>
            <a:normAutofit/>
          </a:bodyPr>
          <a:lstStyle/>
          <a:p>
            <a:r>
              <a:rPr lang="ja-JP" altLang="en-US" b="1" dirty="0" smtClean="0">
                <a:solidFill>
                  <a:schemeClr val="bg1">
                    <a:lumMod val="95000"/>
                  </a:schemeClr>
                </a:solidFill>
                <a:latin typeface="メイリオ" pitchFamily="50" charset="-128"/>
                <a:ea typeface="メイリオ" pitchFamily="50" charset="-128"/>
              </a:rPr>
              <a:t>確定的シミュレーション</a:t>
            </a:r>
            <a:endParaRPr lang="en-US" altLang="ja-JP" b="1" dirty="0" smtClean="0">
              <a:solidFill>
                <a:schemeClr val="bg1">
                  <a:lumMod val="95000"/>
                </a:schemeClr>
              </a:solidFill>
              <a:latin typeface="メイリオ" pitchFamily="50" charset="-128"/>
              <a:ea typeface="メイリオ" pitchFamily="50" charset="-128"/>
            </a:endParaRPr>
          </a:p>
          <a:p>
            <a:r>
              <a:rPr lang="ja-JP" altLang="en-US" b="1" dirty="0" smtClean="0">
                <a:solidFill>
                  <a:schemeClr val="bg1">
                    <a:lumMod val="95000"/>
                  </a:schemeClr>
                </a:solidFill>
                <a:latin typeface="メイリオ" pitchFamily="50" charset="-128"/>
                <a:ea typeface="メイリオ" pitchFamily="50" charset="-128"/>
              </a:rPr>
              <a:t>離散事象シミュレーション</a:t>
            </a:r>
            <a:endParaRPr lang="en-US" altLang="ja-JP" b="1" dirty="0" smtClean="0">
              <a:solidFill>
                <a:schemeClr val="bg1">
                  <a:lumMod val="95000"/>
                </a:schemeClr>
              </a:solidFill>
              <a:latin typeface="メイリオ" pitchFamily="50" charset="-128"/>
              <a:ea typeface="メイリオ" pitchFamily="50" charset="-128"/>
            </a:endParaRPr>
          </a:p>
          <a:p>
            <a:r>
              <a:rPr lang="ja-JP" altLang="en-US" b="1" dirty="0" smtClean="0">
                <a:solidFill>
                  <a:schemeClr val="bg1">
                    <a:lumMod val="95000"/>
                  </a:schemeClr>
                </a:solidFill>
                <a:latin typeface="メイリオ" pitchFamily="50" charset="-128"/>
                <a:ea typeface="メイリオ" pitchFamily="50" charset="-128"/>
              </a:rPr>
              <a:t>実験結果の解釈</a:t>
            </a:r>
            <a:endParaRPr lang="en-US" altLang="ja-JP" b="1" dirty="0" smtClean="0">
              <a:solidFill>
                <a:schemeClr val="bg1">
                  <a:lumMod val="95000"/>
                </a:schemeClr>
              </a:solidFill>
              <a:latin typeface="メイリオ" pitchFamily="50" charset="-128"/>
              <a:ea typeface="メイリオ" pitchFamily="50" charset="-128"/>
            </a:endParaRPr>
          </a:p>
          <a:p>
            <a:r>
              <a:rPr lang="ja-JP" altLang="en-US" b="1" dirty="0" smtClean="0">
                <a:solidFill>
                  <a:srgbClr val="C00000"/>
                </a:solidFill>
                <a:latin typeface="メイリオ" pitchFamily="50" charset="-128"/>
                <a:ea typeface="メイリオ" pitchFamily="50" charset="-128"/>
              </a:rPr>
              <a:t>ランダム事象の生成</a:t>
            </a:r>
            <a:endParaRPr lang="en-US" altLang="ja-JP" b="1" dirty="0" smtClean="0">
              <a:solidFill>
                <a:srgbClr val="C00000"/>
              </a:solidFill>
              <a:latin typeface="メイリオ" pitchFamily="50" charset="-128"/>
              <a:ea typeface="メイリオ" pitchFamily="50" charset="-128"/>
            </a:endParaRPr>
          </a:p>
          <a:p>
            <a:r>
              <a:rPr lang="ja-JP" altLang="en-US" dirty="0" smtClean="0">
                <a:solidFill>
                  <a:schemeClr val="bg1">
                    <a:lumMod val="95000"/>
                  </a:schemeClr>
                </a:solidFill>
                <a:latin typeface="メイリオ" pitchFamily="50" charset="-128"/>
                <a:ea typeface="メイリオ" pitchFamily="50" charset="-128"/>
              </a:rPr>
              <a:t>乱数の生成</a:t>
            </a:r>
            <a:endParaRPr lang="en-US" altLang="ja-JP" dirty="0" smtClean="0">
              <a:solidFill>
                <a:schemeClr val="bg1">
                  <a:lumMod val="95000"/>
                </a:schemeClr>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8600"/>
            <a:ext cx="8352928" cy="990600"/>
          </a:xfrm>
        </p:spPr>
        <p:txBody>
          <a:bodyPr>
            <a:normAutofit/>
          </a:bodyPr>
          <a:lstStyle/>
          <a:p>
            <a:r>
              <a:rPr kumimoji="1" lang="ja-JP" altLang="en-US" sz="4000" dirty="0" smtClean="0">
                <a:latin typeface="メイリオ" pitchFamily="50" charset="-128"/>
                <a:ea typeface="メイリオ" pitchFamily="50" charset="-128"/>
              </a:rPr>
              <a:t>ランダム事象の擬似生成</a:t>
            </a:r>
            <a:endParaRPr kumimoji="1" lang="ja-JP" altLang="en-US" sz="4000"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251520" y="1772816"/>
            <a:ext cx="8640960" cy="4896544"/>
          </a:xfrm>
        </p:spPr>
        <p:txBody>
          <a:bodyPr>
            <a:normAutofit/>
          </a:bodyPr>
          <a:lstStyle/>
          <a:p>
            <a:r>
              <a:rPr lang="ja-JP" altLang="en-US" sz="2800" dirty="0" smtClean="0">
                <a:solidFill>
                  <a:schemeClr val="tx2"/>
                </a:solidFill>
                <a:latin typeface="メイリオ" pitchFamily="50" charset="-128"/>
                <a:ea typeface="メイリオ" pitchFamily="50" charset="-128"/>
              </a:rPr>
              <a:t>シミュレーション実験では，観測データ「のような」数列が必要</a:t>
            </a:r>
            <a:endParaRPr lang="en-US" altLang="ja-JP" sz="2800"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でたらめに並んでいる</a:t>
            </a:r>
            <a:r>
              <a:rPr lang="en-US" altLang="ja-JP" dirty="0" smtClean="0">
                <a:solidFill>
                  <a:schemeClr val="tx2"/>
                </a:solidFill>
                <a:latin typeface="メイリオ" pitchFamily="50" charset="-128"/>
                <a:ea typeface="メイリオ" pitchFamily="50" charset="-128"/>
              </a:rPr>
              <a:t>(</a:t>
            </a:r>
            <a:r>
              <a:rPr lang="ja-JP" altLang="en-US" dirty="0" smtClean="0">
                <a:solidFill>
                  <a:schemeClr val="tx2"/>
                </a:solidFill>
                <a:latin typeface="メイリオ" pitchFamily="50" charset="-128"/>
                <a:ea typeface="メイリオ" pitchFamily="50" charset="-128"/>
              </a:rPr>
              <a:t>予測不可能</a:t>
            </a:r>
            <a:r>
              <a:rPr lang="en-US" altLang="ja-JP" dirty="0" smtClean="0">
                <a:solidFill>
                  <a:schemeClr val="tx2"/>
                </a:solidFill>
                <a:latin typeface="メイリオ" pitchFamily="50" charset="-128"/>
                <a:ea typeface="メイリオ" pitchFamily="50" charset="-128"/>
              </a:rPr>
              <a:t>)</a:t>
            </a:r>
          </a:p>
          <a:p>
            <a:pPr lvl="1"/>
            <a:r>
              <a:rPr lang="ja-JP" altLang="en-US" dirty="0" smtClean="0">
                <a:solidFill>
                  <a:schemeClr val="tx2"/>
                </a:solidFill>
                <a:latin typeface="メイリオ" pitchFamily="50" charset="-128"/>
                <a:ea typeface="メイリオ" pitchFamily="50" charset="-128"/>
              </a:rPr>
              <a:t>度数分布を作ると安定している</a:t>
            </a:r>
            <a:r>
              <a:rPr lang="en-US" altLang="ja-JP" dirty="0" smtClean="0">
                <a:solidFill>
                  <a:schemeClr val="tx2"/>
                </a:solidFill>
                <a:latin typeface="メイリオ" pitchFamily="50" charset="-128"/>
                <a:ea typeface="メイリオ" pitchFamily="50" charset="-128"/>
              </a:rPr>
              <a:t>(</a:t>
            </a:r>
            <a:r>
              <a:rPr lang="ja-JP" altLang="en-US" dirty="0" smtClean="0">
                <a:solidFill>
                  <a:schemeClr val="tx2"/>
                </a:solidFill>
                <a:latin typeface="メイリオ" pitchFamily="50" charset="-128"/>
                <a:ea typeface="メイリオ" pitchFamily="50" charset="-128"/>
              </a:rPr>
              <a:t>→確率分布</a:t>
            </a:r>
            <a:r>
              <a:rPr lang="en-US" altLang="ja-JP" dirty="0" smtClean="0">
                <a:solidFill>
                  <a:schemeClr val="tx2"/>
                </a:solidFill>
                <a:latin typeface="メイリオ" pitchFamily="50" charset="-128"/>
                <a:ea typeface="メイリオ" pitchFamily="50" charset="-128"/>
              </a:rPr>
              <a:t>)</a:t>
            </a:r>
          </a:p>
          <a:p>
            <a:pPr lvl="1"/>
            <a:endParaRPr lang="en-US" altLang="ja-JP" sz="12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手順</a:t>
            </a:r>
            <a:r>
              <a:rPr lang="en-US" altLang="ja-JP" sz="2800" dirty="0" smtClean="0">
                <a:solidFill>
                  <a:schemeClr val="tx2"/>
                </a:solidFill>
                <a:latin typeface="メイリオ" pitchFamily="50" charset="-128"/>
                <a:ea typeface="メイリオ" pitchFamily="50" charset="-128"/>
              </a:rPr>
              <a:t>1</a:t>
            </a:r>
            <a:r>
              <a:rPr lang="ja-JP" altLang="en-US" sz="2800" dirty="0" smtClean="0">
                <a:solidFill>
                  <a:schemeClr val="tx2"/>
                </a:solidFill>
                <a:latin typeface="メイリオ" pitchFamily="50" charset="-128"/>
                <a:ea typeface="メイリオ" pitchFamily="50" charset="-128"/>
              </a:rPr>
              <a:t>：データから確率分布を同定する</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手順</a:t>
            </a:r>
            <a:r>
              <a:rPr lang="en-US" altLang="ja-JP" sz="2800" dirty="0" smtClean="0">
                <a:solidFill>
                  <a:schemeClr val="tx2"/>
                </a:solidFill>
                <a:latin typeface="メイリオ" pitchFamily="50" charset="-128"/>
                <a:ea typeface="メイリオ" pitchFamily="50" charset="-128"/>
              </a:rPr>
              <a:t>2</a:t>
            </a:r>
            <a:r>
              <a:rPr lang="ja-JP" altLang="en-US" sz="2800" dirty="0" smtClean="0">
                <a:solidFill>
                  <a:schemeClr val="tx2"/>
                </a:solidFill>
                <a:latin typeface="メイリオ" pitchFamily="50" charset="-128"/>
                <a:ea typeface="メイリオ" pitchFamily="50" charset="-128"/>
              </a:rPr>
              <a:t>：その確率分布にしたがう標本を生成する</a:t>
            </a:r>
            <a:endParaRPr lang="en-US" altLang="ja-JP" sz="2800"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生成できれば，将来の擬似データとして利用できる</a:t>
            </a:r>
            <a:endParaRPr lang="en-US" altLang="ja-JP" dirty="0" smtClean="0">
              <a:solidFill>
                <a:schemeClr val="tx2"/>
              </a:solidFill>
              <a:latin typeface="メイリオ" pitchFamily="50" charset="-128"/>
              <a:ea typeface="メイリオ" pitchFamily="50" charset="-128"/>
            </a:endParaRPr>
          </a:p>
        </p:txBody>
      </p:sp>
      <p:sp>
        <p:nvSpPr>
          <p:cNvPr id="4" name="正方形/長方形 3"/>
          <p:cNvSpPr/>
          <p:nvPr/>
        </p:nvSpPr>
        <p:spPr>
          <a:xfrm>
            <a:off x="7884368" y="56818"/>
            <a:ext cx="1210588" cy="707886"/>
          </a:xfrm>
          <a:prstGeom prst="rect">
            <a:avLst/>
          </a:prstGeom>
          <a:ln w="22225">
            <a:solidFill>
              <a:srgbClr val="C00000"/>
            </a:solidFill>
          </a:ln>
        </p:spPr>
        <p:txBody>
          <a:bodyPr wrap="none">
            <a:spAutoFit/>
          </a:bodyPr>
          <a:lstStyle/>
          <a:p>
            <a:r>
              <a:rPr lang="ja-JP" altLang="en-US" sz="2000" b="1" dirty="0" smtClean="0">
                <a:solidFill>
                  <a:schemeClr val="tx2"/>
                </a:solidFill>
                <a:latin typeface="メイリオ" pitchFamily="50" charset="-128"/>
                <a:ea typeface="メイリオ" pitchFamily="50" charset="-128"/>
              </a:rPr>
              <a:t>テキスト</a:t>
            </a:r>
            <a:endParaRPr lang="en-US" altLang="ja-JP" sz="2000" b="1" dirty="0" smtClean="0">
              <a:solidFill>
                <a:schemeClr val="tx2"/>
              </a:solidFill>
              <a:latin typeface="メイリオ" pitchFamily="50" charset="-128"/>
              <a:ea typeface="メイリオ" pitchFamily="50" charset="-128"/>
            </a:endParaRPr>
          </a:p>
          <a:p>
            <a:r>
              <a:rPr lang="en-US" altLang="ja-JP" sz="2000" b="1" dirty="0" smtClean="0">
                <a:solidFill>
                  <a:schemeClr val="tx2"/>
                </a:solidFill>
                <a:latin typeface="メイリオ" pitchFamily="50" charset="-128"/>
                <a:ea typeface="メイリオ" pitchFamily="50" charset="-128"/>
              </a:rPr>
              <a:t>P.233</a:t>
            </a:r>
            <a:r>
              <a:rPr lang="ja-JP" altLang="en-US" sz="2000" b="1" dirty="0" smtClean="0">
                <a:solidFill>
                  <a:schemeClr val="tx2"/>
                </a:solidFill>
                <a:latin typeface="メイリオ" pitchFamily="50" charset="-128"/>
                <a:ea typeface="メイリオ" pitchFamily="50" charset="-128"/>
              </a:rPr>
              <a:t>～</a:t>
            </a:r>
            <a:endParaRPr lang="ja-JP" altLang="en-US" sz="2000" b="1" dirty="0">
              <a:solidFill>
                <a:schemeClr val="tx2"/>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8600"/>
            <a:ext cx="8352928" cy="990600"/>
          </a:xfrm>
        </p:spPr>
        <p:txBody>
          <a:bodyPr>
            <a:normAutofit/>
          </a:bodyPr>
          <a:lstStyle/>
          <a:p>
            <a:r>
              <a:rPr kumimoji="1" lang="ja-JP" altLang="en-US" sz="4000" dirty="0" smtClean="0">
                <a:latin typeface="メイリオ" pitchFamily="50" charset="-128"/>
                <a:ea typeface="メイリオ" pitchFamily="50" charset="-128"/>
              </a:rPr>
              <a:t>コンピュータはでたらめに弱い？</a:t>
            </a:r>
            <a:endParaRPr kumimoji="1" lang="ja-JP" altLang="en-US" sz="4000"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251520" y="1772816"/>
            <a:ext cx="8640960" cy="4896544"/>
          </a:xfrm>
        </p:spPr>
        <p:txBody>
          <a:bodyPr>
            <a:normAutofit/>
          </a:bodyPr>
          <a:lstStyle/>
          <a:p>
            <a:r>
              <a:rPr lang="ja-JP" altLang="en-US" dirty="0" smtClean="0">
                <a:solidFill>
                  <a:schemeClr val="tx2"/>
                </a:solidFill>
                <a:latin typeface="メイリオ" pitchFamily="50" charset="-128"/>
                <a:ea typeface="メイリオ" pitchFamily="50" charset="-128"/>
              </a:rPr>
              <a:t>コンピュータは</a:t>
            </a:r>
            <a:r>
              <a:rPr lang="ja-JP" altLang="en-US" b="1" dirty="0" smtClean="0">
                <a:solidFill>
                  <a:srgbClr val="C00000"/>
                </a:solidFill>
                <a:latin typeface="メイリオ" pitchFamily="50" charset="-128"/>
                <a:ea typeface="メイリオ" pitchFamily="50" charset="-128"/>
              </a:rPr>
              <a:t>さいころ</a:t>
            </a:r>
            <a:r>
              <a:rPr lang="ja-JP" altLang="en-US" dirty="0" smtClean="0">
                <a:solidFill>
                  <a:schemeClr val="tx2"/>
                </a:solidFill>
                <a:latin typeface="メイリオ" pitchFamily="50" charset="-128"/>
                <a:ea typeface="メイリオ" pitchFamily="50" charset="-128"/>
              </a:rPr>
              <a:t>が振れる？：</a:t>
            </a:r>
            <a:r>
              <a:rPr lang="en-US" altLang="ja-JP" b="1" dirty="0" smtClean="0">
                <a:solidFill>
                  <a:srgbClr val="C00000"/>
                </a:solidFill>
                <a:latin typeface="メイリオ" pitchFamily="50" charset="-128"/>
                <a:ea typeface="メイリオ" pitchFamily="50" charset="-128"/>
              </a:rPr>
              <a:t>NO</a:t>
            </a:r>
          </a:p>
          <a:p>
            <a:r>
              <a:rPr lang="ja-JP" altLang="en-US" dirty="0" smtClean="0">
                <a:solidFill>
                  <a:schemeClr val="tx2"/>
                </a:solidFill>
                <a:latin typeface="メイリオ" pitchFamily="50" charset="-128"/>
                <a:ea typeface="メイリオ" pitchFamily="50" charset="-128"/>
              </a:rPr>
              <a:t>コンピュータは</a:t>
            </a:r>
            <a:r>
              <a:rPr lang="ja-JP" altLang="en-US" b="1" dirty="0" smtClean="0">
                <a:solidFill>
                  <a:srgbClr val="C00000"/>
                </a:solidFill>
                <a:latin typeface="メイリオ" pitchFamily="50" charset="-128"/>
                <a:ea typeface="メイリオ" pitchFamily="50" charset="-128"/>
              </a:rPr>
              <a:t>でたらめな数列</a:t>
            </a:r>
            <a:r>
              <a:rPr lang="ja-JP" altLang="en-US" dirty="0" smtClean="0">
                <a:solidFill>
                  <a:schemeClr val="tx2"/>
                </a:solidFill>
                <a:latin typeface="メイリオ" pitchFamily="50" charset="-128"/>
                <a:ea typeface="メイリオ" pitchFamily="50" charset="-128"/>
              </a:rPr>
              <a:t>が計算できる？：もちろん</a:t>
            </a:r>
            <a:r>
              <a:rPr lang="en-US" altLang="ja-JP" b="1" dirty="0" smtClean="0">
                <a:solidFill>
                  <a:srgbClr val="C00000"/>
                </a:solidFill>
                <a:latin typeface="メイリオ" pitchFamily="50" charset="-128"/>
                <a:ea typeface="メイリオ" pitchFamily="50" charset="-128"/>
              </a:rPr>
              <a:t>NO</a:t>
            </a:r>
          </a:p>
          <a:p>
            <a:endParaRPr lang="en-US" altLang="ja-JP" dirty="0" smtClean="0">
              <a:solidFill>
                <a:schemeClr val="tx2"/>
              </a:solidFill>
              <a:latin typeface="メイリオ" pitchFamily="50" charset="-128"/>
              <a:ea typeface="メイリオ" pitchFamily="50" charset="-128"/>
            </a:endParaRPr>
          </a:p>
          <a:p>
            <a:r>
              <a:rPr lang="ja-JP" altLang="en-US" dirty="0" smtClean="0">
                <a:solidFill>
                  <a:schemeClr val="tx2"/>
                </a:solidFill>
                <a:latin typeface="メイリオ" pitchFamily="50" charset="-128"/>
                <a:ea typeface="メイリオ" pitchFamily="50" charset="-128"/>
              </a:rPr>
              <a:t>コンピュータは</a:t>
            </a:r>
            <a:r>
              <a:rPr lang="ja-JP" altLang="en-US" b="1" dirty="0" smtClean="0">
                <a:solidFill>
                  <a:srgbClr val="C00000"/>
                </a:solidFill>
                <a:latin typeface="メイリオ" pitchFamily="50" charset="-128"/>
                <a:ea typeface="メイリオ" pitchFamily="50" charset="-128"/>
              </a:rPr>
              <a:t>でたらめに“みえる”数列</a:t>
            </a:r>
            <a:r>
              <a:rPr lang="ja-JP" altLang="en-US" dirty="0" smtClean="0">
                <a:solidFill>
                  <a:schemeClr val="tx2"/>
                </a:solidFill>
                <a:latin typeface="メイリオ" pitchFamily="50" charset="-128"/>
                <a:ea typeface="メイリオ" pitchFamily="50" charset="-128"/>
              </a:rPr>
              <a:t>は作ることができる？</a:t>
            </a:r>
            <a:endParaRPr lang="en-US" altLang="ja-JP" dirty="0" smtClean="0">
              <a:solidFill>
                <a:schemeClr val="tx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8600"/>
            <a:ext cx="8352928" cy="990600"/>
          </a:xfrm>
        </p:spPr>
        <p:txBody>
          <a:bodyPr>
            <a:normAutofit/>
          </a:bodyPr>
          <a:lstStyle/>
          <a:p>
            <a:r>
              <a:rPr kumimoji="1" lang="ja-JP" altLang="en-US" sz="4000" dirty="0" smtClean="0">
                <a:latin typeface="メイリオ" pitchFamily="50" charset="-128"/>
                <a:ea typeface="メイリオ" pitchFamily="50" charset="-128"/>
              </a:rPr>
              <a:t>ランダム事象の擬似的生成法</a:t>
            </a:r>
            <a:endParaRPr kumimoji="1" lang="ja-JP" altLang="en-US" sz="4000"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251520" y="1772816"/>
            <a:ext cx="8640960" cy="4896544"/>
          </a:xfrm>
        </p:spPr>
        <p:txBody>
          <a:bodyPr>
            <a:normAutofit/>
          </a:bodyPr>
          <a:lstStyle/>
          <a:p>
            <a:r>
              <a:rPr lang="ja-JP" altLang="en-US" sz="2800" dirty="0" smtClean="0">
                <a:solidFill>
                  <a:schemeClr val="tx2"/>
                </a:solidFill>
                <a:latin typeface="メイリオ" pitchFamily="50" charset="-128"/>
                <a:ea typeface="メイリオ" pitchFamily="50" charset="-128"/>
              </a:rPr>
              <a:t>カードをランダムに抜き取る → どうやって？</a:t>
            </a:r>
            <a:endParaRPr lang="en-US" altLang="ja-JP" sz="2800" dirty="0" smtClean="0">
              <a:solidFill>
                <a:schemeClr val="tx2"/>
              </a:solidFill>
              <a:latin typeface="メイリオ" pitchFamily="50" charset="-128"/>
              <a:ea typeface="メイリオ" pitchFamily="50" charset="-128"/>
            </a:endParaRPr>
          </a:p>
          <a:p>
            <a:r>
              <a:rPr lang="en-US" altLang="ja-JP" sz="2800" dirty="0" smtClean="0">
                <a:solidFill>
                  <a:schemeClr val="tx2"/>
                </a:solidFill>
                <a:latin typeface="メイリオ" pitchFamily="50" charset="-128"/>
                <a:ea typeface="メイリオ" pitchFamily="50" charset="-128"/>
              </a:rPr>
              <a:t>Excel</a:t>
            </a:r>
            <a:r>
              <a:rPr lang="ja-JP" altLang="en-US" sz="2800" dirty="0" smtClean="0">
                <a:solidFill>
                  <a:schemeClr val="tx2"/>
                </a:solidFill>
                <a:latin typeface="メイリオ" pitchFamily="50" charset="-128"/>
                <a:ea typeface="メイリオ" pitchFamily="50" charset="-128"/>
              </a:rPr>
              <a:t>の</a:t>
            </a:r>
            <a:r>
              <a:rPr lang="en-US" altLang="ja-JP" sz="2800" dirty="0" smtClean="0">
                <a:solidFill>
                  <a:schemeClr val="tx2"/>
                </a:solidFill>
                <a:latin typeface="メイリオ" pitchFamily="50" charset="-128"/>
                <a:ea typeface="メイリオ" pitchFamily="50" charset="-128"/>
              </a:rPr>
              <a:t>rand()</a:t>
            </a:r>
            <a:r>
              <a:rPr lang="ja-JP" altLang="en-US" sz="2800" dirty="0" smtClean="0">
                <a:solidFill>
                  <a:schemeClr val="tx2"/>
                </a:solidFill>
                <a:latin typeface="メイリオ" pitchFamily="50" charset="-128"/>
                <a:ea typeface="メイリオ" pitchFamily="50" charset="-128"/>
              </a:rPr>
              <a:t>関数は</a:t>
            </a:r>
            <a:r>
              <a:rPr lang="en-US" altLang="ja-JP" sz="2800" dirty="0" smtClean="0">
                <a:solidFill>
                  <a:schemeClr val="tx2"/>
                </a:solidFill>
                <a:latin typeface="メイリオ" pitchFamily="50" charset="-128"/>
                <a:ea typeface="メイリオ" pitchFamily="50" charset="-128"/>
              </a:rPr>
              <a:t>0</a:t>
            </a:r>
            <a:r>
              <a:rPr lang="ja-JP" altLang="en-US" sz="2800" dirty="0" smtClean="0">
                <a:solidFill>
                  <a:schemeClr val="tx2"/>
                </a:solidFill>
                <a:latin typeface="メイリオ" pitchFamily="50" charset="-128"/>
                <a:ea typeface="メイリオ" pitchFamily="50" charset="-128"/>
              </a:rPr>
              <a:t>以上</a:t>
            </a:r>
            <a:r>
              <a:rPr lang="en-US" altLang="ja-JP" sz="2800" dirty="0" smtClean="0">
                <a:solidFill>
                  <a:schemeClr val="tx2"/>
                </a:solidFill>
                <a:latin typeface="メイリオ" pitchFamily="50" charset="-128"/>
                <a:ea typeface="メイリオ" pitchFamily="50" charset="-128"/>
              </a:rPr>
              <a:t>1</a:t>
            </a:r>
            <a:r>
              <a:rPr lang="ja-JP" altLang="en-US" sz="2800" dirty="0" smtClean="0">
                <a:solidFill>
                  <a:schemeClr val="tx2"/>
                </a:solidFill>
                <a:latin typeface="メイリオ" pitchFamily="50" charset="-128"/>
                <a:ea typeface="メイリオ" pitchFamily="50" charset="-128"/>
              </a:rPr>
              <a:t>未満の予測不能な数を計算</a:t>
            </a:r>
            <a:endParaRPr lang="en-US" altLang="ja-JP" sz="2800" dirty="0" smtClean="0">
              <a:solidFill>
                <a:schemeClr val="tx2"/>
              </a:solidFill>
              <a:latin typeface="メイリオ" pitchFamily="50" charset="-128"/>
              <a:ea typeface="メイリオ" pitchFamily="50" charset="-128"/>
            </a:endParaRPr>
          </a:p>
          <a:p>
            <a:endParaRPr lang="en-US" altLang="ja-JP" sz="1200" dirty="0" smtClean="0">
              <a:solidFill>
                <a:schemeClr val="tx2"/>
              </a:solidFill>
              <a:latin typeface="メイリオ" pitchFamily="50" charset="-128"/>
              <a:ea typeface="メイリオ" pitchFamily="50" charset="-128"/>
            </a:endParaRPr>
          </a:p>
          <a:p>
            <a:r>
              <a:rPr lang="ja-JP" altLang="en-US" sz="2800" b="1" dirty="0" smtClean="0">
                <a:solidFill>
                  <a:srgbClr val="C00000"/>
                </a:solidFill>
                <a:latin typeface="メイリオ" pitchFamily="50" charset="-128"/>
                <a:ea typeface="メイリオ" pitchFamily="50" charset="-128"/>
              </a:rPr>
              <a:t>擬似乱数</a:t>
            </a:r>
            <a:r>
              <a:rPr lang="ja-JP" altLang="en-US" sz="2800" dirty="0" smtClean="0">
                <a:solidFill>
                  <a:schemeClr val="tx2"/>
                </a:solidFill>
                <a:latin typeface="メイリオ" pitchFamily="50" charset="-128"/>
                <a:ea typeface="メイリオ" pitchFamily="50" charset="-128"/>
              </a:rPr>
              <a:t>：結果としてランダムに並んでいるかのように見える数列</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一様乱数：区間</a:t>
            </a:r>
            <a:r>
              <a:rPr lang="en-US" altLang="ja-JP" sz="2800" dirty="0" smtClean="0">
                <a:solidFill>
                  <a:schemeClr val="tx2"/>
                </a:solidFill>
                <a:latin typeface="メイリオ" pitchFamily="50" charset="-128"/>
                <a:ea typeface="メイリオ" pitchFamily="50" charset="-128"/>
              </a:rPr>
              <a:t>[0,1)</a:t>
            </a:r>
            <a:r>
              <a:rPr lang="ja-JP" altLang="en-US" sz="2800" dirty="0" smtClean="0">
                <a:solidFill>
                  <a:schemeClr val="tx2"/>
                </a:solidFill>
                <a:latin typeface="メイリオ" pitchFamily="50" charset="-128"/>
                <a:ea typeface="メイリオ" pitchFamily="50" charset="-128"/>
              </a:rPr>
              <a:t>上の一様分布にしたがう確率変数の実現値→</a:t>
            </a:r>
            <a:r>
              <a:rPr lang="en-US" altLang="ja-JP" sz="2800" dirty="0" smtClean="0">
                <a:solidFill>
                  <a:schemeClr val="tx2"/>
                </a:solidFill>
                <a:latin typeface="メイリオ" pitchFamily="50" charset="-128"/>
                <a:ea typeface="メイリオ" pitchFamily="50" charset="-128"/>
              </a:rPr>
              <a:t>Excel</a:t>
            </a:r>
            <a:r>
              <a:rPr lang="ja-JP" altLang="en-US" sz="2800" dirty="0" smtClean="0">
                <a:solidFill>
                  <a:schemeClr val="tx2"/>
                </a:solidFill>
                <a:latin typeface="メイリオ" pitchFamily="50" charset="-128"/>
                <a:ea typeface="メイリオ" pitchFamily="50" charset="-128"/>
              </a:rPr>
              <a:t>の</a:t>
            </a:r>
            <a:r>
              <a:rPr lang="en-US" altLang="ja-JP" sz="2800" dirty="0" smtClean="0">
                <a:solidFill>
                  <a:schemeClr val="tx2"/>
                </a:solidFill>
                <a:latin typeface="メイリオ" pitchFamily="50" charset="-128"/>
                <a:ea typeface="メイリオ" pitchFamily="50" charset="-128"/>
              </a:rPr>
              <a:t>rand()</a:t>
            </a:r>
            <a:r>
              <a:rPr lang="ja-JP" altLang="en-US" sz="2800" dirty="0" err="1" smtClean="0">
                <a:solidFill>
                  <a:schemeClr val="tx2"/>
                </a:solidFill>
                <a:latin typeface="メイリオ" pitchFamily="50" charset="-128"/>
                <a:ea typeface="メイリオ" pitchFamily="50" charset="-128"/>
              </a:rPr>
              <a:t>は擬</a:t>
            </a:r>
            <a:r>
              <a:rPr lang="ja-JP" altLang="en-US" sz="2800" dirty="0" smtClean="0">
                <a:solidFill>
                  <a:schemeClr val="tx2"/>
                </a:solidFill>
                <a:latin typeface="メイリオ" pitchFamily="50" charset="-128"/>
                <a:ea typeface="メイリオ" pitchFamily="50" charset="-128"/>
              </a:rPr>
              <a:t>似一様乱数の例</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一様乱数を</a:t>
            </a:r>
            <a:r>
              <a:rPr lang="en-US" altLang="ja-JP" sz="2800" dirty="0" smtClean="0">
                <a:solidFill>
                  <a:schemeClr val="tx2"/>
                </a:solidFill>
                <a:latin typeface="メイリオ" pitchFamily="50" charset="-128"/>
                <a:ea typeface="メイリオ" pitchFamily="50" charset="-128"/>
              </a:rPr>
              <a:t>n</a:t>
            </a:r>
            <a:r>
              <a:rPr lang="ja-JP" altLang="en-US" sz="2800" dirty="0" smtClean="0">
                <a:solidFill>
                  <a:schemeClr val="tx2"/>
                </a:solidFill>
                <a:latin typeface="メイリオ" pitchFamily="50" charset="-128"/>
                <a:ea typeface="メイリオ" pitchFamily="50" charset="-128"/>
              </a:rPr>
              <a:t>等分すれば，</a:t>
            </a:r>
            <a:r>
              <a:rPr lang="en-US" altLang="ja-JP" sz="2800" dirty="0" smtClean="0">
                <a:solidFill>
                  <a:schemeClr val="tx2"/>
                </a:solidFill>
                <a:latin typeface="メイリオ" pitchFamily="50" charset="-128"/>
                <a:ea typeface="メイリオ" pitchFamily="50" charset="-128"/>
              </a:rPr>
              <a:t>1</a:t>
            </a:r>
            <a:r>
              <a:rPr lang="ja-JP" altLang="en-US" sz="2800" dirty="0" smtClean="0">
                <a:solidFill>
                  <a:schemeClr val="tx2"/>
                </a:solidFill>
                <a:latin typeface="メイリオ" pitchFamily="50" charset="-128"/>
                <a:ea typeface="メイリオ" pitchFamily="50" charset="-128"/>
              </a:rPr>
              <a:t>～</a:t>
            </a:r>
            <a:r>
              <a:rPr lang="en-US" altLang="ja-JP" sz="2800" dirty="0" smtClean="0">
                <a:solidFill>
                  <a:schemeClr val="tx2"/>
                </a:solidFill>
                <a:latin typeface="メイリオ" pitchFamily="50" charset="-128"/>
                <a:ea typeface="メイリオ" pitchFamily="50" charset="-128"/>
              </a:rPr>
              <a:t>n</a:t>
            </a:r>
            <a:r>
              <a:rPr lang="ja-JP" altLang="en-US" sz="2800" dirty="0" err="1" smtClean="0">
                <a:solidFill>
                  <a:schemeClr val="tx2"/>
                </a:solidFill>
                <a:latin typeface="メイリオ" pitchFamily="50" charset="-128"/>
                <a:ea typeface="メイリオ" pitchFamily="50" charset="-128"/>
              </a:rPr>
              <a:t>までの</a:t>
            </a:r>
            <a:r>
              <a:rPr lang="ja-JP" altLang="en-US" sz="2800" dirty="0" smtClean="0">
                <a:solidFill>
                  <a:schemeClr val="tx2"/>
                </a:solidFill>
                <a:latin typeface="メイリオ" pitchFamily="50" charset="-128"/>
                <a:ea typeface="メイリオ" pitchFamily="50" charset="-128"/>
              </a:rPr>
              <a:t>でたらめに並んだ数ができる</a:t>
            </a:r>
            <a:endParaRPr lang="en-US" altLang="ja-JP" sz="2800" dirty="0" smtClean="0">
              <a:solidFill>
                <a:schemeClr val="tx2"/>
              </a:solidFill>
              <a:latin typeface="メイリオ" pitchFamily="50" charset="-128"/>
              <a:ea typeface="メイリオ" pitchFamily="50" charset="-128"/>
            </a:endParaRPr>
          </a:p>
        </p:txBody>
      </p:sp>
      <p:sp>
        <p:nvSpPr>
          <p:cNvPr id="4" name="正方形/長方形 3"/>
          <p:cNvSpPr/>
          <p:nvPr/>
        </p:nvSpPr>
        <p:spPr>
          <a:xfrm>
            <a:off x="7884368" y="56818"/>
            <a:ext cx="1210588" cy="707886"/>
          </a:xfrm>
          <a:prstGeom prst="rect">
            <a:avLst/>
          </a:prstGeom>
          <a:ln w="22225">
            <a:solidFill>
              <a:srgbClr val="C00000"/>
            </a:solidFill>
          </a:ln>
        </p:spPr>
        <p:txBody>
          <a:bodyPr wrap="none">
            <a:spAutoFit/>
          </a:bodyPr>
          <a:lstStyle/>
          <a:p>
            <a:r>
              <a:rPr lang="ja-JP" altLang="en-US" sz="2000" b="1" dirty="0" smtClean="0">
                <a:solidFill>
                  <a:schemeClr val="tx2"/>
                </a:solidFill>
                <a:latin typeface="メイリオ" pitchFamily="50" charset="-128"/>
                <a:ea typeface="メイリオ" pitchFamily="50" charset="-128"/>
              </a:rPr>
              <a:t>テキスト</a:t>
            </a:r>
            <a:endParaRPr lang="en-US" altLang="ja-JP" sz="2000" b="1" dirty="0" smtClean="0">
              <a:solidFill>
                <a:schemeClr val="tx2"/>
              </a:solidFill>
              <a:latin typeface="メイリオ" pitchFamily="50" charset="-128"/>
              <a:ea typeface="メイリオ" pitchFamily="50" charset="-128"/>
            </a:endParaRPr>
          </a:p>
          <a:p>
            <a:r>
              <a:rPr lang="en-US" altLang="ja-JP" sz="2000" b="1" dirty="0" smtClean="0">
                <a:solidFill>
                  <a:schemeClr val="tx2"/>
                </a:solidFill>
                <a:latin typeface="メイリオ" pitchFamily="50" charset="-128"/>
                <a:ea typeface="メイリオ" pitchFamily="50" charset="-128"/>
              </a:rPr>
              <a:t>P.233</a:t>
            </a:r>
            <a:r>
              <a:rPr lang="ja-JP" altLang="en-US" sz="2000" b="1" dirty="0" smtClean="0">
                <a:solidFill>
                  <a:schemeClr val="tx2"/>
                </a:solidFill>
                <a:latin typeface="メイリオ" pitchFamily="50" charset="-128"/>
                <a:ea typeface="メイリオ" pitchFamily="50" charset="-128"/>
              </a:rPr>
              <a:t>～</a:t>
            </a:r>
            <a:endParaRPr lang="ja-JP" altLang="en-US" sz="2000" b="1" dirty="0">
              <a:solidFill>
                <a:schemeClr val="tx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メイリオ" pitchFamily="50" charset="-128"/>
                <a:ea typeface="メイリオ" pitchFamily="50" charset="-128"/>
              </a:rPr>
              <a:t>物理的</a:t>
            </a:r>
            <a:r>
              <a:rPr kumimoji="1" lang="ja-JP" altLang="en-US" dirty="0" smtClean="0">
                <a:latin typeface="メイリオ" pitchFamily="50" charset="-128"/>
                <a:ea typeface="メイリオ" pitchFamily="50" charset="-128"/>
              </a:rPr>
              <a:t>シミュレーション</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495800"/>
          </a:xfrm>
        </p:spPr>
        <p:txBody>
          <a:bodyPr>
            <a:normAutofit/>
          </a:bodyPr>
          <a:lstStyle/>
          <a:p>
            <a:r>
              <a:rPr lang="ja-JP" altLang="en-US" sz="2800" dirty="0" smtClean="0">
                <a:solidFill>
                  <a:schemeClr val="tx2"/>
                </a:solidFill>
                <a:latin typeface="メイリオ" pitchFamily="50" charset="-128"/>
                <a:ea typeface="メイリオ" pitchFamily="50" charset="-128"/>
              </a:rPr>
              <a:t>原発とシミュレーション</a:t>
            </a:r>
            <a:endParaRPr lang="en-US" altLang="ja-JP" sz="2800"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仏</a:t>
            </a:r>
            <a:r>
              <a:rPr lang="en-US" altLang="ja-JP" dirty="0" smtClean="0">
                <a:solidFill>
                  <a:schemeClr val="tx2"/>
                </a:solidFill>
                <a:latin typeface="メイリオ" pitchFamily="50" charset="-128"/>
                <a:ea typeface="メイリオ" pitchFamily="50" charset="-128"/>
              </a:rPr>
              <a:t>IRSN</a:t>
            </a:r>
            <a:r>
              <a:rPr lang="ja-JP" altLang="en-US" dirty="0" smtClean="0">
                <a:solidFill>
                  <a:schemeClr val="tx2"/>
                </a:solidFill>
                <a:latin typeface="メイリオ" pitchFamily="50" charset="-128"/>
                <a:ea typeface="メイリオ" pitchFamily="50" charset="-128"/>
              </a:rPr>
              <a:t>の放射性物質拡散シミュレーション</a:t>
            </a:r>
            <a:r>
              <a:rPr lang="en-US" altLang="ja-JP" dirty="0" smtClean="0">
                <a:solidFill>
                  <a:schemeClr val="tx2"/>
                </a:solidFill>
                <a:latin typeface="メイリオ" pitchFamily="50" charset="-128"/>
                <a:ea typeface="メイリオ" pitchFamily="50" charset="-128"/>
              </a:rPr>
              <a:t>(</a:t>
            </a:r>
            <a:r>
              <a:rPr lang="ja-JP" altLang="en-US" dirty="0" smtClean="0">
                <a:solidFill>
                  <a:schemeClr val="tx2"/>
                </a:solidFill>
                <a:latin typeface="メイリオ" pitchFamily="50" charset="-128"/>
                <a:ea typeface="メイリオ" pitchFamily="50" charset="-128"/>
              </a:rPr>
              <a:t>福島原発事故</a:t>
            </a:r>
            <a:r>
              <a:rPr lang="en-US" altLang="ja-JP" dirty="0" smtClean="0">
                <a:solidFill>
                  <a:schemeClr val="tx2"/>
                </a:solidFill>
                <a:latin typeface="メイリオ" pitchFamily="50" charset="-128"/>
                <a:ea typeface="メイリオ" pitchFamily="50" charset="-128"/>
              </a:rPr>
              <a:t>)</a:t>
            </a:r>
            <a:r>
              <a:rPr lang="ja-JP" altLang="en-US" dirty="0" smtClean="0">
                <a:solidFill>
                  <a:schemeClr val="tx2"/>
                </a:solidFill>
                <a:latin typeface="メイリオ" pitchFamily="50" charset="-128"/>
                <a:ea typeface="メイリオ" pitchFamily="50" charset="-128"/>
              </a:rPr>
              <a:t>→現在ではより高性能なものも存在</a:t>
            </a:r>
            <a:endParaRPr lang="en-US" altLang="ja-JP" dirty="0" smtClean="0">
              <a:solidFill>
                <a:schemeClr val="tx2"/>
              </a:solidFill>
              <a:latin typeface="メイリオ" pitchFamily="50" charset="-128"/>
              <a:ea typeface="メイリオ" pitchFamily="50" charset="-128"/>
            </a:endParaRPr>
          </a:p>
          <a:p>
            <a:pPr lvl="1">
              <a:buNone/>
            </a:pPr>
            <a:r>
              <a:rPr lang="en-US" altLang="ja-JP" sz="2000" dirty="0" smtClean="0">
                <a:solidFill>
                  <a:schemeClr val="tx2"/>
                </a:solidFill>
                <a:latin typeface="メイリオ" pitchFamily="50" charset="-128"/>
                <a:ea typeface="メイリオ" pitchFamily="50" charset="-128"/>
              </a:rPr>
              <a:t>http://www.irsn.fr/FR/popup/Pages/animation_dispersion_rejets_19mars.aspx</a:t>
            </a:r>
          </a:p>
        </p:txBody>
      </p:sp>
      <p:pic>
        <p:nvPicPr>
          <p:cNvPr id="2050" name="Picture 2"/>
          <p:cNvPicPr>
            <a:picLocks noChangeAspect="1" noChangeArrowheads="1"/>
          </p:cNvPicPr>
          <p:nvPr/>
        </p:nvPicPr>
        <p:blipFill>
          <a:blip r:embed="rId2" cstate="print"/>
          <a:srcRect/>
          <a:stretch>
            <a:fillRect/>
          </a:stretch>
        </p:blipFill>
        <p:spPr bwMode="auto">
          <a:xfrm>
            <a:off x="3707904" y="3501008"/>
            <a:ext cx="4608512" cy="32754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9294" y="228600"/>
            <a:ext cx="8481178" cy="990600"/>
          </a:xfrm>
        </p:spPr>
        <p:txBody>
          <a:bodyPr>
            <a:normAutofit fontScale="90000"/>
          </a:bodyPr>
          <a:lstStyle/>
          <a:p>
            <a:r>
              <a:rPr kumimoji="1" lang="ja-JP" altLang="en-US" sz="4000" dirty="0" smtClean="0">
                <a:latin typeface="メイリオ" pitchFamily="50" charset="-128"/>
                <a:ea typeface="メイリオ" pitchFamily="50" charset="-128"/>
              </a:rPr>
              <a:t>ランダム事象の生成：カードの抜き取り</a:t>
            </a:r>
            <a:endParaRPr kumimoji="1" lang="ja-JP" altLang="en-US" sz="4000"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251520" y="1772816"/>
            <a:ext cx="8640960" cy="4896544"/>
          </a:xfrm>
        </p:spPr>
        <p:txBody>
          <a:bodyPr>
            <a:normAutofit/>
          </a:bodyPr>
          <a:lstStyle/>
          <a:p>
            <a:r>
              <a:rPr lang="en-US" altLang="ja-JP" sz="2800" dirty="0" smtClean="0">
                <a:solidFill>
                  <a:schemeClr val="tx2"/>
                </a:solidFill>
                <a:latin typeface="メイリオ" pitchFamily="50" charset="-128"/>
                <a:ea typeface="メイリオ" pitchFamily="50" charset="-128"/>
              </a:rPr>
              <a:t>1</a:t>
            </a:r>
            <a:r>
              <a:rPr lang="ja-JP" altLang="en-US" sz="2800" dirty="0" smtClean="0">
                <a:solidFill>
                  <a:schemeClr val="tx2"/>
                </a:solidFill>
                <a:latin typeface="メイリオ" pitchFamily="50" charset="-128"/>
                <a:ea typeface="メイリオ" pitchFamily="50" charset="-128"/>
              </a:rPr>
              <a:t>つ</a:t>
            </a:r>
            <a:r>
              <a:rPr lang="en-US" altLang="ja-JP" sz="2800" dirty="0" smtClean="0">
                <a:solidFill>
                  <a:schemeClr val="tx2"/>
                </a:solidFill>
                <a:latin typeface="メイリオ" pitchFamily="50" charset="-128"/>
                <a:ea typeface="メイリオ" pitchFamily="50" charset="-128"/>
              </a:rPr>
              <a:t>1</a:t>
            </a:r>
            <a:r>
              <a:rPr lang="ja-JP" altLang="en-US" sz="2800" dirty="0" err="1" smtClean="0">
                <a:solidFill>
                  <a:schemeClr val="tx2"/>
                </a:solidFill>
                <a:latin typeface="メイリオ" pitchFamily="50" charset="-128"/>
                <a:ea typeface="メイリオ" pitchFamily="50" charset="-128"/>
              </a:rPr>
              <a:t>つの</a:t>
            </a:r>
            <a:r>
              <a:rPr lang="ja-JP" altLang="en-US" sz="2800" dirty="0" smtClean="0">
                <a:solidFill>
                  <a:schemeClr val="tx2"/>
                </a:solidFill>
                <a:latin typeface="メイリオ" pitchFamily="50" charset="-128"/>
                <a:ea typeface="メイリオ" pitchFamily="50" charset="-128"/>
              </a:rPr>
              <a:t>データをカードに書いて，ランダムに抜き取る</a:t>
            </a:r>
            <a:endParaRPr lang="en-US" altLang="ja-JP" sz="2800" dirty="0" smtClean="0">
              <a:solidFill>
                <a:schemeClr val="tx2"/>
              </a:solidFill>
              <a:latin typeface="メイリオ" pitchFamily="50" charset="-128"/>
              <a:ea typeface="メイリオ" pitchFamily="50" charset="-128"/>
            </a:endParaRPr>
          </a:p>
          <a:p>
            <a:pPr>
              <a:buNone/>
            </a:pPr>
            <a:r>
              <a:rPr lang="ja-JP" altLang="en-US" sz="2800" dirty="0" smtClean="0">
                <a:solidFill>
                  <a:schemeClr val="tx2"/>
                </a:solidFill>
                <a:latin typeface="メイリオ" pitchFamily="50" charset="-128"/>
                <a:ea typeface="メイリオ" pitchFamily="50" charset="-128"/>
              </a:rPr>
              <a:t>〇：簡単，わかりやすい，データが多ければ正しい</a:t>
            </a:r>
            <a:endParaRPr lang="en-US" altLang="ja-JP" sz="2800" dirty="0" smtClean="0">
              <a:solidFill>
                <a:schemeClr val="tx2"/>
              </a:solidFill>
              <a:latin typeface="メイリオ" pitchFamily="50" charset="-128"/>
              <a:ea typeface="メイリオ" pitchFamily="50" charset="-128"/>
            </a:endParaRPr>
          </a:p>
          <a:p>
            <a:pPr>
              <a:buNone/>
            </a:pP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：使ったデータしか再生されない，データが少なければ打ち切りのデータしか得られない</a:t>
            </a:r>
            <a:endParaRPr lang="en-US" altLang="ja-JP" sz="2800" dirty="0" smtClean="0">
              <a:solidFill>
                <a:schemeClr val="tx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9294" y="228600"/>
            <a:ext cx="8481178" cy="990600"/>
          </a:xfrm>
        </p:spPr>
        <p:txBody>
          <a:bodyPr>
            <a:normAutofit/>
          </a:bodyPr>
          <a:lstStyle/>
          <a:p>
            <a:r>
              <a:rPr kumimoji="1" lang="ja-JP" altLang="en-US" sz="4000" dirty="0" smtClean="0">
                <a:latin typeface="メイリオ" pitchFamily="50" charset="-128"/>
                <a:ea typeface="メイリオ" pitchFamily="50" charset="-128"/>
              </a:rPr>
              <a:t>ゆがんだサイコロ振りをまねる</a:t>
            </a:r>
            <a:endParaRPr kumimoji="1" lang="ja-JP" altLang="en-US" sz="4000"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251520" y="1772816"/>
            <a:ext cx="8640960" cy="4896544"/>
          </a:xfrm>
        </p:spPr>
        <p:txBody>
          <a:bodyPr>
            <a:normAutofit/>
          </a:bodyPr>
          <a:lstStyle/>
          <a:p>
            <a:r>
              <a:rPr lang="en-US" altLang="ja-JP" sz="2800" dirty="0" smtClean="0">
                <a:solidFill>
                  <a:schemeClr val="tx2"/>
                </a:solidFill>
                <a:latin typeface="メイリオ" pitchFamily="50" charset="-128"/>
                <a:ea typeface="メイリオ" pitchFamily="50" charset="-128"/>
              </a:rPr>
              <a:t>rand()</a:t>
            </a:r>
            <a:r>
              <a:rPr lang="ja-JP" altLang="en-US" sz="2800" dirty="0" err="1" smtClean="0">
                <a:solidFill>
                  <a:schemeClr val="tx2"/>
                </a:solidFill>
                <a:latin typeface="メイリオ" pitchFamily="50" charset="-128"/>
                <a:ea typeface="メイリオ" pitchFamily="50" charset="-128"/>
              </a:rPr>
              <a:t>での</a:t>
            </a:r>
            <a:r>
              <a:rPr lang="ja-JP" altLang="en-US" sz="2800" dirty="0" smtClean="0">
                <a:solidFill>
                  <a:schemeClr val="tx2"/>
                </a:solidFill>
                <a:latin typeface="メイリオ" pitchFamily="50" charset="-128"/>
                <a:ea typeface="メイリオ" pitchFamily="50" charset="-128"/>
              </a:rPr>
              <a:t>実現値の範囲をうまく設定することで，ゆがんだサイコロも実現できる</a:t>
            </a:r>
            <a:endParaRPr lang="en-US" altLang="ja-JP" sz="2800" dirty="0" smtClean="0">
              <a:solidFill>
                <a:schemeClr val="tx2"/>
              </a:solidFill>
              <a:latin typeface="メイリオ" pitchFamily="50" charset="-128"/>
              <a:ea typeface="メイリオ" pitchFamily="50" charset="-128"/>
            </a:endParaRPr>
          </a:p>
        </p:txBody>
      </p:sp>
      <p:graphicFrame>
        <p:nvGraphicFramePr>
          <p:cNvPr id="5" name="表 4"/>
          <p:cNvGraphicFramePr>
            <a:graphicFrameLocks noGrp="1"/>
          </p:cNvGraphicFramePr>
          <p:nvPr/>
        </p:nvGraphicFramePr>
        <p:xfrm>
          <a:off x="827584" y="2780928"/>
          <a:ext cx="7272808" cy="1371600"/>
        </p:xfrm>
        <a:graphic>
          <a:graphicData uri="http://schemas.openxmlformats.org/drawingml/2006/table">
            <a:tbl>
              <a:tblPr firstRow="1" bandRow="1"/>
              <a:tblGrid>
                <a:gridCol w="1572420"/>
                <a:gridCol w="947860"/>
                <a:gridCol w="936104"/>
                <a:gridCol w="946392"/>
                <a:gridCol w="997824"/>
                <a:gridCol w="936104"/>
                <a:gridCol w="936104"/>
              </a:tblGrid>
              <a:tr h="413587">
                <a:tc>
                  <a:txBody>
                    <a:bodyPr/>
                    <a:lstStyle>
                      <a:lvl1pPr marL="0" algn="l" rtl="0" eaLnBrk="1" latinLnBrk="0" hangingPunct="1">
                        <a:defRPr kumimoji="1" kern="1200">
                          <a:solidFill>
                            <a:schemeClr val="tx1"/>
                          </a:solidFill>
                          <a:latin typeface="Calibri"/>
                        </a:defRPr>
                      </a:lvl1pPr>
                      <a:lvl2pPr marL="457200" algn="l" rtl="0" eaLnBrk="1" latinLnBrk="0" hangingPunct="1">
                        <a:defRPr kumimoji="1" kern="1200">
                          <a:solidFill>
                            <a:schemeClr val="tx1"/>
                          </a:solidFill>
                          <a:latin typeface="Calibri"/>
                        </a:defRPr>
                      </a:lvl2pPr>
                      <a:lvl3pPr marL="914400" algn="l" rtl="0" eaLnBrk="1" latinLnBrk="0" hangingPunct="1">
                        <a:defRPr kumimoji="1" kern="1200">
                          <a:solidFill>
                            <a:schemeClr val="tx1"/>
                          </a:solidFill>
                          <a:latin typeface="Calibri"/>
                        </a:defRPr>
                      </a:lvl3pPr>
                      <a:lvl4pPr marL="1371600" algn="l" rtl="0" eaLnBrk="1" latinLnBrk="0" hangingPunct="1">
                        <a:defRPr kumimoji="1" kern="1200">
                          <a:solidFill>
                            <a:schemeClr val="tx1"/>
                          </a:solidFill>
                          <a:latin typeface="Calibri"/>
                        </a:defRPr>
                      </a:lvl4pPr>
                      <a:lvl5pPr marL="1828800" algn="l" rtl="0" eaLnBrk="1" latinLnBrk="0" hangingPunct="1">
                        <a:defRPr kumimoji="1" kern="1200">
                          <a:solidFill>
                            <a:schemeClr val="tx1"/>
                          </a:solidFill>
                          <a:latin typeface="Calibri"/>
                        </a:defRPr>
                      </a:lvl5pPr>
                      <a:lvl6pPr marL="2286000" algn="l" rtl="0" eaLnBrk="1" latinLnBrk="0" hangingPunct="1">
                        <a:defRPr kumimoji="1" kern="1200">
                          <a:solidFill>
                            <a:schemeClr val="tx1"/>
                          </a:solidFill>
                          <a:latin typeface="Calibri"/>
                        </a:defRPr>
                      </a:lvl6pPr>
                      <a:lvl7pPr marL="2743200" algn="l" rtl="0" eaLnBrk="1" latinLnBrk="0" hangingPunct="1">
                        <a:defRPr kumimoji="1" kern="1200">
                          <a:solidFill>
                            <a:schemeClr val="tx1"/>
                          </a:solidFill>
                          <a:latin typeface="Calibri"/>
                        </a:defRPr>
                      </a:lvl7pPr>
                      <a:lvl8pPr marL="3200400" algn="l" rtl="0" eaLnBrk="1" latinLnBrk="0" hangingPunct="1">
                        <a:defRPr kumimoji="1" kern="1200">
                          <a:solidFill>
                            <a:schemeClr val="tx1"/>
                          </a:solidFill>
                          <a:latin typeface="Calibri"/>
                        </a:defRPr>
                      </a:lvl8pPr>
                      <a:lvl9pPr marL="3657600" algn="l" rtl="0" eaLnBrk="1" latinLnBrk="0" hangingPunct="1">
                        <a:defRPr kumimoji="1" kern="1200">
                          <a:solidFill>
                            <a:schemeClr val="tx1"/>
                          </a:solidFill>
                          <a:latin typeface="Calibri"/>
                        </a:defRPr>
                      </a:lvl9pPr>
                    </a:lstStyle>
                    <a:p>
                      <a:r>
                        <a:rPr kumimoji="1" lang="ja-JP" altLang="en-US" sz="2400" dirty="0" smtClean="0">
                          <a:solidFill>
                            <a:schemeClr val="tx2"/>
                          </a:solidFill>
                          <a:latin typeface="メイリオ" pitchFamily="50" charset="-128"/>
                          <a:ea typeface="メイリオ" pitchFamily="50" charset="-128"/>
                        </a:rPr>
                        <a:t>目</a:t>
                      </a:r>
                      <a:endParaRPr kumimoji="1" lang="ja-JP" altLang="en-US" sz="2400" dirty="0">
                        <a:solidFill>
                          <a:schemeClr val="tx2"/>
                        </a:solidFill>
                        <a:latin typeface="メイリオ" pitchFamily="50" charset="-128"/>
                        <a:ea typeface="メイリオ" pitchFamily="50" charset="-128"/>
                      </a:endParaRPr>
                    </a:p>
                  </a:txBody>
                  <a:tcPr anchor="ctr" anchorCtr="1">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1" kern="1200">
                          <a:solidFill>
                            <a:schemeClr val="tx1"/>
                          </a:solidFill>
                          <a:latin typeface="Calibri"/>
                        </a:defRPr>
                      </a:lvl1pPr>
                      <a:lvl2pPr marL="457200" algn="l" rtl="0" eaLnBrk="1" latinLnBrk="0" hangingPunct="1">
                        <a:defRPr kumimoji="1" kern="1200">
                          <a:solidFill>
                            <a:schemeClr val="tx1"/>
                          </a:solidFill>
                          <a:latin typeface="Calibri"/>
                        </a:defRPr>
                      </a:lvl2pPr>
                      <a:lvl3pPr marL="914400" algn="l" rtl="0" eaLnBrk="1" latinLnBrk="0" hangingPunct="1">
                        <a:defRPr kumimoji="1" kern="1200">
                          <a:solidFill>
                            <a:schemeClr val="tx1"/>
                          </a:solidFill>
                          <a:latin typeface="Calibri"/>
                        </a:defRPr>
                      </a:lvl3pPr>
                      <a:lvl4pPr marL="1371600" algn="l" rtl="0" eaLnBrk="1" latinLnBrk="0" hangingPunct="1">
                        <a:defRPr kumimoji="1" kern="1200">
                          <a:solidFill>
                            <a:schemeClr val="tx1"/>
                          </a:solidFill>
                          <a:latin typeface="Calibri"/>
                        </a:defRPr>
                      </a:lvl4pPr>
                      <a:lvl5pPr marL="1828800" algn="l" rtl="0" eaLnBrk="1" latinLnBrk="0" hangingPunct="1">
                        <a:defRPr kumimoji="1" kern="1200">
                          <a:solidFill>
                            <a:schemeClr val="tx1"/>
                          </a:solidFill>
                          <a:latin typeface="Calibri"/>
                        </a:defRPr>
                      </a:lvl5pPr>
                      <a:lvl6pPr marL="2286000" algn="l" rtl="0" eaLnBrk="1" latinLnBrk="0" hangingPunct="1">
                        <a:defRPr kumimoji="1" kern="1200">
                          <a:solidFill>
                            <a:schemeClr val="tx1"/>
                          </a:solidFill>
                          <a:latin typeface="Calibri"/>
                        </a:defRPr>
                      </a:lvl6pPr>
                      <a:lvl7pPr marL="2743200" algn="l" rtl="0" eaLnBrk="1" latinLnBrk="0" hangingPunct="1">
                        <a:defRPr kumimoji="1" kern="1200">
                          <a:solidFill>
                            <a:schemeClr val="tx1"/>
                          </a:solidFill>
                          <a:latin typeface="Calibri"/>
                        </a:defRPr>
                      </a:lvl7pPr>
                      <a:lvl8pPr marL="3200400" algn="l" rtl="0" eaLnBrk="1" latinLnBrk="0" hangingPunct="1">
                        <a:defRPr kumimoji="1" kern="1200">
                          <a:solidFill>
                            <a:schemeClr val="tx1"/>
                          </a:solidFill>
                          <a:latin typeface="Calibri"/>
                        </a:defRPr>
                      </a:lvl8pPr>
                      <a:lvl9pPr marL="3657600" algn="l" rtl="0" eaLnBrk="1" latinLnBrk="0" hangingPunct="1">
                        <a:defRPr kumimoji="1" kern="1200">
                          <a:solidFill>
                            <a:schemeClr val="tx1"/>
                          </a:solidFill>
                          <a:latin typeface="Calibri"/>
                        </a:defRPr>
                      </a:lvl9pPr>
                    </a:lstStyle>
                    <a:p>
                      <a:r>
                        <a:rPr kumimoji="1" lang="en-US" altLang="ja-JP" sz="2400" dirty="0" smtClean="0">
                          <a:solidFill>
                            <a:schemeClr val="tx2"/>
                          </a:solidFill>
                          <a:latin typeface="メイリオ" pitchFamily="50" charset="-128"/>
                          <a:ea typeface="メイリオ" pitchFamily="50" charset="-128"/>
                        </a:rPr>
                        <a:t>1</a:t>
                      </a:r>
                      <a:endParaRPr kumimoji="1" lang="ja-JP" altLang="en-US" sz="2400" dirty="0">
                        <a:solidFill>
                          <a:schemeClr val="tx2"/>
                        </a:solidFill>
                        <a:latin typeface="メイリオ" pitchFamily="50" charset="-128"/>
                        <a:ea typeface="メイリオ" pitchFamily="50" charset="-128"/>
                      </a:endParaRPr>
                    </a:p>
                  </a:txBody>
                  <a:tcPr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1" kern="1200">
                          <a:solidFill>
                            <a:schemeClr val="tx1"/>
                          </a:solidFill>
                          <a:latin typeface="Calibri"/>
                        </a:defRPr>
                      </a:lvl1pPr>
                      <a:lvl2pPr marL="457200" algn="l" rtl="0" eaLnBrk="1" latinLnBrk="0" hangingPunct="1">
                        <a:defRPr kumimoji="1" kern="1200">
                          <a:solidFill>
                            <a:schemeClr val="tx1"/>
                          </a:solidFill>
                          <a:latin typeface="Calibri"/>
                        </a:defRPr>
                      </a:lvl2pPr>
                      <a:lvl3pPr marL="914400" algn="l" rtl="0" eaLnBrk="1" latinLnBrk="0" hangingPunct="1">
                        <a:defRPr kumimoji="1" kern="1200">
                          <a:solidFill>
                            <a:schemeClr val="tx1"/>
                          </a:solidFill>
                          <a:latin typeface="Calibri"/>
                        </a:defRPr>
                      </a:lvl3pPr>
                      <a:lvl4pPr marL="1371600" algn="l" rtl="0" eaLnBrk="1" latinLnBrk="0" hangingPunct="1">
                        <a:defRPr kumimoji="1" kern="1200">
                          <a:solidFill>
                            <a:schemeClr val="tx1"/>
                          </a:solidFill>
                          <a:latin typeface="Calibri"/>
                        </a:defRPr>
                      </a:lvl4pPr>
                      <a:lvl5pPr marL="1828800" algn="l" rtl="0" eaLnBrk="1" latinLnBrk="0" hangingPunct="1">
                        <a:defRPr kumimoji="1" kern="1200">
                          <a:solidFill>
                            <a:schemeClr val="tx1"/>
                          </a:solidFill>
                          <a:latin typeface="Calibri"/>
                        </a:defRPr>
                      </a:lvl5pPr>
                      <a:lvl6pPr marL="2286000" algn="l" rtl="0" eaLnBrk="1" latinLnBrk="0" hangingPunct="1">
                        <a:defRPr kumimoji="1" kern="1200">
                          <a:solidFill>
                            <a:schemeClr val="tx1"/>
                          </a:solidFill>
                          <a:latin typeface="Calibri"/>
                        </a:defRPr>
                      </a:lvl6pPr>
                      <a:lvl7pPr marL="2743200" algn="l" rtl="0" eaLnBrk="1" latinLnBrk="0" hangingPunct="1">
                        <a:defRPr kumimoji="1" kern="1200">
                          <a:solidFill>
                            <a:schemeClr val="tx1"/>
                          </a:solidFill>
                          <a:latin typeface="Calibri"/>
                        </a:defRPr>
                      </a:lvl7pPr>
                      <a:lvl8pPr marL="3200400" algn="l" rtl="0" eaLnBrk="1" latinLnBrk="0" hangingPunct="1">
                        <a:defRPr kumimoji="1" kern="1200">
                          <a:solidFill>
                            <a:schemeClr val="tx1"/>
                          </a:solidFill>
                          <a:latin typeface="Calibri"/>
                        </a:defRPr>
                      </a:lvl8pPr>
                      <a:lvl9pPr marL="3657600" algn="l" rtl="0" eaLnBrk="1" latinLnBrk="0" hangingPunct="1">
                        <a:defRPr kumimoji="1" kern="1200">
                          <a:solidFill>
                            <a:schemeClr val="tx1"/>
                          </a:solidFill>
                          <a:latin typeface="Calibri"/>
                        </a:defRPr>
                      </a:lvl9pPr>
                    </a:lstStyle>
                    <a:p>
                      <a:r>
                        <a:rPr kumimoji="1" lang="en-US" altLang="ja-JP" sz="2400" dirty="0" smtClean="0">
                          <a:solidFill>
                            <a:schemeClr val="tx2"/>
                          </a:solidFill>
                          <a:latin typeface="メイリオ" pitchFamily="50" charset="-128"/>
                          <a:ea typeface="メイリオ" pitchFamily="50" charset="-128"/>
                        </a:rPr>
                        <a:t>2</a:t>
                      </a:r>
                      <a:endParaRPr kumimoji="1" lang="ja-JP" altLang="en-US" sz="2400" dirty="0">
                        <a:solidFill>
                          <a:schemeClr val="tx2"/>
                        </a:solidFill>
                        <a:latin typeface="メイリオ" pitchFamily="50" charset="-128"/>
                        <a:ea typeface="メイリオ" pitchFamily="50" charset="-128"/>
                      </a:endParaRPr>
                    </a:p>
                  </a:txBody>
                  <a:tcPr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1" kern="1200">
                          <a:solidFill>
                            <a:schemeClr val="tx1"/>
                          </a:solidFill>
                          <a:latin typeface="Calibri"/>
                        </a:defRPr>
                      </a:lvl1pPr>
                      <a:lvl2pPr marL="457200" algn="l" rtl="0" eaLnBrk="1" latinLnBrk="0" hangingPunct="1">
                        <a:defRPr kumimoji="1" kern="1200">
                          <a:solidFill>
                            <a:schemeClr val="tx1"/>
                          </a:solidFill>
                          <a:latin typeface="Calibri"/>
                        </a:defRPr>
                      </a:lvl2pPr>
                      <a:lvl3pPr marL="914400" algn="l" rtl="0" eaLnBrk="1" latinLnBrk="0" hangingPunct="1">
                        <a:defRPr kumimoji="1" kern="1200">
                          <a:solidFill>
                            <a:schemeClr val="tx1"/>
                          </a:solidFill>
                          <a:latin typeface="Calibri"/>
                        </a:defRPr>
                      </a:lvl3pPr>
                      <a:lvl4pPr marL="1371600" algn="l" rtl="0" eaLnBrk="1" latinLnBrk="0" hangingPunct="1">
                        <a:defRPr kumimoji="1" kern="1200">
                          <a:solidFill>
                            <a:schemeClr val="tx1"/>
                          </a:solidFill>
                          <a:latin typeface="Calibri"/>
                        </a:defRPr>
                      </a:lvl4pPr>
                      <a:lvl5pPr marL="1828800" algn="l" rtl="0" eaLnBrk="1" latinLnBrk="0" hangingPunct="1">
                        <a:defRPr kumimoji="1" kern="1200">
                          <a:solidFill>
                            <a:schemeClr val="tx1"/>
                          </a:solidFill>
                          <a:latin typeface="Calibri"/>
                        </a:defRPr>
                      </a:lvl5pPr>
                      <a:lvl6pPr marL="2286000" algn="l" rtl="0" eaLnBrk="1" latinLnBrk="0" hangingPunct="1">
                        <a:defRPr kumimoji="1" kern="1200">
                          <a:solidFill>
                            <a:schemeClr val="tx1"/>
                          </a:solidFill>
                          <a:latin typeface="Calibri"/>
                        </a:defRPr>
                      </a:lvl6pPr>
                      <a:lvl7pPr marL="2743200" algn="l" rtl="0" eaLnBrk="1" latinLnBrk="0" hangingPunct="1">
                        <a:defRPr kumimoji="1" kern="1200">
                          <a:solidFill>
                            <a:schemeClr val="tx1"/>
                          </a:solidFill>
                          <a:latin typeface="Calibri"/>
                        </a:defRPr>
                      </a:lvl7pPr>
                      <a:lvl8pPr marL="3200400" algn="l" rtl="0" eaLnBrk="1" latinLnBrk="0" hangingPunct="1">
                        <a:defRPr kumimoji="1" kern="1200">
                          <a:solidFill>
                            <a:schemeClr val="tx1"/>
                          </a:solidFill>
                          <a:latin typeface="Calibri"/>
                        </a:defRPr>
                      </a:lvl8pPr>
                      <a:lvl9pPr marL="3657600" algn="l" rtl="0" eaLnBrk="1" latinLnBrk="0" hangingPunct="1">
                        <a:defRPr kumimoji="1" kern="1200">
                          <a:solidFill>
                            <a:schemeClr val="tx1"/>
                          </a:solidFill>
                          <a:latin typeface="Calibri"/>
                        </a:defRPr>
                      </a:lvl9pPr>
                    </a:lstStyle>
                    <a:p>
                      <a:r>
                        <a:rPr kumimoji="1" lang="en-US" altLang="ja-JP" sz="2400" dirty="0" smtClean="0">
                          <a:solidFill>
                            <a:schemeClr val="tx2"/>
                          </a:solidFill>
                          <a:latin typeface="メイリオ" pitchFamily="50" charset="-128"/>
                          <a:ea typeface="メイリオ" pitchFamily="50" charset="-128"/>
                        </a:rPr>
                        <a:t>3</a:t>
                      </a:r>
                      <a:endParaRPr kumimoji="1" lang="ja-JP" altLang="en-US" sz="2400" dirty="0">
                        <a:solidFill>
                          <a:schemeClr val="tx2"/>
                        </a:solidFill>
                        <a:latin typeface="メイリオ" pitchFamily="50" charset="-128"/>
                        <a:ea typeface="メイリオ" pitchFamily="50" charset="-128"/>
                      </a:endParaRPr>
                    </a:p>
                  </a:txBody>
                  <a:tcPr anchor="ctr" anchorCtr="1">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1" kern="1200">
                          <a:solidFill>
                            <a:schemeClr val="tx1"/>
                          </a:solidFill>
                          <a:latin typeface="Calibri"/>
                        </a:defRPr>
                      </a:lvl1pPr>
                      <a:lvl2pPr marL="457200" algn="l" rtl="0" eaLnBrk="1" latinLnBrk="0" hangingPunct="1">
                        <a:defRPr kumimoji="1" kern="1200">
                          <a:solidFill>
                            <a:schemeClr val="tx1"/>
                          </a:solidFill>
                          <a:latin typeface="Calibri"/>
                        </a:defRPr>
                      </a:lvl2pPr>
                      <a:lvl3pPr marL="914400" algn="l" rtl="0" eaLnBrk="1" latinLnBrk="0" hangingPunct="1">
                        <a:defRPr kumimoji="1" kern="1200">
                          <a:solidFill>
                            <a:schemeClr val="tx1"/>
                          </a:solidFill>
                          <a:latin typeface="Calibri"/>
                        </a:defRPr>
                      </a:lvl3pPr>
                      <a:lvl4pPr marL="1371600" algn="l" rtl="0" eaLnBrk="1" latinLnBrk="0" hangingPunct="1">
                        <a:defRPr kumimoji="1" kern="1200">
                          <a:solidFill>
                            <a:schemeClr val="tx1"/>
                          </a:solidFill>
                          <a:latin typeface="Calibri"/>
                        </a:defRPr>
                      </a:lvl4pPr>
                      <a:lvl5pPr marL="1828800" algn="l" rtl="0" eaLnBrk="1" latinLnBrk="0" hangingPunct="1">
                        <a:defRPr kumimoji="1" kern="1200">
                          <a:solidFill>
                            <a:schemeClr val="tx1"/>
                          </a:solidFill>
                          <a:latin typeface="Calibri"/>
                        </a:defRPr>
                      </a:lvl5pPr>
                      <a:lvl6pPr marL="2286000" algn="l" rtl="0" eaLnBrk="1" latinLnBrk="0" hangingPunct="1">
                        <a:defRPr kumimoji="1" kern="1200">
                          <a:solidFill>
                            <a:schemeClr val="tx1"/>
                          </a:solidFill>
                          <a:latin typeface="Calibri"/>
                        </a:defRPr>
                      </a:lvl6pPr>
                      <a:lvl7pPr marL="2743200" algn="l" rtl="0" eaLnBrk="1" latinLnBrk="0" hangingPunct="1">
                        <a:defRPr kumimoji="1" kern="1200">
                          <a:solidFill>
                            <a:schemeClr val="tx1"/>
                          </a:solidFill>
                          <a:latin typeface="Calibri"/>
                        </a:defRPr>
                      </a:lvl7pPr>
                      <a:lvl8pPr marL="3200400" algn="l" rtl="0" eaLnBrk="1" latinLnBrk="0" hangingPunct="1">
                        <a:defRPr kumimoji="1" kern="1200">
                          <a:solidFill>
                            <a:schemeClr val="tx1"/>
                          </a:solidFill>
                          <a:latin typeface="Calibri"/>
                        </a:defRPr>
                      </a:lvl8pPr>
                      <a:lvl9pPr marL="3657600" algn="l" rtl="0" eaLnBrk="1" latinLnBrk="0" hangingPunct="1">
                        <a:defRPr kumimoji="1" kern="1200">
                          <a:solidFill>
                            <a:schemeClr val="tx1"/>
                          </a:solidFill>
                          <a:latin typeface="Calibri"/>
                        </a:defRPr>
                      </a:lvl9pPr>
                    </a:lstStyle>
                    <a:p>
                      <a:r>
                        <a:rPr kumimoji="1" lang="en-US" altLang="ja-JP" sz="2400" dirty="0" smtClean="0">
                          <a:solidFill>
                            <a:schemeClr val="tx2"/>
                          </a:solidFill>
                          <a:latin typeface="メイリオ" pitchFamily="50" charset="-128"/>
                          <a:ea typeface="メイリオ" pitchFamily="50" charset="-128"/>
                        </a:rPr>
                        <a:t>4</a:t>
                      </a:r>
                      <a:endParaRPr kumimoji="1" lang="ja-JP" altLang="en-US" sz="2400" dirty="0">
                        <a:solidFill>
                          <a:schemeClr val="tx2"/>
                        </a:solidFill>
                        <a:latin typeface="メイリオ" pitchFamily="50" charset="-128"/>
                        <a:ea typeface="メイリオ" pitchFamily="50" charset="-128"/>
                      </a:endParaRPr>
                    </a:p>
                  </a:txBody>
                  <a:tcPr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1" kern="1200">
                          <a:solidFill>
                            <a:schemeClr val="tx1"/>
                          </a:solidFill>
                          <a:latin typeface="Calibri"/>
                        </a:defRPr>
                      </a:lvl1pPr>
                      <a:lvl2pPr marL="457200" algn="l" rtl="0" eaLnBrk="1" latinLnBrk="0" hangingPunct="1">
                        <a:defRPr kumimoji="1" kern="1200">
                          <a:solidFill>
                            <a:schemeClr val="tx1"/>
                          </a:solidFill>
                          <a:latin typeface="Calibri"/>
                        </a:defRPr>
                      </a:lvl2pPr>
                      <a:lvl3pPr marL="914400" algn="l" rtl="0" eaLnBrk="1" latinLnBrk="0" hangingPunct="1">
                        <a:defRPr kumimoji="1" kern="1200">
                          <a:solidFill>
                            <a:schemeClr val="tx1"/>
                          </a:solidFill>
                          <a:latin typeface="Calibri"/>
                        </a:defRPr>
                      </a:lvl3pPr>
                      <a:lvl4pPr marL="1371600" algn="l" rtl="0" eaLnBrk="1" latinLnBrk="0" hangingPunct="1">
                        <a:defRPr kumimoji="1" kern="1200">
                          <a:solidFill>
                            <a:schemeClr val="tx1"/>
                          </a:solidFill>
                          <a:latin typeface="Calibri"/>
                        </a:defRPr>
                      </a:lvl4pPr>
                      <a:lvl5pPr marL="1828800" algn="l" rtl="0" eaLnBrk="1" latinLnBrk="0" hangingPunct="1">
                        <a:defRPr kumimoji="1" kern="1200">
                          <a:solidFill>
                            <a:schemeClr val="tx1"/>
                          </a:solidFill>
                          <a:latin typeface="Calibri"/>
                        </a:defRPr>
                      </a:lvl5pPr>
                      <a:lvl6pPr marL="2286000" algn="l" rtl="0" eaLnBrk="1" latinLnBrk="0" hangingPunct="1">
                        <a:defRPr kumimoji="1" kern="1200">
                          <a:solidFill>
                            <a:schemeClr val="tx1"/>
                          </a:solidFill>
                          <a:latin typeface="Calibri"/>
                        </a:defRPr>
                      </a:lvl6pPr>
                      <a:lvl7pPr marL="2743200" algn="l" rtl="0" eaLnBrk="1" latinLnBrk="0" hangingPunct="1">
                        <a:defRPr kumimoji="1" kern="1200">
                          <a:solidFill>
                            <a:schemeClr val="tx1"/>
                          </a:solidFill>
                          <a:latin typeface="Calibri"/>
                        </a:defRPr>
                      </a:lvl7pPr>
                      <a:lvl8pPr marL="3200400" algn="l" rtl="0" eaLnBrk="1" latinLnBrk="0" hangingPunct="1">
                        <a:defRPr kumimoji="1" kern="1200">
                          <a:solidFill>
                            <a:schemeClr val="tx1"/>
                          </a:solidFill>
                          <a:latin typeface="Calibri"/>
                        </a:defRPr>
                      </a:lvl8pPr>
                      <a:lvl9pPr marL="3657600" algn="l" rtl="0" eaLnBrk="1" latinLnBrk="0" hangingPunct="1">
                        <a:defRPr kumimoji="1" kern="1200">
                          <a:solidFill>
                            <a:schemeClr val="tx1"/>
                          </a:solidFill>
                          <a:latin typeface="Calibri"/>
                        </a:defRPr>
                      </a:lvl9pPr>
                    </a:lstStyle>
                    <a:p>
                      <a:r>
                        <a:rPr kumimoji="1" lang="en-US" altLang="ja-JP" sz="2400" dirty="0" smtClean="0">
                          <a:solidFill>
                            <a:schemeClr val="tx2"/>
                          </a:solidFill>
                          <a:latin typeface="メイリオ" pitchFamily="50" charset="-128"/>
                          <a:ea typeface="メイリオ" pitchFamily="50" charset="-128"/>
                        </a:rPr>
                        <a:t>5</a:t>
                      </a:r>
                      <a:endParaRPr kumimoji="1" lang="ja-JP" altLang="en-US" sz="2400" dirty="0">
                        <a:solidFill>
                          <a:schemeClr val="tx2"/>
                        </a:solidFill>
                        <a:latin typeface="メイリオ" pitchFamily="50" charset="-128"/>
                        <a:ea typeface="メイリオ" pitchFamily="50" charset="-128"/>
                      </a:endParaRPr>
                    </a:p>
                  </a:txBody>
                  <a:tcPr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1" kern="1200">
                          <a:solidFill>
                            <a:schemeClr val="tx1"/>
                          </a:solidFill>
                          <a:latin typeface="Calibri"/>
                        </a:defRPr>
                      </a:lvl1pPr>
                      <a:lvl2pPr marL="457200" algn="l" rtl="0" eaLnBrk="1" latinLnBrk="0" hangingPunct="1">
                        <a:defRPr kumimoji="1" kern="1200">
                          <a:solidFill>
                            <a:schemeClr val="tx1"/>
                          </a:solidFill>
                          <a:latin typeface="Calibri"/>
                        </a:defRPr>
                      </a:lvl2pPr>
                      <a:lvl3pPr marL="914400" algn="l" rtl="0" eaLnBrk="1" latinLnBrk="0" hangingPunct="1">
                        <a:defRPr kumimoji="1" kern="1200">
                          <a:solidFill>
                            <a:schemeClr val="tx1"/>
                          </a:solidFill>
                          <a:latin typeface="Calibri"/>
                        </a:defRPr>
                      </a:lvl3pPr>
                      <a:lvl4pPr marL="1371600" algn="l" rtl="0" eaLnBrk="1" latinLnBrk="0" hangingPunct="1">
                        <a:defRPr kumimoji="1" kern="1200">
                          <a:solidFill>
                            <a:schemeClr val="tx1"/>
                          </a:solidFill>
                          <a:latin typeface="Calibri"/>
                        </a:defRPr>
                      </a:lvl4pPr>
                      <a:lvl5pPr marL="1828800" algn="l" rtl="0" eaLnBrk="1" latinLnBrk="0" hangingPunct="1">
                        <a:defRPr kumimoji="1" kern="1200">
                          <a:solidFill>
                            <a:schemeClr val="tx1"/>
                          </a:solidFill>
                          <a:latin typeface="Calibri"/>
                        </a:defRPr>
                      </a:lvl5pPr>
                      <a:lvl6pPr marL="2286000" algn="l" rtl="0" eaLnBrk="1" latinLnBrk="0" hangingPunct="1">
                        <a:defRPr kumimoji="1" kern="1200">
                          <a:solidFill>
                            <a:schemeClr val="tx1"/>
                          </a:solidFill>
                          <a:latin typeface="Calibri"/>
                        </a:defRPr>
                      </a:lvl6pPr>
                      <a:lvl7pPr marL="2743200" algn="l" rtl="0" eaLnBrk="1" latinLnBrk="0" hangingPunct="1">
                        <a:defRPr kumimoji="1" kern="1200">
                          <a:solidFill>
                            <a:schemeClr val="tx1"/>
                          </a:solidFill>
                          <a:latin typeface="Calibri"/>
                        </a:defRPr>
                      </a:lvl7pPr>
                      <a:lvl8pPr marL="3200400" algn="l" rtl="0" eaLnBrk="1" latinLnBrk="0" hangingPunct="1">
                        <a:defRPr kumimoji="1" kern="1200">
                          <a:solidFill>
                            <a:schemeClr val="tx1"/>
                          </a:solidFill>
                          <a:latin typeface="Calibri"/>
                        </a:defRPr>
                      </a:lvl8pPr>
                      <a:lvl9pPr marL="3657600" algn="l" rtl="0" eaLnBrk="1" latinLnBrk="0" hangingPunct="1">
                        <a:defRPr kumimoji="1" kern="1200">
                          <a:solidFill>
                            <a:schemeClr val="tx1"/>
                          </a:solidFill>
                          <a:latin typeface="Calibri"/>
                        </a:defRPr>
                      </a:lvl9pPr>
                    </a:lstStyle>
                    <a:p>
                      <a:r>
                        <a:rPr kumimoji="1" lang="en-US" altLang="ja-JP" sz="2400" dirty="0" smtClean="0">
                          <a:solidFill>
                            <a:schemeClr val="tx2"/>
                          </a:solidFill>
                          <a:latin typeface="メイリオ" pitchFamily="50" charset="-128"/>
                          <a:ea typeface="メイリオ" pitchFamily="50" charset="-128"/>
                        </a:rPr>
                        <a:t>6</a:t>
                      </a:r>
                      <a:endParaRPr kumimoji="1" lang="ja-JP" altLang="en-US" sz="2400" dirty="0">
                        <a:solidFill>
                          <a:schemeClr val="tx2"/>
                        </a:solidFill>
                        <a:latin typeface="メイリオ" pitchFamily="50" charset="-128"/>
                        <a:ea typeface="メイリオ" pitchFamily="50" charset="-128"/>
                      </a:endParaRPr>
                    </a:p>
                  </a:txBody>
                  <a:tcPr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413587">
                <a:tc>
                  <a:txBody>
                    <a:bodyPr/>
                    <a:lstStyle>
                      <a:lvl1pPr marL="0" algn="l" rtl="0" eaLnBrk="1" latinLnBrk="0" hangingPunct="1">
                        <a:defRPr kumimoji="1" kern="1200">
                          <a:solidFill>
                            <a:schemeClr val="tx1"/>
                          </a:solidFill>
                          <a:latin typeface="Calibri"/>
                        </a:defRPr>
                      </a:lvl1pPr>
                      <a:lvl2pPr marL="457200" algn="l" rtl="0" eaLnBrk="1" latinLnBrk="0" hangingPunct="1">
                        <a:defRPr kumimoji="1" kern="1200">
                          <a:solidFill>
                            <a:schemeClr val="tx1"/>
                          </a:solidFill>
                          <a:latin typeface="Calibri"/>
                        </a:defRPr>
                      </a:lvl2pPr>
                      <a:lvl3pPr marL="914400" algn="l" rtl="0" eaLnBrk="1" latinLnBrk="0" hangingPunct="1">
                        <a:defRPr kumimoji="1" kern="1200">
                          <a:solidFill>
                            <a:schemeClr val="tx1"/>
                          </a:solidFill>
                          <a:latin typeface="Calibri"/>
                        </a:defRPr>
                      </a:lvl3pPr>
                      <a:lvl4pPr marL="1371600" algn="l" rtl="0" eaLnBrk="1" latinLnBrk="0" hangingPunct="1">
                        <a:defRPr kumimoji="1" kern="1200">
                          <a:solidFill>
                            <a:schemeClr val="tx1"/>
                          </a:solidFill>
                          <a:latin typeface="Calibri"/>
                        </a:defRPr>
                      </a:lvl4pPr>
                      <a:lvl5pPr marL="1828800" algn="l" rtl="0" eaLnBrk="1" latinLnBrk="0" hangingPunct="1">
                        <a:defRPr kumimoji="1" kern="1200">
                          <a:solidFill>
                            <a:schemeClr val="tx1"/>
                          </a:solidFill>
                          <a:latin typeface="Calibri"/>
                        </a:defRPr>
                      </a:lvl5pPr>
                      <a:lvl6pPr marL="2286000" algn="l" rtl="0" eaLnBrk="1" latinLnBrk="0" hangingPunct="1">
                        <a:defRPr kumimoji="1" kern="1200">
                          <a:solidFill>
                            <a:schemeClr val="tx1"/>
                          </a:solidFill>
                          <a:latin typeface="Calibri"/>
                        </a:defRPr>
                      </a:lvl6pPr>
                      <a:lvl7pPr marL="2743200" algn="l" rtl="0" eaLnBrk="1" latinLnBrk="0" hangingPunct="1">
                        <a:defRPr kumimoji="1" kern="1200">
                          <a:solidFill>
                            <a:schemeClr val="tx1"/>
                          </a:solidFill>
                          <a:latin typeface="Calibri"/>
                        </a:defRPr>
                      </a:lvl7pPr>
                      <a:lvl8pPr marL="3200400" algn="l" rtl="0" eaLnBrk="1" latinLnBrk="0" hangingPunct="1">
                        <a:defRPr kumimoji="1" kern="1200">
                          <a:solidFill>
                            <a:schemeClr val="tx1"/>
                          </a:solidFill>
                          <a:latin typeface="Calibri"/>
                        </a:defRPr>
                      </a:lvl8pPr>
                      <a:lvl9pPr marL="3657600" algn="l" rtl="0" eaLnBrk="1" latinLnBrk="0" hangingPunct="1">
                        <a:defRPr kumimoji="1" kern="1200">
                          <a:solidFill>
                            <a:schemeClr val="tx1"/>
                          </a:solidFill>
                          <a:latin typeface="Calibri"/>
                        </a:defRPr>
                      </a:lvl9pPr>
                    </a:lstStyle>
                    <a:p>
                      <a:r>
                        <a:rPr kumimoji="1" lang="ja-JP" altLang="en-US" sz="2400" dirty="0" smtClean="0">
                          <a:solidFill>
                            <a:schemeClr val="tx2"/>
                          </a:solidFill>
                          <a:latin typeface="メイリオ" pitchFamily="50" charset="-128"/>
                          <a:ea typeface="メイリオ" pitchFamily="50" charset="-128"/>
                        </a:rPr>
                        <a:t>確率</a:t>
                      </a:r>
                      <a:endParaRPr kumimoji="1" lang="ja-JP" altLang="en-US" sz="2400" dirty="0">
                        <a:solidFill>
                          <a:schemeClr val="tx2"/>
                        </a:solidFill>
                        <a:latin typeface="メイリオ" pitchFamily="50" charset="-128"/>
                        <a:ea typeface="メイリオ" pitchFamily="50" charset="-128"/>
                      </a:endParaRPr>
                    </a:p>
                  </a:txBody>
                  <a:tcPr anchor="ctr" anchorCtr="1">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1" kern="1200">
                          <a:solidFill>
                            <a:schemeClr val="tx1"/>
                          </a:solidFill>
                          <a:latin typeface="Calibri"/>
                        </a:defRPr>
                      </a:lvl1pPr>
                      <a:lvl2pPr marL="457200" algn="l" rtl="0" eaLnBrk="1" latinLnBrk="0" hangingPunct="1">
                        <a:defRPr kumimoji="1" kern="1200">
                          <a:solidFill>
                            <a:schemeClr val="tx1"/>
                          </a:solidFill>
                          <a:latin typeface="Calibri"/>
                        </a:defRPr>
                      </a:lvl2pPr>
                      <a:lvl3pPr marL="914400" algn="l" rtl="0" eaLnBrk="1" latinLnBrk="0" hangingPunct="1">
                        <a:defRPr kumimoji="1" kern="1200">
                          <a:solidFill>
                            <a:schemeClr val="tx1"/>
                          </a:solidFill>
                          <a:latin typeface="Calibri"/>
                        </a:defRPr>
                      </a:lvl3pPr>
                      <a:lvl4pPr marL="1371600" algn="l" rtl="0" eaLnBrk="1" latinLnBrk="0" hangingPunct="1">
                        <a:defRPr kumimoji="1" kern="1200">
                          <a:solidFill>
                            <a:schemeClr val="tx1"/>
                          </a:solidFill>
                          <a:latin typeface="Calibri"/>
                        </a:defRPr>
                      </a:lvl4pPr>
                      <a:lvl5pPr marL="1828800" algn="l" rtl="0" eaLnBrk="1" latinLnBrk="0" hangingPunct="1">
                        <a:defRPr kumimoji="1" kern="1200">
                          <a:solidFill>
                            <a:schemeClr val="tx1"/>
                          </a:solidFill>
                          <a:latin typeface="Calibri"/>
                        </a:defRPr>
                      </a:lvl5pPr>
                      <a:lvl6pPr marL="2286000" algn="l" rtl="0" eaLnBrk="1" latinLnBrk="0" hangingPunct="1">
                        <a:defRPr kumimoji="1" kern="1200">
                          <a:solidFill>
                            <a:schemeClr val="tx1"/>
                          </a:solidFill>
                          <a:latin typeface="Calibri"/>
                        </a:defRPr>
                      </a:lvl6pPr>
                      <a:lvl7pPr marL="2743200" algn="l" rtl="0" eaLnBrk="1" latinLnBrk="0" hangingPunct="1">
                        <a:defRPr kumimoji="1" kern="1200">
                          <a:solidFill>
                            <a:schemeClr val="tx1"/>
                          </a:solidFill>
                          <a:latin typeface="Calibri"/>
                        </a:defRPr>
                      </a:lvl7pPr>
                      <a:lvl8pPr marL="3200400" algn="l" rtl="0" eaLnBrk="1" latinLnBrk="0" hangingPunct="1">
                        <a:defRPr kumimoji="1" kern="1200">
                          <a:solidFill>
                            <a:schemeClr val="tx1"/>
                          </a:solidFill>
                          <a:latin typeface="Calibri"/>
                        </a:defRPr>
                      </a:lvl8pPr>
                      <a:lvl9pPr marL="3657600" algn="l" rtl="0" eaLnBrk="1" latinLnBrk="0" hangingPunct="1">
                        <a:defRPr kumimoji="1" kern="1200">
                          <a:solidFill>
                            <a:schemeClr val="tx1"/>
                          </a:solidFill>
                          <a:latin typeface="Calibri"/>
                        </a:defRPr>
                      </a:lvl9pPr>
                    </a:lstStyle>
                    <a:p>
                      <a:r>
                        <a:rPr kumimoji="1" lang="en-US" altLang="ja-JP" sz="2400" dirty="0" smtClean="0">
                          <a:solidFill>
                            <a:schemeClr val="tx2"/>
                          </a:solidFill>
                          <a:latin typeface="メイリオ" pitchFamily="50" charset="-128"/>
                          <a:ea typeface="メイリオ" pitchFamily="50" charset="-128"/>
                        </a:rPr>
                        <a:t>0.1</a:t>
                      </a:r>
                      <a:endParaRPr kumimoji="1" lang="ja-JP" altLang="en-US" sz="2400" dirty="0">
                        <a:solidFill>
                          <a:schemeClr val="tx2"/>
                        </a:solidFill>
                        <a:latin typeface="メイリオ" pitchFamily="50" charset="-128"/>
                        <a:ea typeface="メイリオ" pitchFamily="50" charset="-128"/>
                      </a:endParaRPr>
                    </a:p>
                  </a:txBody>
                  <a:tcPr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1" kern="1200">
                          <a:solidFill>
                            <a:schemeClr val="tx1"/>
                          </a:solidFill>
                          <a:latin typeface="Calibri"/>
                        </a:defRPr>
                      </a:lvl1pPr>
                      <a:lvl2pPr marL="457200" algn="l" rtl="0" eaLnBrk="1" latinLnBrk="0" hangingPunct="1">
                        <a:defRPr kumimoji="1" kern="1200">
                          <a:solidFill>
                            <a:schemeClr val="tx1"/>
                          </a:solidFill>
                          <a:latin typeface="Calibri"/>
                        </a:defRPr>
                      </a:lvl2pPr>
                      <a:lvl3pPr marL="914400" algn="l" rtl="0" eaLnBrk="1" latinLnBrk="0" hangingPunct="1">
                        <a:defRPr kumimoji="1" kern="1200">
                          <a:solidFill>
                            <a:schemeClr val="tx1"/>
                          </a:solidFill>
                          <a:latin typeface="Calibri"/>
                        </a:defRPr>
                      </a:lvl3pPr>
                      <a:lvl4pPr marL="1371600" algn="l" rtl="0" eaLnBrk="1" latinLnBrk="0" hangingPunct="1">
                        <a:defRPr kumimoji="1" kern="1200">
                          <a:solidFill>
                            <a:schemeClr val="tx1"/>
                          </a:solidFill>
                          <a:latin typeface="Calibri"/>
                        </a:defRPr>
                      </a:lvl4pPr>
                      <a:lvl5pPr marL="1828800" algn="l" rtl="0" eaLnBrk="1" latinLnBrk="0" hangingPunct="1">
                        <a:defRPr kumimoji="1" kern="1200">
                          <a:solidFill>
                            <a:schemeClr val="tx1"/>
                          </a:solidFill>
                          <a:latin typeface="Calibri"/>
                        </a:defRPr>
                      </a:lvl5pPr>
                      <a:lvl6pPr marL="2286000" algn="l" rtl="0" eaLnBrk="1" latinLnBrk="0" hangingPunct="1">
                        <a:defRPr kumimoji="1" kern="1200">
                          <a:solidFill>
                            <a:schemeClr val="tx1"/>
                          </a:solidFill>
                          <a:latin typeface="Calibri"/>
                        </a:defRPr>
                      </a:lvl6pPr>
                      <a:lvl7pPr marL="2743200" algn="l" rtl="0" eaLnBrk="1" latinLnBrk="0" hangingPunct="1">
                        <a:defRPr kumimoji="1" kern="1200">
                          <a:solidFill>
                            <a:schemeClr val="tx1"/>
                          </a:solidFill>
                          <a:latin typeface="Calibri"/>
                        </a:defRPr>
                      </a:lvl7pPr>
                      <a:lvl8pPr marL="3200400" algn="l" rtl="0" eaLnBrk="1" latinLnBrk="0" hangingPunct="1">
                        <a:defRPr kumimoji="1" kern="1200">
                          <a:solidFill>
                            <a:schemeClr val="tx1"/>
                          </a:solidFill>
                          <a:latin typeface="Calibri"/>
                        </a:defRPr>
                      </a:lvl8pPr>
                      <a:lvl9pPr marL="3657600" algn="l" rtl="0" eaLnBrk="1" latinLnBrk="0" hangingPunct="1">
                        <a:defRPr kumimoji="1" kern="1200">
                          <a:solidFill>
                            <a:schemeClr val="tx1"/>
                          </a:solidFill>
                          <a:latin typeface="Calibri"/>
                        </a:defRPr>
                      </a:lvl9pPr>
                    </a:lstStyle>
                    <a:p>
                      <a:r>
                        <a:rPr kumimoji="1" lang="en-US" altLang="ja-JP" sz="2400" dirty="0" smtClean="0">
                          <a:solidFill>
                            <a:schemeClr val="tx2"/>
                          </a:solidFill>
                          <a:latin typeface="メイリオ" pitchFamily="50" charset="-128"/>
                          <a:ea typeface="メイリオ" pitchFamily="50" charset="-128"/>
                        </a:rPr>
                        <a:t>0.2</a:t>
                      </a:r>
                      <a:endParaRPr kumimoji="1" lang="ja-JP" altLang="en-US" sz="2400" dirty="0">
                        <a:solidFill>
                          <a:schemeClr val="tx2"/>
                        </a:solidFill>
                        <a:latin typeface="メイリオ" pitchFamily="50" charset="-128"/>
                        <a:ea typeface="メイリオ" pitchFamily="50" charset="-128"/>
                      </a:endParaRPr>
                    </a:p>
                  </a:txBody>
                  <a:tcPr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1" kern="1200">
                          <a:solidFill>
                            <a:schemeClr val="tx1"/>
                          </a:solidFill>
                          <a:latin typeface="Calibri"/>
                        </a:defRPr>
                      </a:lvl1pPr>
                      <a:lvl2pPr marL="457200" algn="l" rtl="0" eaLnBrk="1" latinLnBrk="0" hangingPunct="1">
                        <a:defRPr kumimoji="1" kern="1200">
                          <a:solidFill>
                            <a:schemeClr val="tx1"/>
                          </a:solidFill>
                          <a:latin typeface="Calibri"/>
                        </a:defRPr>
                      </a:lvl2pPr>
                      <a:lvl3pPr marL="914400" algn="l" rtl="0" eaLnBrk="1" latinLnBrk="0" hangingPunct="1">
                        <a:defRPr kumimoji="1" kern="1200">
                          <a:solidFill>
                            <a:schemeClr val="tx1"/>
                          </a:solidFill>
                          <a:latin typeface="Calibri"/>
                        </a:defRPr>
                      </a:lvl3pPr>
                      <a:lvl4pPr marL="1371600" algn="l" rtl="0" eaLnBrk="1" latinLnBrk="0" hangingPunct="1">
                        <a:defRPr kumimoji="1" kern="1200">
                          <a:solidFill>
                            <a:schemeClr val="tx1"/>
                          </a:solidFill>
                          <a:latin typeface="Calibri"/>
                        </a:defRPr>
                      </a:lvl4pPr>
                      <a:lvl5pPr marL="1828800" algn="l" rtl="0" eaLnBrk="1" latinLnBrk="0" hangingPunct="1">
                        <a:defRPr kumimoji="1" kern="1200">
                          <a:solidFill>
                            <a:schemeClr val="tx1"/>
                          </a:solidFill>
                          <a:latin typeface="Calibri"/>
                        </a:defRPr>
                      </a:lvl5pPr>
                      <a:lvl6pPr marL="2286000" algn="l" rtl="0" eaLnBrk="1" latinLnBrk="0" hangingPunct="1">
                        <a:defRPr kumimoji="1" kern="1200">
                          <a:solidFill>
                            <a:schemeClr val="tx1"/>
                          </a:solidFill>
                          <a:latin typeface="Calibri"/>
                        </a:defRPr>
                      </a:lvl6pPr>
                      <a:lvl7pPr marL="2743200" algn="l" rtl="0" eaLnBrk="1" latinLnBrk="0" hangingPunct="1">
                        <a:defRPr kumimoji="1" kern="1200">
                          <a:solidFill>
                            <a:schemeClr val="tx1"/>
                          </a:solidFill>
                          <a:latin typeface="Calibri"/>
                        </a:defRPr>
                      </a:lvl7pPr>
                      <a:lvl8pPr marL="3200400" algn="l" rtl="0" eaLnBrk="1" latinLnBrk="0" hangingPunct="1">
                        <a:defRPr kumimoji="1" kern="1200">
                          <a:solidFill>
                            <a:schemeClr val="tx1"/>
                          </a:solidFill>
                          <a:latin typeface="Calibri"/>
                        </a:defRPr>
                      </a:lvl8pPr>
                      <a:lvl9pPr marL="3657600" algn="l" rtl="0" eaLnBrk="1" latinLnBrk="0" hangingPunct="1">
                        <a:defRPr kumimoji="1" kern="1200">
                          <a:solidFill>
                            <a:schemeClr val="tx1"/>
                          </a:solidFill>
                          <a:latin typeface="Calibri"/>
                        </a:defRPr>
                      </a:lvl9pPr>
                    </a:lstStyle>
                    <a:p>
                      <a:r>
                        <a:rPr kumimoji="1" lang="en-US" altLang="ja-JP" sz="2400" dirty="0" smtClean="0">
                          <a:solidFill>
                            <a:schemeClr val="tx2"/>
                          </a:solidFill>
                          <a:latin typeface="メイリオ" pitchFamily="50" charset="-128"/>
                          <a:ea typeface="メイリオ" pitchFamily="50" charset="-128"/>
                        </a:rPr>
                        <a:t>0.2</a:t>
                      </a:r>
                      <a:endParaRPr kumimoji="1" lang="ja-JP" altLang="en-US" sz="2400" dirty="0">
                        <a:solidFill>
                          <a:schemeClr val="tx2"/>
                        </a:solidFill>
                        <a:latin typeface="メイリオ" pitchFamily="50" charset="-128"/>
                        <a:ea typeface="メイリオ" pitchFamily="50" charset="-128"/>
                      </a:endParaRPr>
                    </a:p>
                  </a:txBody>
                  <a:tcPr anchor="ctr" anchorCtr="1">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1" kern="1200">
                          <a:solidFill>
                            <a:schemeClr val="tx1"/>
                          </a:solidFill>
                          <a:latin typeface="Calibri"/>
                        </a:defRPr>
                      </a:lvl1pPr>
                      <a:lvl2pPr marL="457200" algn="l" rtl="0" eaLnBrk="1" latinLnBrk="0" hangingPunct="1">
                        <a:defRPr kumimoji="1" kern="1200">
                          <a:solidFill>
                            <a:schemeClr val="tx1"/>
                          </a:solidFill>
                          <a:latin typeface="Calibri"/>
                        </a:defRPr>
                      </a:lvl2pPr>
                      <a:lvl3pPr marL="914400" algn="l" rtl="0" eaLnBrk="1" latinLnBrk="0" hangingPunct="1">
                        <a:defRPr kumimoji="1" kern="1200">
                          <a:solidFill>
                            <a:schemeClr val="tx1"/>
                          </a:solidFill>
                          <a:latin typeface="Calibri"/>
                        </a:defRPr>
                      </a:lvl3pPr>
                      <a:lvl4pPr marL="1371600" algn="l" rtl="0" eaLnBrk="1" latinLnBrk="0" hangingPunct="1">
                        <a:defRPr kumimoji="1" kern="1200">
                          <a:solidFill>
                            <a:schemeClr val="tx1"/>
                          </a:solidFill>
                          <a:latin typeface="Calibri"/>
                        </a:defRPr>
                      </a:lvl4pPr>
                      <a:lvl5pPr marL="1828800" algn="l" rtl="0" eaLnBrk="1" latinLnBrk="0" hangingPunct="1">
                        <a:defRPr kumimoji="1" kern="1200">
                          <a:solidFill>
                            <a:schemeClr val="tx1"/>
                          </a:solidFill>
                          <a:latin typeface="Calibri"/>
                        </a:defRPr>
                      </a:lvl5pPr>
                      <a:lvl6pPr marL="2286000" algn="l" rtl="0" eaLnBrk="1" latinLnBrk="0" hangingPunct="1">
                        <a:defRPr kumimoji="1" kern="1200">
                          <a:solidFill>
                            <a:schemeClr val="tx1"/>
                          </a:solidFill>
                          <a:latin typeface="Calibri"/>
                        </a:defRPr>
                      </a:lvl6pPr>
                      <a:lvl7pPr marL="2743200" algn="l" rtl="0" eaLnBrk="1" latinLnBrk="0" hangingPunct="1">
                        <a:defRPr kumimoji="1" kern="1200">
                          <a:solidFill>
                            <a:schemeClr val="tx1"/>
                          </a:solidFill>
                          <a:latin typeface="Calibri"/>
                        </a:defRPr>
                      </a:lvl7pPr>
                      <a:lvl8pPr marL="3200400" algn="l" rtl="0" eaLnBrk="1" latinLnBrk="0" hangingPunct="1">
                        <a:defRPr kumimoji="1" kern="1200">
                          <a:solidFill>
                            <a:schemeClr val="tx1"/>
                          </a:solidFill>
                          <a:latin typeface="Calibri"/>
                        </a:defRPr>
                      </a:lvl8pPr>
                      <a:lvl9pPr marL="3657600" algn="l" rtl="0" eaLnBrk="1" latinLnBrk="0" hangingPunct="1">
                        <a:defRPr kumimoji="1" kern="1200">
                          <a:solidFill>
                            <a:schemeClr val="tx1"/>
                          </a:solidFill>
                          <a:latin typeface="Calibri"/>
                        </a:defRPr>
                      </a:lvl9pPr>
                    </a:lstStyle>
                    <a:p>
                      <a:r>
                        <a:rPr kumimoji="1" lang="en-US" altLang="ja-JP" sz="2400" dirty="0" smtClean="0">
                          <a:solidFill>
                            <a:schemeClr val="tx2"/>
                          </a:solidFill>
                          <a:latin typeface="メイリオ" pitchFamily="50" charset="-128"/>
                          <a:ea typeface="メイリオ" pitchFamily="50" charset="-128"/>
                        </a:rPr>
                        <a:t>0.2</a:t>
                      </a:r>
                      <a:endParaRPr kumimoji="1" lang="ja-JP" altLang="en-US" sz="2400" dirty="0">
                        <a:solidFill>
                          <a:schemeClr val="tx2"/>
                        </a:solidFill>
                        <a:latin typeface="メイリオ" pitchFamily="50" charset="-128"/>
                        <a:ea typeface="メイリオ" pitchFamily="50" charset="-128"/>
                      </a:endParaRPr>
                    </a:p>
                  </a:txBody>
                  <a:tcPr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1" kern="1200">
                          <a:solidFill>
                            <a:schemeClr val="tx1"/>
                          </a:solidFill>
                          <a:latin typeface="Calibri"/>
                        </a:defRPr>
                      </a:lvl1pPr>
                      <a:lvl2pPr marL="457200" algn="l" rtl="0" eaLnBrk="1" latinLnBrk="0" hangingPunct="1">
                        <a:defRPr kumimoji="1" kern="1200">
                          <a:solidFill>
                            <a:schemeClr val="tx1"/>
                          </a:solidFill>
                          <a:latin typeface="Calibri"/>
                        </a:defRPr>
                      </a:lvl2pPr>
                      <a:lvl3pPr marL="914400" algn="l" rtl="0" eaLnBrk="1" latinLnBrk="0" hangingPunct="1">
                        <a:defRPr kumimoji="1" kern="1200">
                          <a:solidFill>
                            <a:schemeClr val="tx1"/>
                          </a:solidFill>
                          <a:latin typeface="Calibri"/>
                        </a:defRPr>
                      </a:lvl3pPr>
                      <a:lvl4pPr marL="1371600" algn="l" rtl="0" eaLnBrk="1" latinLnBrk="0" hangingPunct="1">
                        <a:defRPr kumimoji="1" kern="1200">
                          <a:solidFill>
                            <a:schemeClr val="tx1"/>
                          </a:solidFill>
                          <a:latin typeface="Calibri"/>
                        </a:defRPr>
                      </a:lvl4pPr>
                      <a:lvl5pPr marL="1828800" algn="l" rtl="0" eaLnBrk="1" latinLnBrk="0" hangingPunct="1">
                        <a:defRPr kumimoji="1" kern="1200">
                          <a:solidFill>
                            <a:schemeClr val="tx1"/>
                          </a:solidFill>
                          <a:latin typeface="Calibri"/>
                        </a:defRPr>
                      </a:lvl5pPr>
                      <a:lvl6pPr marL="2286000" algn="l" rtl="0" eaLnBrk="1" latinLnBrk="0" hangingPunct="1">
                        <a:defRPr kumimoji="1" kern="1200">
                          <a:solidFill>
                            <a:schemeClr val="tx1"/>
                          </a:solidFill>
                          <a:latin typeface="Calibri"/>
                        </a:defRPr>
                      </a:lvl6pPr>
                      <a:lvl7pPr marL="2743200" algn="l" rtl="0" eaLnBrk="1" latinLnBrk="0" hangingPunct="1">
                        <a:defRPr kumimoji="1" kern="1200">
                          <a:solidFill>
                            <a:schemeClr val="tx1"/>
                          </a:solidFill>
                          <a:latin typeface="Calibri"/>
                        </a:defRPr>
                      </a:lvl7pPr>
                      <a:lvl8pPr marL="3200400" algn="l" rtl="0" eaLnBrk="1" latinLnBrk="0" hangingPunct="1">
                        <a:defRPr kumimoji="1" kern="1200">
                          <a:solidFill>
                            <a:schemeClr val="tx1"/>
                          </a:solidFill>
                          <a:latin typeface="Calibri"/>
                        </a:defRPr>
                      </a:lvl8pPr>
                      <a:lvl9pPr marL="3657600" algn="l" rtl="0" eaLnBrk="1" latinLnBrk="0" hangingPunct="1">
                        <a:defRPr kumimoji="1" kern="1200">
                          <a:solidFill>
                            <a:schemeClr val="tx1"/>
                          </a:solidFill>
                          <a:latin typeface="Calibri"/>
                        </a:defRPr>
                      </a:lvl9pPr>
                    </a:lstStyle>
                    <a:p>
                      <a:r>
                        <a:rPr kumimoji="1" lang="en-US" altLang="ja-JP" sz="2400" dirty="0" smtClean="0">
                          <a:solidFill>
                            <a:schemeClr val="tx2"/>
                          </a:solidFill>
                          <a:latin typeface="メイリオ" pitchFamily="50" charset="-128"/>
                          <a:ea typeface="メイリオ" pitchFamily="50" charset="-128"/>
                        </a:rPr>
                        <a:t>0.2</a:t>
                      </a:r>
                      <a:endParaRPr kumimoji="1" lang="ja-JP" altLang="en-US" sz="2400" dirty="0">
                        <a:solidFill>
                          <a:schemeClr val="tx2"/>
                        </a:solidFill>
                        <a:latin typeface="メイリオ" pitchFamily="50" charset="-128"/>
                        <a:ea typeface="メイリオ" pitchFamily="50" charset="-128"/>
                      </a:endParaRPr>
                    </a:p>
                  </a:txBody>
                  <a:tcPr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1" kern="1200">
                          <a:solidFill>
                            <a:schemeClr val="tx1"/>
                          </a:solidFill>
                          <a:latin typeface="Calibri"/>
                        </a:defRPr>
                      </a:lvl1pPr>
                      <a:lvl2pPr marL="457200" algn="l" rtl="0" eaLnBrk="1" latinLnBrk="0" hangingPunct="1">
                        <a:defRPr kumimoji="1" kern="1200">
                          <a:solidFill>
                            <a:schemeClr val="tx1"/>
                          </a:solidFill>
                          <a:latin typeface="Calibri"/>
                        </a:defRPr>
                      </a:lvl2pPr>
                      <a:lvl3pPr marL="914400" algn="l" rtl="0" eaLnBrk="1" latinLnBrk="0" hangingPunct="1">
                        <a:defRPr kumimoji="1" kern="1200">
                          <a:solidFill>
                            <a:schemeClr val="tx1"/>
                          </a:solidFill>
                          <a:latin typeface="Calibri"/>
                        </a:defRPr>
                      </a:lvl3pPr>
                      <a:lvl4pPr marL="1371600" algn="l" rtl="0" eaLnBrk="1" latinLnBrk="0" hangingPunct="1">
                        <a:defRPr kumimoji="1" kern="1200">
                          <a:solidFill>
                            <a:schemeClr val="tx1"/>
                          </a:solidFill>
                          <a:latin typeface="Calibri"/>
                        </a:defRPr>
                      </a:lvl4pPr>
                      <a:lvl5pPr marL="1828800" algn="l" rtl="0" eaLnBrk="1" latinLnBrk="0" hangingPunct="1">
                        <a:defRPr kumimoji="1" kern="1200">
                          <a:solidFill>
                            <a:schemeClr val="tx1"/>
                          </a:solidFill>
                          <a:latin typeface="Calibri"/>
                        </a:defRPr>
                      </a:lvl5pPr>
                      <a:lvl6pPr marL="2286000" algn="l" rtl="0" eaLnBrk="1" latinLnBrk="0" hangingPunct="1">
                        <a:defRPr kumimoji="1" kern="1200">
                          <a:solidFill>
                            <a:schemeClr val="tx1"/>
                          </a:solidFill>
                          <a:latin typeface="Calibri"/>
                        </a:defRPr>
                      </a:lvl6pPr>
                      <a:lvl7pPr marL="2743200" algn="l" rtl="0" eaLnBrk="1" latinLnBrk="0" hangingPunct="1">
                        <a:defRPr kumimoji="1" kern="1200">
                          <a:solidFill>
                            <a:schemeClr val="tx1"/>
                          </a:solidFill>
                          <a:latin typeface="Calibri"/>
                        </a:defRPr>
                      </a:lvl7pPr>
                      <a:lvl8pPr marL="3200400" algn="l" rtl="0" eaLnBrk="1" latinLnBrk="0" hangingPunct="1">
                        <a:defRPr kumimoji="1" kern="1200">
                          <a:solidFill>
                            <a:schemeClr val="tx1"/>
                          </a:solidFill>
                          <a:latin typeface="Calibri"/>
                        </a:defRPr>
                      </a:lvl8pPr>
                      <a:lvl9pPr marL="3657600" algn="l" rtl="0" eaLnBrk="1" latinLnBrk="0" hangingPunct="1">
                        <a:defRPr kumimoji="1" kern="1200">
                          <a:solidFill>
                            <a:schemeClr val="tx1"/>
                          </a:solidFill>
                          <a:latin typeface="Calibri"/>
                        </a:defRPr>
                      </a:lvl9pPr>
                    </a:lstStyle>
                    <a:p>
                      <a:r>
                        <a:rPr kumimoji="1" lang="en-US" altLang="ja-JP" sz="2400" dirty="0" smtClean="0">
                          <a:solidFill>
                            <a:schemeClr val="tx2"/>
                          </a:solidFill>
                          <a:latin typeface="メイリオ" pitchFamily="50" charset="-128"/>
                          <a:ea typeface="メイリオ" pitchFamily="50" charset="-128"/>
                        </a:rPr>
                        <a:t>0.1</a:t>
                      </a:r>
                      <a:endParaRPr kumimoji="1" lang="ja-JP" altLang="en-US" sz="2400" dirty="0">
                        <a:solidFill>
                          <a:schemeClr val="tx2"/>
                        </a:solidFill>
                        <a:latin typeface="メイリオ" pitchFamily="50" charset="-128"/>
                        <a:ea typeface="メイリオ" pitchFamily="50" charset="-128"/>
                      </a:endParaRPr>
                    </a:p>
                  </a:txBody>
                  <a:tcPr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413587">
                <a:tc>
                  <a:txBody>
                    <a:bodyPr/>
                    <a:lstStyle>
                      <a:lvl1pPr marL="0" algn="l" rtl="0" eaLnBrk="1" latinLnBrk="0" hangingPunct="1">
                        <a:defRPr kumimoji="1" kern="1200">
                          <a:solidFill>
                            <a:schemeClr val="tx1"/>
                          </a:solidFill>
                          <a:latin typeface="Calibri"/>
                        </a:defRPr>
                      </a:lvl1pPr>
                      <a:lvl2pPr marL="457200" algn="l" rtl="0" eaLnBrk="1" latinLnBrk="0" hangingPunct="1">
                        <a:defRPr kumimoji="1" kern="1200">
                          <a:solidFill>
                            <a:schemeClr val="tx1"/>
                          </a:solidFill>
                          <a:latin typeface="Calibri"/>
                        </a:defRPr>
                      </a:lvl2pPr>
                      <a:lvl3pPr marL="914400" algn="l" rtl="0" eaLnBrk="1" latinLnBrk="0" hangingPunct="1">
                        <a:defRPr kumimoji="1" kern="1200">
                          <a:solidFill>
                            <a:schemeClr val="tx1"/>
                          </a:solidFill>
                          <a:latin typeface="Calibri"/>
                        </a:defRPr>
                      </a:lvl3pPr>
                      <a:lvl4pPr marL="1371600" algn="l" rtl="0" eaLnBrk="1" latinLnBrk="0" hangingPunct="1">
                        <a:defRPr kumimoji="1" kern="1200">
                          <a:solidFill>
                            <a:schemeClr val="tx1"/>
                          </a:solidFill>
                          <a:latin typeface="Calibri"/>
                        </a:defRPr>
                      </a:lvl4pPr>
                      <a:lvl5pPr marL="1828800" algn="l" rtl="0" eaLnBrk="1" latinLnBrk="0" hangingPunct="1">
                        <a:defRPr kumimoji="1" kern="1200">
                          <a:solidFill>
                            <a:schemeClr val="tx1"/>
                          </a:solidFill>
                          <a:latin typeface="Calibri"/>
                        </a:defRPr>
                      </a:lvl5pPr>
                      <a:lvl6pPr marL="2286000" algn="l" rtl="0" eaLnBrk="1" latinLnBrk="0" hangingPunct="1">
                        <a:defRPr kumimoji="1" kern="1200">
                          <a:solidFill>
                            <a:schemeClr val="tx1"/>
                          </a:solidFill>
                          <a:latin typeface="Calibri"/>
                        </a:defRPr>
                      </a:lvl6pPr>
                      <a:lvl7pPr marL="2743200" algn="l" rtl="0" eaLnBrk="1" latinLnBrk="0" hangingPunct="1">
                        <a:defRPr kumimoji="1" kern="1200">
                          <a:solidFill>
                            <a:schemeClr val="tx1"/>
                          </a:solidFill>
                          <a:latin typeface="Calibri"/>
                        </a:defRPr>
                      </a:lvl7pPr>
                      <a:lvl8pPr marL="3200400" algn="l" rtl="0" eaLnBrk="1" latinLnBrk="0" hangingPunct="1">
                        <a:defRPr kumimoji="1" kern="1200">
                          <a:solidFill>
                            <a:schemeClr val="tx1"/>
                          </a:solidFill>
                          <a:latin typeface="Calibri"/>
                        </a:defRPr>
                      </a:lvl8pPr>
                      <a:lvl9pPr marL="3657600" algn="l" rtl="0" eaLnBrk="1" latinLnBrk="0" hangingPunct="1">
                        <a:defRPr kumimoji="1" kern="1200">
                          <a:solidFill>
                            <a:schemeClr val="tx1"/>
                          </a:solidFill>
                          <a:latin typeface="Calibri"/>
                        </a:defRPr>
                      </a:lvl9pPr>
                    </a:lstStyle>
                    <a:p>
                      <a:r>
                        <a:rPr kumimoji="1" lang="ja-JP" altLang="en-US" sz="2400" dirty="0" smtClean="0">
                          <a:solidFill>
                            <a:schemeClr val="tx2"/>
                          </a:solidFill>
                          <a:latin typeface="メイリオ" pitchFamily="50" charset="-128"/>
                          <a:ea typeface="メイリオ" pitchFamily="50" charset="-128"/>
                        </a:rPr>
                        <a:t>累積確率</a:t>
                      </a:r>
                      <a:endParaRPr kumimoji="1" lang="ja-JP" altLang="en-US" sz="2400" dirty="0">
                        <a:solidFill>
                          <a:schemeClr val="tx2"/>
                        </a:solidFill>
                        <a:latin typeface="メイリオ" pitchFamily="50" charset="-128"/>
                        <a:ea typeface="メイリオ" pitchFamily="50" charset="-128"/>
                      </a:endParaRPr>
                    </a:p>
                  </a:txBody>
                  <a:tcPr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1" kern="1200">
                          <a:solidFill>
                            <a:schemeClr val="tx1"/>
                          </a:solidFill>
                          <a:latin typeface="Calibri"/>
                        </a:defRPr>
                      </a:lvl1pPr>
                      <a:lvl2pPr marL="457200" algn="l" rtl="0" eaLnBrk="1" latinLnBrk="0" hangingPunct="1">
                        <a:defRPr kumimoji="1" kern="1200">
                          <a:solidFill>
                            <a:schemeClr val="tx1"/>
                          </a:solidFill>
                          <a:latin typeface="Calibri"/>
                        </a:defRPr>
                      </a:lvl2pPr>
                      <a:lvl3pPr marL="914400" algn="l" rtl="0" eaLnBrk="1" latinLnBrk="0" hangingPunct="1">
                        <a:defRPr kumimoji="1" kern="1200">
                          <a:solidFill>
                            <a:schemeClr val="tx1"/>
                          </a:solidFill>
                          <a:latin typeface="Calibri"/>
                        </a:defRPr>
                      </a:lvl3pPr>
                      <a:lvl4pPr marL="1371600" algn="l" rtl="0" eaLnBrk="1" latinLnBrk="0" hangingPunct="1">
                        <a:defRPr kumimoji="1" kern="1200">
                          <a:solidFill>
                            <a:schemeClr val="tx1"/>
                          </a:solidFill>
                          <a:latin typeface="Calibri"/>
                        </a:defRPr>
                      </a:lvl4pPr>
                      <a:lvl5pPr marL="1828800" algn="l" rtl="0" eaLnBrk="1" latinLnBrk="0" hangingPunct="1">
                        <a:defRPr kumimoji="1" kern="1200">
                          <a:solidFill>
                            <a:schemeClr val="tx1"/>
                          </a:solidFill>
                          <a:latin typeface="Calibri"/>
                        </a:defRPr>
                      </a:lvl5pPr>
                      <a:lvl6pPr marL="2286000" algn="l" rtl="0" eaLnBrk="1" latinLnBrk="0" hangingPunct="1">
                        <a:defRPr kumimoji="1" kern="1200">
                          <a:solidFill>
                            <a:schemeClr val="tx1"/>
                          </a:solidFill>
                          <a:latin typeface="Calibri"/>
                        </a:defRPr>
                      </a:lvl6pPr>
                      <a:lvl7pPr marL="2743200" algn="l" rtl="0" eaLnBrk="1" latinLnBrk="0" hangingPunct="1">
                        <a:defRPr kumimoji="1" kern="1200">
                          <a:solidFill>
                            <a:schemeClr val="tx1"/>
                          </a:solidFill>
                          <a:latin typeface="Calibri"/>
                        </a:defRPr>
                      </a:lvl7pPr>
                      <a:lvl8pPr marL="3200400" algn="l" rtl="0" eaLnBrk="1" latinLnBrk="0" hangingPunct="1">
                        <a:defRPr kumimoji="1" kern="1200">
                          <a:solidFill>
                            <a:schemeClr val="tx1"/>
                          </a:solidFill>
                          <a:latin typeface="Calibri"/>
                        </a:defRPr>
                      </a:lvl8pPr>
                      <a:lvl9pPr marL="3657600" algn="l" rtl="0" eaLnBrk="1" latinLnBrk="0" hangingPunct="1">
                        <a:defRPr kumimoji="1" kern="1200">
                          <a:solidFill>
                            <a:schemeClr val="tx1"/>
                          </a:solidFill>
                          <a:latin typeface="Calibri"/>
                        </a:defRPr>
                      </a:lvl9pPr>
                    </a:lstStyle>
                    <a:p>
                      <a:r>
                        <a:rPr kumimoji="1" lang="en-US" altLang="ja-JP" sz="2400" dirty="0" smtClean="0">
                          <a:solidFill>
                            <a:schemeClr val="tx2"/>
                          </a:solidFill>
                          <a:latin typeface="メイリオ" pitchFamily="50" charset="-128"/>
                          <a:ea typeface="メイリオ" pitchFamily="50" charset="-128"/>
                        </a:rPr>
                        <a:t>0.1</a:t>
                      </a:r>
                      <a:endParaRPr kumimoji="1" lang="ja-JP" altLang="en-US" sz="2400" dirty="0">
                        <a:solidFill>
                          <a:schemeClr val="tx2"/>
                        </a:solidFill>
                        <a:latin typeface="メイリオ" pitchFamily="50" charset="-128"/>
                        <a:ea typeface="メイリオ" pitchFamily="50" charset="-128"/>
                      </a:endParaRPr>
                    </a:p>
                  </a:txBody>
                  <a:tcPr anchor="ctr" anchorCtr="1">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1" kern="1200">
                          <a:solidFill>
                            <a:schemeClr val="tx1"/>
                          </a:solidFill>
                          <a:latin typeface="Calibri"/>
                        </a:defRPr>
                      </a:lvl1pPr>
                      <a:lvl2pPr marL="457200" algn="l" rtl="0" eaLnBrk="1" latinLnBrk="0" hangingPunct="1">
                        <a:defRPr kumimoji="1" kern="1200">
                          <a:solidFill>
                            <a:schemeClr val="tx1"/>
                          </a:solidFill>
                          <a:latin typeface="Calibri"/>
                        </a:defRPr>
                      </a:lvl2pPr>
                      <a:lvl3pPr marL="914400" algn="l" rtl="0" eaLnBrk="1" latinLnBrk="0" hangingPunct="1">
                        <a:defRPr kumimoji="1" kern="1200">
                          <a:solidFill>
                            <a:schemeClr val="tx1"/>
                          </a:solidFill>
                          <a:latin typeface="Calibri"/>
                        </a:defRPr>
                      </a:lvl3pPr>
                      <a:lvl4pPr marL="1371600" algn="l" rtl="0" eaLnBrk="1" latinLnBrk="0" hangingPunct="1">
                        <a:defRPr kumimoji="1" kern="1200">
                          <a:solidFill>
                            <a:schemeClr val="tx1"/>
                          </a:solidFill>
                          <a:latin typeface="Calibri"/>
                        </a:defRPr>
                      </a:lvl4pPr>
                      <a:lvl5pPr marL="1828800" algn="l" rtl="0" eaLnBrk="1" latinLnBrk="0" hangingPunct="1">
                        <a:defRPr kumimoji="1" kern="1200">
                          <a:solidFill>
                            <a:schemeClr val="tx1"/>
                          </a:solidFill>
                          <a:latin typeface="Calibri"/>
                        </a:defRPr>
                      </a:lvl5pPr>
                      <a:lvl6pPr marL="2286000" algn="l" rtl="0" eaLnBrk="1" latinLnBrk="0" hangingPunct="1">
                        <a:defRPr kumimoji="1" kern="1200">
                          <a:solidFill>
                            <a:schemeClr val="tx1"/>
                          </a:solidFill>
                          <a:latin typeface="Calibri"/>
                        </a:defRPr>
                      </a:lvl6pPr>
                      <a:lvl7pPr marL="2743200" algn="l" rtl="0" eaLnBrk="1" latinLnBrk="0" hangingPunct="1">
                        <a:defRPr kumimoji="1" kern="1200">
                          <a:solidFill>
                            <a:schemeClr val="tx1"/>
                          </a:solidFill>
                          <a:latin typeface="Calibri"/>
                        </a:defRPr>
                      </a:lvl7pPr>
                      <a:lvl8pPr marL="3200400" algn="l" rtl="0" eaLnBrk="1" latinLnBrk="0" hangingPunct="1">
                        <a:defRPr kumimoji="1" kern="1200">
                          <a:solidFill>
                            <a:schemeClr val="tx1"/>
                          </a:solidFill>
                          <a:latin typeface="Calibri"/>
                        </a:defRPr>
                      </a:lvl8pPr>
                      <a:lvl9pPr marL="3657600" algn="l" rtl="0" eaLnBrk="1" latinLnBrk="0" hangingPunct="1">
                        <a:defRPr kumimoji="1" kern="1200">
                          <a:solidFill>
                            <a:schemeClr val="tx1"/>
                          </a:solidFill>
                          <a:latin typeface="Calibri"/>
                        </a:defRPr>
                      </a:lvl9pPr>
                    </a:lstStyle>
                    <a:p>
                      <a:r>
                        <a:rPr kumimoji="1" lang="en-US" altLang="ja-JP" sz="2400" dirty="0" smtClean="0">
                          <a:solidFill>
                            <a:schemeClr val="tx2"/>
                          </a:solidFill>
                          <a:latin typeface="メイリオ" pitchFamily="50" charset="-128"/>
                          <a:ea typeface="メイリオ" pitchFamily="50" charset="-128"/>
                        </a:rPr>
                        <a:t>0.3</a:t>
                      </a:r>
                      <a:endParaRPr kumimoji="1" lang="ja-JP" altLang="en-US" sz="2400" dirty="0">
                        <a:solidFill>
                          <a:schemeClr val="tx2"/>
                        </a:solidFill>
                        <a:latin typeface="メイリオ" pitchFamily="50" charset="-128"/>
                        <a:ea typeface="メイリオ" pitchFamily="50" charset="-128"/>
                      </a:endParaRPr>
                    </a:p>
                  </a:txBody>
                  <a:tcPr anchor="ctr" anchorCtr="1">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1" kern="1200">
                          <a:solidFill>
                            <a:schemeClr val="tx1"/>
                          </a:solidFill>
                          <a:latin typeface="Calibri"/>
                        </a:defRPr>
                      </a:lvl1pPr>
                      <a:lvl2pPr marL="457200" algn="l" rtl="0" eaLnBrk="1" latinLnBrk="0" hangingPunct="1">
                        <a:defRPr kumimoji="1" kern="1200">
                          <a:solidFill>
                            <a:schemeClr val="tx1"/>
                          </a:solidFill>
                          <a:latin typeface="Calibri"/>
                        </a:defRPr>
                      </a:lvl2pPr>
                      <a:lvl3pPr marL="914400" algn="l" rtl="0" eaLnBrk="1" latinLnBrk="0" hangingPunct="1">
                        <a:defRPr kumimoji="1" kern="1200">
                          <a:solidFill>
                            <a:schemeClr val="tx1"/>
                          </a:solidFill>
                          <a:latin typeface="Calibri"/>
                        </a:defRPr>
                      </a:lvl3pPr>
                      <a:lvl4pPr marL="1371600" algn="l" rtl="0" eaLnBrk="1" latinLnBrk="0" hangingPunct="1">
                        <a:defRPr kumimoji="1" kern="1200">
                          <a:solidFill>
                            <a:schemeClr val="tx1"/>
                          </a:solidFill>
                          <a:latin typeface="Calibri"/>
                        </a:defRPr>
                      </a:lvl4pPr>
                      <a:lvl5pPr marL="1828800" algn="l" rtl="0" eaLnBrk="1" latinLnBrk="0" hangingPunct="1">
                        <a:defRPr kumimoji="1" kern="1200">
                          <a:solidFill>
                            <a:schemeClr val="tx1"/>
                          </a:solidFill>
                          <a:latin typeface="Calibri"/>
                        </a:defRPr>
                      </a:lvl5pPr>
                      <a:lvl6pPr marL="2286000" algn="l" rtl="0" eaLnBrk="1" latinLnBrk="0" hangingPunct="1">
                        <a:defRPr kumimoji="1" kern="1200">
                          <a:solidFill>
                            <a:schemeClr val="tx1"/>
                          </a:solidFill>
                          <a:latin typeface="Calibri"/>
                        </a:defRPr>
                      </a:lvl6pPr>
                      <a:lvl7pPr marL="2743200" algn="l" rtl="0" eaLnBrk="1" latinLnBrk="0" hangingPunct="1">
                        <a:defRPr kumimoji="1" kern="1200">
                          <a:solidFill>
                            <a:schemeClr val="tx1"/>
                          </a:solidFill>
                          <a:latin typeface="Calibri"/>
                        </a:defRPr>
                      </a:lvl7pPr>
                      <a:lvl8pPr marL="3200400" algn="l" rtl="0" eaLnBrk="1" latinLnBrk="0" hangingPunct="1">
                        <a:defRPr kumimoji="1" kern="1200">
                          <a:solidFill>
                            <a:schemeClr val="tx1"/>
                          </a:solidFill>
                          <a:latin typeface="Calibri"/>
                        </a:defRPr>
                      </a:lvl8pPr>
                      <a:lvl9pPr marL="3657600" algn="l" rtl="0" eaLnBrk="1" latinLnBrk="0" hangingPunct="1">
                        <a:defRPr kumimoji="1" kern="1200">
                          <a:solidFill>
                            <a:schemeClr val="tx1"/>
                          </a:solidFill>
                          <a:latin typeface="Calibri"/>
                        </a:defRPr>
                      </a:lvl9pPr>
                    </a:lstStyle>
                    <a:p>
                      <a:r>
                        <a:rPr kumimoji="1" lang="en-US" altLang="ja-JP" sz="2400" dirty="0" smtClean="0">
                          <a:solidFill>
                            <a:schemeClr val="tx2"/>
                          </a:solidFill>
                          <a:latin typeface="メイリオ" pitchFamily="50" charset="-128"/>
                          <a:ea typeface="メイリオ" pitchFamily="50" charset="-128"/>
                        </a:rPr>
                        <a:t>0.5</a:t>
                      </a:r>
                      <a:endParaRPr kumimoji="1" lang="ja-JP" altLang="en-US" sz="2400" dirty="0">
                        <a:solidFill>
                          <a:schemeClr val="tx2"/>
                        </a:solidFill>
                        <a:latin typeface="メイリオ" pitchFamily="50" charset="-128"/>
                        <a:ea typeface="メイリオ" pitchFamily="50" charset="-128"/>
                      </a:endParaRPr>
                    </a:p>
                  </a:txBody>
                  <a:tcPr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1" kern="1200">
                          <a:solidFill>
                            <a:schemeClr val="tx1"/>
                          </a:solidFill>
                          <a:latin typeface="Calibri"/>
                        </a:defRPr>
                      </a:lvl1pPr>
                      <a:lvl2pPr marL="457200" algn="l" rtl="0" eaLnBrk="1" latinLnBrk="0" hangingPunct="1">
                        <a:defRPr kumimoji="1" kern="1200">
                          <a:solidFill>
                            <a:schemeClr val="tx1"/>
                          </a:solidFill>
                          <a:latin typeface="Calibri"/>
                        </a:defRPr>
                      </a:lvl2pPr>
                      <a:lvl3pPr marL="914400" algn="l" rtl="0" eaLnBrk="1" latinLnBrk="0" hangingPunct="1">
                        <a:defRPr kumimoji="1" kern="1200">
                          <a:solidFill>
                            <a:schemeClr val="tx1"/>
                          </a:solidFill>
                          <a:latin typeface="Calibri"/>
                        </a:defRPr>
                      </a:lvl3pPr>
                      <a:lvl4pPr marL="1371600" algn="l" rtl="0" eaLnBrk="1" latinLnBrk="0" hangingPunct="1">
                        <a:defRPr kumimoji="1" kern="1200">
                          <a:solidFill>
                            <a:schemeClr val="tx1"/>
                          </a:solidFill>
                          <a:latin typeface="Calibri"/>
                        </a:defRPr>
                      </a:lvl4pPr>
                      <a:lvl5pPr marL="1828800" algn="l" rtl="0" eaLnBrk="1" latinLnBrk="0" hangingPunct="1">
                        <a:defRPr kumimoji="1" kern="1200">
                          <a:solidFill>
                            <a:schemeClr val="tx1"/>
                          </a:solidFill>
                          <a:latin typeface="Calibri"/>
                        </a:defRPr>
                      </a:lvl5pPr>
                      <a:lvl6pPr marL="2286000" algn="l" rtl="0" eaLnBrk="1" latinLnBrk="0" hangingPunct="1">
                        <a:defRPr kumimoji="1" kern="1200">
                          <a:solidFill>
                            <a:schemeClr val="tx1"/>
                          </a:solidFill>
                          <a:latin typeface="Calibri"/>
                        </a:defRPr>
                      </a:lvl6pPr>
                      <a:lvl7pPr marL="2743200" algn="l" rtl="0" eaLnBrk="1" latinLnBrk="0" hangingPunct="1">
                        <a:defRPr kumimoji="1" kern="1200">
                          <a:solidFill>
                            <a:schemeClr val="tx1"/>
                          </a:solidFill>
                          <a:latin typeface="Calibri"/>
                        </a:defRPr>
                      </a:lvl7pPr>
                      <a:lvl8pPr marL="3200400" algn="l" rtl="0" eaLnBrk="1" latinLnBrk="0" hangingPunct="1">
                        <a:defRPr kumimoji="1" kern="1200">
                          <a:solidFill>
                            <a:schemeClr val="tx1"/>
                          </a:solidFill>
                          <a:latin typeface="Calibri"/>
                        </a:defRPr>
                      </a:lvl8pPr>
                      <a:lvl9pPr marL="3657600" algn="l" rtl="0" eaLnBrk="1" latinLnBrk="0" hangingPunct="1">
                        <a:defRPr kumimoji="1" kern="1200">
                          <a:solidFill>
                            <a:schemeClr val="tx1"/>
                          </a:solidFill>
                          <a:latin typeface="Calibri"/>
                        </a:defRPr>
                      </a:lvl9pPr>
                    </a:lstStyle>
                    <a:p>
                      <a:r>
                        <a:rPr kumimoji="1" lang="en-US" altLang="ja-JP" sz="2400" dirty="0" smtClean="0">
                          <a:solidFill>
                            <a:schemeClr val="tx2"/>
                          </a:solidFill>
                          <a:latin typeface="メイリオ" pitchFamily="50" charset="-128"/>
                          <a:ea typeface="メイリオ" pitchFamily="50" charset="-128"/>
                        </a:rPr>
                        <a:t>0.7</a:t>
                      </a:r>
                      <a:endParaRPr kumimoji="1" lang="ja-JP" altLang="en-US" sz="2400" dirty="0">
                        <a:solidFill>
                          <a:schemeClr val="tx2"/>
                        </a:solidFill>
                        <a:latin typeface="メイリオ" pitchFamily="50" charset="-128"/>
                        <a:ea typeface="メイリオ" pitchFamily="50" charset="-128"/>
                      </a:endParaRPr>
                    </a:p>
                  </a:txBody>
                  <a:tcPr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1" kern="1200">
                          <a:solidFill>
                            <a:schemeClr val="tx1"/>
                          </a:solidFill>
                          <a:latin typeface="Calibri"/>
                        </a:defRPr>
                      </a:lvl1pPr>
                      <a:lvl2pPr marL="457200" algn="l" rtl="0" eaLnBrk="1" latinLnBrk="0" hangingPunct="1">
                        <a:defRPr kumimoji="1" kern="1200">
                          <a:solidFill>
                            <a:schemeClr val="tx1"/>
                          </a:solidFill>
                          <a:latin typeface="Calibri"/>
                        </a:defRPr>
                      </a:lvl2pPr>
                      <a:lvl3pPr marL="914400" algn="l" rtl="0" eaLnBrk="1" latinLnBrk="0" hangingPunct="1">
                        <a:defRPr kumimoji="1" kern="1200">
                          <a:solidFill>
                            <a:schemeClr val="tx1"/>
                          </a:solidFill>
                          <a:latin typeface="Calibri"/>
                        </a:defRPr>
                      </a:lvl3pPr>
                      <a:lvl4pPr marL="1371600" algn="l" rtl="0" eaLnBrk="1" latinLnBrk="0" hangingPunct="1">
                        <a:defRPr kumimoji="1" kern="1200">
                          <a:solidFill>
                            <a:schemeClr val="tx1"/>
                          </a:solidFill>
                          <a:latin typeface="Calibri"/>
                        </a:defRPr>
                      </a:lvl4pPr>
                      <a:lvl5pPr marL="1828800" algn="l" rtl="0" eaLnBrk="1" latinLnBrk="0" hangingPunct="1">
                        <a:defRPr kumimoji="1" kern="1200">
                          <a:solidFill>
                            <a:schemeClr val="tx1"/>
                          </a:solidFill>
                          <a:latin typeface="Calibri"/>
                        </a:defRPr>
                      </a:lvl5pPr>
                      <a:lvl6pPr marL="2286000" algn="l" rtl="0" eaLnBrk="1" latinLnBrk="0" hangingPunct="1">
                        <a:defRPr kumimoji="1" kern="1200">
                          <a:solidFill>
                            <a:schemeClr val="tx1"/>
                          </a:solidFill>
                          <a:latin typeface="Calibri"/>
                        </a:defRPr>
                      </a:lvl6pPr>
                      <a:lvl7pPr marL="2743200" algn="l" rtl="0" eaLnBrk="1" latinLnBrk="0" hangingPunct="1">
                        <a:defRPr kumimoji="1" kern="1200">
                          <a:solidFill>
                            <a:schemeClr val="tx1"/>
                          </a:solidFill>
                          <a:latin typeface="Calibri"/>
                        </a:defRPr>
                      </a:lvl7pPr>
                      <a:lvl8pPr marL="3200400" algn="l" rtl="0" eaLnBrk="1" latinLnBrk="0" hangingPunct="1">
                        <a:defRPr kumimoji="1" kern="1200">
                          <a:solidFill>
                            <a:schemeClr val="tx1"/>
                          </a:solidFill>
                          <a:latin typeface="Calibri"/>
                        </a:defRPr>
                      </a:lvl8pPr>
                      <a:lvl9pPr marL="3657600" algn="l" rtl="0" eaLnBrk="1" latinLnBrk="0" hangingPunct="1">
                        <a:defRPr kumimoji="1" kern="1200">
                          <a:solidFill>
                            <a:schemeClr val="tx1"/>
                          </a:solidFill>
                          <a:latin typeface="Calibri"/>
                        </a:defRPr>
                      </a:lvl9pPr>
                    </a:lstStyle>
                    <a:p>
                      <a:r>
                        <a:rPr kumimoji="1" lang="en-US" altLang="ja-JP" sz="2400" dirty="0" smtClean="0">
                          <a:solidFill>
                            <a:schemeClr val="tx2"/>
                          </a:solidFill>
                          <a:latin typeface="メイリオ" pitchFamily="50" charset="-128"/>
                          <a:ea typeface="メイリオ" pitchFamily="50" charset="-128"/>
                        </a:rPr>
                        <a:t>0.9</a:t>
                      </a:r>
                      <a:endParaRPr kumimoji="1" lang="ja-JP" altLang="en-US" sz="2400" dirty="0">
                        <a:solidFill>
                          <a:schemeClr val="tx2"/>
                        </a:solidFill>
                        <a:latin typeface="メイリオ" pitchFamily="50" charset="-128"/>
                        <a:ea typeface="メイリオ" pitchFamily="50" charset="-128"/>
                      </a:endParaRPr>
                    </a:p>
                  </a:txBody>
                  <a:tcPr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1" kern="1200">
                          <a:solidFill>
                            <a:schemeClr val="tx1"/>
                          </a:solidFill>
                          <a:latin typeface="Calibri"/>
                        </a:defRPr>
                      </a:lvl1pPr>
                      <a:lvl2pPr marL="457200" algn="l" rtl="0" eaLnBrk="1" latinLnBrk="0" hangingPunct="1">
                        <a:defRPr kumimoji="1" kern="1200">
                          <a:solidFill>
                            <a:schemeClr val="tx1"/>
                          </a:solidFill>
                          <a:latin typeface="Calibri"/>
                        </a:defRPr>
                      </a:lvl2pPr>
                      <a:lvl3pPr marL="914400" algn="l" rtl="0" eaLnBrk="1" latinLnBrk="0" hangingPunct="1">
                        <a:defRPr kumimoji="1" kern="1200">
                          <a:solidFill>
                            <a:schemeClr val="tx1"/>
                          </a:solidFill>
                          <a:latin typeface="Calibri"/>
                        </a:defRPr>
                      </a:lvl3pPr>
                      <a:lvl4pPr marL="1371600" algn="l" rtl="0" eaLnBrk="1" latinLnBrk="0" hangingPunct="1">
                        <a:defRPr kumimoji="1" kern="1200">
                          <a:solidFill>
                            <a:schemeClr val="tx1"/>
                          </a:solidFill>
                          <a:latin typeface="Calibri"/>
                        </a:defRPr>
                      </a:lvl4pPr>
                      <a:lvl5pPr marL="1828800" algn="l" rtl="0" eaLnBrk="1" latinLnBrk="0" hangingPunct="1">
                        <a:defRPr kumimoji="1" kern="1200">
                          <a:solidFill>
                            <a:schemeClr val="tx1"/>
                          </a:solidFill>
                          <a:latin typeface="Calibri"/>
                        </a:defRPr>
                      </a:lvl5pPr>
                      <a:lvl6pPr marL="2286000" algn="l" rtl="0" eaLnBrk="1" latinLnBrk="0" hangingPunct="1">
                        <a:defRPr kumimoji="1" kern="1200">
                          <a:solidFill>
                            <a:schemeClr val="tx1"/>
                          </a:solidFill>
                          <a:latin typeface="Calibri"/>
                        </a:defRPr>
                      </a:lvl6pPr>
                      <a:lvl7pPr marL="2743200" algn="l" rtl="0" eaLnBrk="1" latinLnBrk="0" hangingPunct="1">
                        <a:defRPr kumimoji="1" kern="1200">
                          <a:solidFill>
                            <a:schemeClr val="tx1"/>
                          </a:solidFill>
                          <a:latin typeface="Calibri"/>
                        </a:defRPr>
                      </a:lvl7pPr>
                      <a:lvl8pPr marL="3200400" algn="l" rtl="0" eaLnBrk="1" latinLnBrk="0" hangingPunct="1">
                        <a:defRPr kumimoji="1" kern="1200">
                          <a:solidFill>
                            <a:schemeClr val="tx1"/>
                          </a:solidFill>
                          <a:latin typeface="Calibri"/>
                        </a:defRPr>
                      </a:lvl8pPr>
                      <a:lvl9pPr marL="3657600" algn="l" rtl="0" eaLnBrk="1" latinLnBrk="0" hangingPunct="1">
                        <a:defRPr kumimoji="1" kern="1200">
                          <a:solidFill>
                            <a:schemeClr val="tx1"/>
                          </a:solidFill>
                          <a:latin typeface="Calibri"/>
                        </a:defRPr>
                      </a:lvl9pPr>
                    </a:lstStyle>
                    <a:p>
                      <a:r>
                        <a:rPr kumimoji="1" lang="en-US" altLang="ja-JP" sz="2400" dirty="0" smtClean="0">
                          <a:solidFill>
                            <a:schemeClr val="tx2"/>
                          </a:solidFill>
                          <a:latin typeface="メイリオ" pitchFamily="50" charset="-128"/>
                          <a:ea typeface="メイリオ" pitchFamily="50" charset="-128"/>
                        </a:rPr>
                        <a:t>1.0</a:t>
                      </a:r>
                      <a:endParaRPr kumimoji="1" lang="ja-JP" altLang="en-US" sz="2400" dirty="0">
                        <a:solidFill>
                          <a:schemeClr val="tx2"/>
                        </a:solidFill>
                        <a:latin typeface="メイリオ" pitchFamily="50" charset="-128"/>
                        <a:ea typeface="メイリオ" pitchFamily="50" charset="-128"/>
                      </a:endParaRPr>
                    </a:p>
                  </a:txBody>
                  <a:tcPr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bl>
          </a:graphicData>
        </a:graphic>
      </p:graphicFrame>
      <p:pic>
        <p:nvPicPr>
          <p:cNvPr id="161794" name="Picture 2"/>
          <p:cNvPicPr>
            <a:picLocks noChangeAspect="1" noChangeArrowheads="1"/>
          </p:cNvPicPr>
          <p:nvPr/>
        </p:nvPicPr>
        <p:blipFill>
          <a:blip r:embed="rId2" cstate="print"/>
          <a:srcRect/>
          <a:stretch>
            <a:fillRect/>
          </a:stretch>
        </p:blipFill>
        <p:spPr bwMode="auto">
          <a:xfrm>
            <a:off x="1187624" y="4293096"/>
            <a:ext cx="6696744" cy="24666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9294" y="228600"/>
            <a:ext cx="8481178" cy="990600"/>
          </a:xfrm>
        </p:spPr>
        <p:txBody>
          <a:bodyPr>
            <a:normAutofit/>
          </a:bodyPr>
          <a:lstStyle/>
          <a:p>
            <a:r>
              <a:rPr kumimoji="1" lang="ja-JP" altLang="en-US" sz="4000" dirty="0" smtClean="0">
                <a:latin typeface="メイリオ" pitchFamily="50" charset="-128"/>
                <a:ea typeface="メイリオ" pitchFamily="50" charset="-128"/>
              </a:rPr>
              <a:t>ゆがんだサイコロ振りをまねる</a:t>
            </a:r>
            <a:r>
              <a:rPr kumimoji="1" lang="en-US" altLang="ja-JP" sz="4000" dirty="0" smtClean="0">
                <a:latin typeface="メイリオ" pitchFamily="50" charset="-128"/>
                <a:ea typeface="メイリオ" pitchFamily="50" charset="-128"/>
              </a:rPr>
              <a:t>(</a:t>
            </a:r>
            <a:r>
              <a:rPr kumimoji="1" lang="ja-JP" altLang="en-US" sz="4000" dirty="0" smtClean="0">
                <a:latin typeface="メイリオ" pitchFamily="50" charset="-128"/>
                <a:ea typeface="メイリオ" pitchFamily="50" charset="-128"/>
              </a:rPr>
              <a:t>続</a:t>
            </a:r>
            <a:r>
              <a:rPr kumimoji="1" lang="en-US" altLang="ja-JP" sz="4000" dirty="0" smtClean="0">
                <a:latin typeface="メイリオ" pitchFamily="50" charset="-128"/>
                <a:ea typeface="メイリオ" pitchFamily="50" charset="-128"/>
              </a:rPr>
              <a:t>)</a:t>
            </a:r>
            <a:endParaRPr kumimoji="1" lang="ja-JP" altLang="en-US" sz="4000" dirty="0">
              <a:latin typeface="メイリオ" pitchFamily="50" charset="-128"/>
              <a:ea typeface="メイリオ" pitchFamily="50" charset="-128"/>
            </a:endParaRPr>
          </a:p>
        </p:txBody>
      </p:sp>
      <p:pic>
        <p:nvPicPr>
          <p:cNvPr id="162818" name="Picture 2"/>
          <p:cNvPicPr>
            <a:picLocks noChangeAspect="1" noChangeArrowheads="1"/>
          </p:cNvPicPr>
          <p:nvPr/>
        </p:nvPicPr>
        <p:blipFill>
          <a:blip r:embed="rId2" cstate="print"/>
          <a:srcRect/>
          <a:stretch>
            <a:fillRect/>
          </a:stretch>
        </p:blipFill>
        <p:spPr bwMode="auto">
          <a:xfrm>
            <a:off x="611560" y="1628800"/>
            <a:ext cx="8064896" cy="5037338"/>
          </a:xfrm>
          <a:prstGeom prst="rect">
            <a:avLst/>
          </a:prstGeom>
          <a:noFill/>
          <a:ln w="9525">
            <a:noFill/>
            <a:miter lim="800000"/>
            <a:headEnd/>
            <a:tailEnd/>
          </a:ln>
        </p:spPr>
      </p:pic>
      <p:sp>
        <p:nvSpPr>
          <p:cNvPr id="6" name="正方形/長方形 5"/>
          <p:cNvSpPr/>
          <p:nvPr/>
        </p:nvSpPr>
        <p:spPr>
          <a:xfrm>
            <a:off x="7812360" y="6165304"/>
            <a:ext cx="1080120"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9294" y="228600"/>
            <a:ext cx="8481178" cy="990600"/>
          </a:xfrm>
        </p:spPr>
        <p:txBody>
          <a:bodyPr>
            <a:normAutofit fontScale="90000"/>
          </a:bodyPr>
          <a:lstStyle/>
          <a:p>
            <a:r>
              <a:rPr kumimoji="1" lang="ja-JP" altLang="en-US" sz="4000" dirty="0" smtClean="0">
                <a:latin typeface="メイリオ" pitchFamily="50" charset="-128"/>
                <a:ea typeface="メイリオ" pitchFamily="50" charset="-128"/>
              </a:rPr>
              <a:t>ゆがんだサイコロの目：経験分布関数</a:t>
            </a:r>
            <a:endParaRPr kumimoji="1" lang="ja-JP" altLang="en-US" sz="4000"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251520" y="1772816"/>
            <a:ext cx="8640960" cy="4896544"/>
          </a:xfrm>
        </p:spPr>
        <p:txBody>
          <a:bodyPr>
            <a:normAutofit/>
          </a:bodyPr>
          <a:lstStyle/>
          <a:p>
            <a:r>
              <a:rPr lang="ja-JP" altLang="en-US" sz="2800" dirty="0" smtClean="0">
                <a:solidFill>
                  <a:schemeClr val="tx2"/>
                </a:solidFill>
                <a:latin typeface="メイリオ" pitchFamily="50" charset="-128"/>
                <a:ea typeface="メイリオ" pitchFamily="50" charset="-128"/>
              </a:rPr>
              <a:t>需要データから架空データを作る</a:t>
            </a:r>
            <a:endParaRPr lang="en-US" altLang="ja-JP" sz="2800"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経験分布関数を描く</a:t>
            </a:r>
            <a:endParaRPr lang="en-US" altLang="ja-JP"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ゆがんだサイコロの目を生成する方法と同じ</a:t>
            </a:r>
            <a:endParaRPr lang="en-US" altLang="ja-JP" dirty="0" smtClean="0">
              <a:solidFill>
                <a:schemeClr val="tx2"/>
              </a:solidFill>
              <a:latin typeface="メイリオ" pitchFamily="50" charset="-128"/>
              <a:ea typeface="メイリオ" pitchFamily="50" charset="-128"/>
            </a:endParaRPr>
          </a:p>
        </p:txBody>
      </p:sp>
      <p:pic>
        <p:nvPicPr>
          <p:cNvPr id="163842" name="Picture 2"/>
          <p:cNvPicPr>
            <a:picLocks noChangeAspect="1" noChangeArrowheads="1"/>
          </p:cNvPicPr>
          <p:nvPr/>
        </p:nvPicPr>
        <p:blipFill>
          <a:blip r:embed="rId2" cstate="print"/>
          <a:srcRect/>
          <a:stretch>
            <a:fillRect/>
          </a:stretch>
        </p:blipFill>
        <p:spPr bwMode="auto">
          <a:xfrm>
            <a:off x="1331640" y="3429000"/>
            <a:ext cx="6192688" cy="2690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9294" y="228600"/>
            <a:ext cx="8481178" cy="990600"/>
          </a:xfrm>
        </p:spPr>
        <p:txBody>
          <a:bodyPr>
            <a:normAutofit fontScale="90000"/>
          </a:bodyPr>
          <a:lstStyle/>
          <a:p>
            <a:r>
              <a:rPr kumimoji="1" lang="ja-JP" altLang="en-US" sz="4000" dirty="0" smtClean="0">
                <a:latin typeface="メイリオ" pitchFamily="50" charset="-128"/>
                <a:ea typeface="メイリオ" pitchFamily="50" charset="-128"/>
              </a:rPr>
              <a:t>ゆがんだサイコロの目：累積分布関数</a:t>
            </a:r>
            <a:endParaRPr kumimoji="1" lang="ja-JP" altLang="en-US" sz="4000"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251520" y="1772816"/>
            <a:ext cx="8640960" cy="4896544"/>
          </a:xfrm>
        </p:spPr>
        <p:txBody>
          <a:bodyPr>
            <a:normAutofit/>
          </a:bodyPr>
          <a:lstStyle/>
          <a:p>
            <a:r>
              <a:rPr lang="ja-JP" altLang="en-US" sz="2800" dirty="0" smtClean="0">
                <a:solidFill>
                  <a:schemeClr val="tx2"/>
                </a:solidFill>
                <a:latin typeface="メイリオ" pitchFamily="50" charset="-128"/>
                <a:ea typeface="メイリオ" pitchFamily="50" charset="-128"/>
              </a:rPr>
              <a:t>無限の連続データがあれば</a:t>
            </a:r>
            <a:r>
              <a:rPr lang="en-US" altLang="ja-JP" sz="2800" dirty="0" smtClean="0">
                <a:solidFill>
                  <a:schemeClr val="tx2"/>
                </a:solidFill>
                <a:latin typeface="メイリオ" pitchFamily="50" charset="-128"/>
                <a:ea typeface="メイリオ" pitchFamily="50" charset="-128"/>
              </a:rPr>
              <a:t>…</a:t>
            </a:r>
          </a:p>
          <a:p>
            <a:pPr lvl="1"/>
            <a:r>
              <a:rPr lang="ja-JP" altLang="en-US" dirty="0" smtClean="0">
                <a:solidFill>
                  <a:schemeClr val="tx2"/>
                </a:solidFill>
                <a:latin typeface="メイリオ" pitchFamily="50" charset="-128"/>
                <a:ea typeface="メイリオ" pitchFamily="50" charset="-128"/>
              </a:rPr>
              <a:t>経験分布関数＝累積分布関数</a:t>
            </a:r>
            <a:endParaRPr lang="en-US" altLang="ja-JP"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ゆがんだサイコロの目を生成する方法と同じ</a:t>
            </a:r>
            <a:endParaRPr lang="en-US" altLang="ja-JP" dirty="0" smtClean="0">
              <a:solidFill>
                <a:schemeClr val="tx2"/>
              </a:solidFill>
              <a:latin typeface="メイリオ" pitchFamily="50" charset="-128"/>
              <a:ea typeface="メイリオ" pitchFamily="50" charset="-128"/>
            </a:endParaRPr>
          </a:p>
        </p:txBody>
      </p:sp>
      <p:pic>
        <p:nvPicPr>
          <p:cNvPr id="164866" name="Picture 2"/>
          <p:cNvPicPr>
            <a:picLocks noChangeAspect="1" noChangeArrowheads="1"/>
          </p:cNvPicPr>
          <p:nvPr/>
        </p:nvPicPr>
        <p:blipFill>
          <a:blip r:embed="rId2" cstate="print"/>
          <a:srcRect/>
          <a:stretch>
            <a:fillRect/>
          </a:stretch>
        </p:blipFill>
        <p:spPr bwMode="auto">
          <a:xfrm>
            <a:off x="1331640" y="3501008"/>
            <a:ext cx="6208110" cy="26094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9294" y="228600"/>
            <a:ext cx="8481178" cy="990600"/>
          </a:xfrm>
        </p:spPr>
        <p:txBody>
          <a:bodyPr>
            <a:normAutofit/>
          </a:bodyPr>
          <a:lstStyle/>
          <a:p>
            <a:r>
              <a:rPr kumimoji="1" lang="ja-JP" altLang="en-US" sz="4000" dirty="0" smtClean="0">
                <a:latin typeface="メイリオ" pitchFamily="50" charset="-128"/>
                <a:ea typeface="メイリオ" pitchFamily="50" charset="-128"/>
              </a:rPr>
              <a:t>他の乱数生成法：逆関数法</a:t>
            </a:r>
            <a:endParaRPr kumimoji="1" lang="ja-JP" altLang="en-US" sz="4000"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251520" y="1772816"/>
            <a:ext cx="8640960" cy="4896544"/>
          </a:xfrm>
        </p:spPr>
        <p:txBody>
          <a:bodyPr>
            <a:normAutofit/>
          </a:bodyPr>
          <a:lstStyle/>
          <a:p>
            <a:r>
              <a:rPr lang="en-US" altLang="ja-JP" sz="2800" dirty="0" smtClean="0">
                <a:solidFill>
                  <a:schemeClr val="tx2"/>
                </a:solidFill>
                <a:latin typeface="メイリオ" pitchFamily="50" charset="-128"/>
                <a:ea typeface="メイリオ" pitchFamily="50" charset="-128"/>
              </a:rPr>
              <a:t>u:</a:t>
            </a:r>
            <a:r>
              <a:rPr lang="ja-JP" altLang="en-US" sz="2800" dirty="0" smtClean="0">
                <a:solidFill>
                  <a:schemeClr val="tx2"/>
                </a:solidFill>
                <a:latin typeface="メイリオ" pitchFamily="50" charset="-128"/>
                <a:ea typeface="メイリオ" pitchFamily="50" charset="-128"/>
              </a:rPr>
              <a:t>乱数，</a:t>
            </a:r>
            <a:r>
              <a:rPr lang="en-US" altLang="ja-JP" sz="2800" dirty="0" smtClean="0">
                <a:solidFill>
                  <a:schemeClr val="tx2"/>
                </a:solidFill>
                <a:latin typeface="メイリオ" pitchFamily="50" charset="-128"/>
                <a:ea typeface="メイリオ" pitchFamily="50" charset="-128"/>
              </a:rPr>
              <a:t>F(x)</a:t>
            </a:r>
            <a:r>
              <a:rPr lang="ja-JP" altLang="en-US" sz="2800" dirty="0" smtClean="0">
                <a:solidFill>
                  <a:schemeClr val="tx2"/>
                </a:solidFill>
                <a:latin typeface="メイリオ" pitchFamily="50" charset="-128"/>
                <a:ea typeface="メイリオ" pitchFamily="50" charset="-128"/>
              </a:rPr>
              <a:t>：累積分布関数 ⇒ </a:t>
            </a:r>
            <a:r>
              <a:rPr lang="en-US" altLang="ja-JP" sz="2800" dirty="0" smtClean="0">
                <a:solidFill>
                  <a:schemeClr val="tx2"/>
                </a:solidFill>
                <a:latin typeface="メイリオ" pitchFamily="50" charset="-128"/>
                <a:ea typeface="メイリオ" pitchFamily="50" charset="-128"/>
              </a:rPr>
              <a:t>F</a:t>
            </a:r>
            <a:r>
              <a:rPr lang="en-US" altLang="ja-JP" sz="2800" baseline="30000" dirty="0" smtClean="0">
                <a:solidFill>
                  <a:schemeClr val="tx2"/>
                </a:solidFill>
                <a:latin typeface="メイリオ" pitchFamily="50" charset="-128"/>
                <a:ea typeface="メイリオ" pitchFamily="50" charset="-128"/>
              </a:rPr>
              <a:t>-1</a:t>
            </a:r>
            <a:r>
              <a:rPr lang="en-US" altLang="ja-JP" sz="2800" dirty="0" smtClean="0">
                <a:solidFill>
                  <a:schemeClr val="tx2"/>
                </a:solidFill>
                <a:latin typeface="メイリオ" pitchFamily="50" charset="-128"/>
                <a:ea typeface="メイリオ" pitchFamily="50" charset="-128"/>
              </a:rPr>
              <a:t>(u)</a:t>
            </a:r>
          </a:p>
          <a:p>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a:p>
            <a:pPr>
              <a:buNone/>
            </a:pPr>
            <a:endParaRPr lang="en-US" altLang="ja-JP" sz="2800" dirty="0" smtClean="0">
              <a:solidFill>
                <a:schemeClr val="tx2"/>
              </a:solidFill>
              <a:latin typeface="メイリオ" pitchFamily="50" charset="-128"/>
              <a:ea typeface="メイリオ" pitchFamily="50" charset="-128"/>
            </a:endParaRPr>
          </a:p>
          <a:p>
            <a:pPr>
              <a:buNone/>
            </a:pPr>
            <a:endParaRPr lang="en-US" altLang="ja-JP" sz="2800" dirty="0" smtClean="0">
              <a:solidFill>
                <a:schemeClr val="tx2"/>
              </a:solidFill>
              <a:latin typeface="メイリオ" pitchFamily="50" charset="-128"/>
              <a:ea typeface="メイリオ" pitchFamily="50" charset="-128"/>
            </a:endParaRPr>
          </a:p>
          <a:p>
            <a:pPr>
              <a:buNone/>
            </a:pPr>
            <a:endParaRPr lang="en-US" altLang="ja-JP" sz="36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例：</a:t>
            </a:r>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p:txBody>
      </p:sp>
      <p:pic>
        <p:nvPicPr>
          <p:cNvPr id="165890" name="Picture 2"/>
          <p:cNvPicPr>
            <a:picLocks noChangeAspect="1" noChangeArrowheads="1"/>
          </p:cNvPicPr>
          <p:nvPr/>
        </p:nvPicPr>
        <p:blipFill>
          <a:blip r:embed="rId2" cstate="print"/>
          <a:srcRect/>
          <a:stretch>
            <a:fillRect/>
          </a:stretch>
        </p:blipFill>
        <p:spPr bwMode="auto">
          <a:xfrm>
            <a:off x="1445716" y="2340547"/>
            <a:ext cx="6222628" cy="2960661"/>
          </a:xfrm>
          <a:prstGeom prst="rect">
            <a:avLst/>
          </a:prstGeom>
          <a:noFill/>
          <a:ln w="9525">
            <a:noFill/>
            <a:miter lim="800000"/>
            <a:headEnd/>
            <a:tailEnd/>
          </a:ln>
        </p:spPr>
      </p:pic>
      <p:pic>
        <p:nvPicPr>
          <p:cNvPr id="165891" name="Picture 3"/>
          <p:cNvPicPr>
            <a:picLocks noChangeAspect="1" noChangeArrowheads="1"/>
          </p:cNvPicPr>
          <p:nvPr/>
        </p:nvPicPr>
        <p:blipFill>
          <a:blip r:embed="rId3" cstate="print"/>
          <a:srcRect/>
          <a:stretch>
            <a:fillRect/>
          </a:stretch>
        </p:blipFill>
        <p:spPr bwMode="auto">
          <a:xfrm>
            <a:off x="1331640" y="5301208"/>
            <a:ext cx="59817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latin typeface="メイリオ" pitchFamily="50" charset="-128"/>
                <a:ea typeface="メイリオ" pitchFamily="50" charset="-128"/>
              </a:rPr>
              <a:t>ここからの講義内容</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323528" y="1772816"/>
            <a:ext cx="8568952" cy="4896544"/>
          </a:xfrm>
        </p:spPr>
        <p:txBody>
          <a:bodyPr>
            <a:normAutofit/>
          </a:bodyPr>
          <a:lstStyle/>
          <a:p>
            <a:r>
              <a:rPr lang="ja-JP" altLang="en-US" b="1" dirty="0" smtClean="0">
                <a:solidFill>
                  <a:schemeClr val="bg1">
                    <a:lumMod val="95000"/>
                  </a:schemeClr>
                </a:solidFill>
                <a:latin typeface="メイリオ" pitchFamily="50" charset="-128"/>
                <a:ea typeface="メイリオ" pitchFamily="50" charset="-128"/>
              </a:rPr>
              <a:t>確定的シミュレーション</a:t>
            </a:r>
            <a:endParaRPr lang="en-US" altLang="ja-JP" b="1" dirty="0" smtClean="0">
              <a:solidFill>
                <a:schemeClr val="bg1">
                  <a:lumMod val="95000"/>
                </a:schemeClr>
              </a:solidFill>
              <a:latin typeface="メイリオ" pitchFamily="50" charset="-128"/>
              <a:ea typeface="メイリオ" pitchFamily="50" charset="-128"/>
            </a:endParaRPr>
          </a:p>
          <a:p>
            <a:r>
              <a:rPr lang="ja-JP" altLang="en-US" b="1" dirty="0" smtClean="0">
                <a:solidFill>
                  <a:schemeClr val="bg1">
                    <a:lumMod val="95000"/>
                  </a:schemeClr>
                </a:solidFill>
                <a:latin typeface="メイリオ" pitchFamily="50" charset="-128"/>
                <a:ea typeface="メイリオ" pitchFamily="50" charset="-128"/>
              </a:rPr>
              <a:t>離散事象シミュレーション</a:t>
            </a:r>
            <a:endParaRPr lang="en-US" altLang="ja-JP" b="1" dirty="0" smtClean="0">
              <a:solidFill>
                <a:schemeClr val="bg1">
                  <a:lumMod val="95000"/>
                </a:schemeClr>
              </a:solidFill>
              <a:latin typeface="メイリオ" pitchFamily="50" charset="-128"/>
              <a:ea typeface="メイリオ" pitchFamily="50" charset="-128"/>
            </a:endParaRPr>
          </a:p>
          <a:p>
            <a:r>
              <a:rPr lang="ja-JP" altLang="en-US" b="1" dirty="0" smtClean="0">
                <a:solidFill>
                  <a:schemeClr val="bg1">
                    <a:lumMod val="95000"/>
                  </a:schemeClr>
                </a:solidFill>
                <a:latin typeface="メイリオ" pitchFamily="50" charset="-128"/>
                <a:ea typeface="メイリオ" pitchFamily="50" charset="-128"/>
              </a:rPr>
              <a:t>実験結果の解釈</a:t>
            </a:r>
            <a:endParaRPr lang="en-US" altLang="ja-JP" b="1" dirty="0" smtClean="0">
              <a:solidFill>
                <a:schemeClr val="bg1">
                  <a:lumMod val="95000"/>
                </a:schemeClr>
              </a:solidFill>
              <a:latin typeface="メイリオ" pitchFamily="50" charset="-128"/>
              <a:ea typeface="メイリオ" pitchFamily="50" charset="-128"/>
            </a:endParaRPr>
          </a:p>
          <a:p>
            <a:r>
              <a:rPr lang="ja-JP" altLang="en-US" b="1" dirty="0" smtClean="0">
                <a:solidFill>
                  <a:schemeClr val="bg1">
                    <a:lumMod val="95000"/>
                  </a:schemeClr>
                </a:solidFill>
                <a:latin typeface="メイリオ" pitchFamily="50" charset="-128"/>
                <a:ea typeface="メイリオ" pitchFamily="50" charset="-128"/>
              </a:rPr>
              <a:t>ランダム事象の生成</a:t>
            </a:r>
            <a:endParaRPr lang="en-US" altLang="ja-JP" b="1" dirty="0" smtClean="0">
              <a:solidFill>
                <a:schemeClr val="bg1">
                  <a:lumMod val="95000"/>
                </a:schemeClr>
              </a:solidFill>
              <a:latin typeface="メイリオ" pitchFamily="50" charset="-128"/>
              <a:ea typeface="メイリオ" pitchFamily="50" charset="-128"/>
            </a:endParaRPr>
          </a:p>
          <a:p>
            <a:r>
              <a:rPr lang="ja-JP" altLang="en-US" b="1" dirty="0" smtClean="0">
                <a:solidFill>
                  <a:srgbClr val="C00000"/>
                </a:solidFill>
                <a:latin typeface="メイリオ" pitchFamily="50" charset="-128"/>
                <a:ea typeface="メイリオ" pitchFamily="50" charset="-128"/>
              </a:rPr>
              <a:t>乱数の生成</a:t>
            </a:r>
            <a:endParaRPr lang="en-US" altLang="ja-JP" b="1" dirty="0" smtClean="0">
              <a:solidFill>
                <a:srgbClr val="C00000"/>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9294" y="228600"/>
            <a:ext cx="8481178" cy="990600"/>
          </a:xfrm>
        </p:spPr>
        <p:txBody>
          <a:bodyPr>
            <a:normAutofit/>
          </a:bodyPr>
          <a:lstStyle/>
          <a:p>
            <a:r>
              <a:rPr lang="ja-JP" altLang="en-US" sz="4000" dirty="0" smtClean="0">
                <a:latin typeface="メイリオ" pitchFamily="50" charset="-128"/>
                <a:ea typeface="メイリオ" pitchFamily="50" charset="-128"/>
              </a:rPr>
              <a:t>擬似乱数</a:t>
            </a:r>
            <a:endParaRPr kumimoji="1" lang="ja-JP" altLang="en-US" sz="4000"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251520" y="1772816"/>
            <a:ext cx="8640960" cy="4896544"/>
          </a:xfrm>
        </p:spPr>
        <p:txBody>
          <a:bodyPr>
            <a:normAutofit/>
          </a:bodyPr>
          <a:lstStyle/>
          <a:p>
            <a:r>
              <a:rPr lang="ja-JP" altLang="en-US" dirty="0" smtClean="0">
                <a:solidFill>
                  <a:schemeClr val="tx2"/>
                </a:solidFill>
                <a:latin typeface="メイリオ" pitchFamily="50" charset="-128"/>
                <a:ea typeface="メイリオ" pitchFamily="50" charset="-128"/>
              </a:rPr>
              <a:t>乱数：並び方に規則性が見られない数列</a:t>
            </a:r>
            <a:endParaRPr lang="en-US" altLang="ja-JP" dirty="0" smtClean="0">
              <a:solidFill>
                <a:schemeClr val="tx2"/>
              </a:solidFill>
              <a:latin typeface="メイリオ" pitchFamily="50" charset="-128"/>
              <a:ea typeface="メイリオ" pitchFamily="50" charset="-128"/>
            </a:endParaRPr>
          </a:p>
          <a:p>
            <a:endParaRPr lang="en-US" altLang="ja-JP" dirty="0" smtClean="0">
              <a:solidFill>
                <a:schemeClr val="tx2"/>
              </a:solidFill>
              <a:latin typeface="メイリオ" pitchFamily="50" charset="-128"/>
              <a:ea typeface="メイリオ" pitchFamily="50" charset="-128"/>
            </a:endParaRPr>
          </a:p>
          <a:p>
            <a:r>
              <a:rPr lang="ja-JP" altLang="en-US" dirty="0" smtClean="0">
                <a:solidFill>
                  <a:schemeClr val="tx2"/>
                </a:solidFill>
                <a:latin typeface="メイリオ" pitchFamily="50" charset="-128"/>
                <a:ea typeface="メイリオ" pitchFamily="50" charset="-128"/>
              </a:rPr>
              <a:t>擬似乱数：人工的に作り出された数列で，</a:t>
            </a:r>
            <a:r>
              <a:rPr lang="en-US" altLang="ja-JP" dirty="0" smtClean="0">
                <a:solidFill>
                  <a:schemeClr val="tx2"/>
                </a:solidFill>
                <a:latin typeface="メイリオ" pitchFamily="50" charset="-128"/>
                <a:ea typeface="メイリオ" pitchFamily="50" charset="-128"/>
              </a:rPr>
              <a:t>(</a:t>
            </a:r>
            <a:r>
              <a:rPr lang="ja-JP" altLang="en-US" dirty="0" smtClean="0">
                <a:solidFill>
                  <a:schemeClr val="tx2"/>
                </a:solidFill>
                <a:latin typeface="メイリオ" pitchFamily="50" charset="-128"/>
                <a:ea typeface="メイリオ" pitchFamily="50" charset="-128"/>
              </a:rPr>
              <a:t>生成規則を知らなければ</a:t>
            </a:r>
            <a:r>
              <a:rPr lang="en-US" altLang="ja-JP" dirty="0" smtClean="0">
                <a:solidFill>
                  <a:schemeClr val="tx2"/>
                </a:solidFill>
                <a:latin typeface="メイリオ" pitchFamily="50" charset="-128"/>
                <a:ea typeface="メイリオ" pitchFamily="50" charset="-128"/>
              </a:rPr>
              <a:t>)</a:t>
            </a:r>
            <a:r>
              <a:rPr lang="ja-JP" altLang="en-US" dirty="0" smtClean="0">
                <a:solidFill>
                  <a:schemeClr val="tx2"/>
                </a:solidFill>
                <a:latin typeface="メイリオ" pitchFamily="50" charset="-128"/>
                <a:ea typeface="メイリオ" pitchFamily="50" charset="-128"/>
              </a:rPr>
              <a:t>規則性が簡単には見つからない数列</a:t>
            </a:r>
            <a:endParaRPr lang="en-US" altLang="ja-JP" dirty="0" smtClean="0">
              <a:solidFill>
                <a:schemeClr val="tx2"/>
              </a:solidFill>
              <a:latin typeface="メイリオ" pitchFamily="50" charset="-128"/>
              <a:ea typeface="メイリオ" pitchFamily="50" charset="-128"/>
            </a:endParaRPr>
          </a:p>
          <a:p>
            <a:endParaRPr lang="en-US" altLang="ja-JP" dirty="0" smtClean="0">
              <a:solidFill>
                <a:schemeClr val="tx2"/>
              </a:solidFill>
              <a:latin typeface="メイリオ" pitchFamily="50" charset="-128"/>
              <a:ea typeface="メイリオ" pitchFamily="50" charset="-128"/>
            </a:endParaRPr>
          </a:p>
          <a:p>
            <a:endParaRPr lang="en-US" altLang="ja-JP" dirty="0" smtClean="0">
              <a:solidFill>
                <a:schemeClr val="tx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9294" y="228600"/>
            <a:ext cx="8481178" cy="990600"/>
          </a:xfrm>
        </p:spPr>
        <p:txBody>
          <a:bodyPr>
            <a:normAutofit/>
          </a:bodyPr>
          <a:lstStyle/>
          <a:p>
            <a:r>
              <a:rPr lang="ja-JP" altLang="en-US" sz="4000" dirty="0" smtClean="0">
                <a:latin typeface="メイリオ" pitchFamily="50" charset="-128"/>
                <a:ea typeface="メイリオ" pitchFamily="50" charset="-128"/>
              </a:rPr>
              <a:t>擬似乱数生成の例：乗算合同法</a:t>
            </a:r>
            <a:endParaRPr kumimoji="1" lang="ja-JP" altLang="en-US" sz="4000"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251520" y="1772816"/>
            <a:ext cx="8640960" cy="4896544"/>
          </a:xfrm>
        </p:spPr>
        <p:txBody>
          <a:bodyPr>
            <a:normAutofit/>
          </a:bodyPr>
          <a:lstStyle/>
          <a:p>
            <a:r>
              <a:rPr lang="en-US" altLang="ja-JP" sz="2800" dirty="0" smtClean="0">
                <a:solidFill>
                  <a:schemeClr val="tx2"/>
                </a:solidFill>
                <a:latin typeface="メイリオ" pitchFamily="50" charset="-128"/>
                <a:ea typeface="メイリオ" pitchFamily="50" charset="-128"/>
              </a:rPr>
              <a:t>0</a:t>
            </a:r>
            <a:r>
              <a:rPr lang="ja-JP" altLang="en-US" sz="2800" dirty="0" smtClean="0">
                <a:solidFill>
                  <a:schemeClr val="tx2"/>
                </a:solidFill>
                <a:latin typeface="メイリオ" pitchFamily="50" charset="-128"/>
                <a:ea typeface="メイリオ" pitchFamily="50" charset="-128"/>
              </a:rPr>
              <a:t>より大きく</a:t>
            </a:r>
            <a:r>
              <a:rPr lang="en-US" altLang="ja-JP" sz="2800" dirty="0" smtClean="0">
                <a:solidFill>
                  <a:schemeClr val="tx2"/>
                </a:solidFill>
                <a:latin typeface="メイリオ" pitchFamily="50" charset="-128"/>
                <a:ea typeface="メイリオ" pitchFamily="50" charset="-128"/>
              </a:rPr>
              <a:t>P</a:t>
            </a:r>
            <a:r>
              <a:rPr lang="ja-JP" altLang="en-US" sz="2800" dirty="0" smtClean="0">
                <a:solidFill>
                  <a:schemeClr val="tx2"/>
                </a:solidFill>
                <a:latin typeface="メイリオ" pitchFamily="50" charset="-128"/>
                <a:ea typeface="メイリオ" pitchFamily="50" charset="-128"/>
              </a:rPr>
              <a:t>より小さい周期列の生成</a:t>
            </a:r>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例：</a:t>
            </a:r>
            <a:r>
              <a:rPr lang="en-US" altLang="ja-JP" sz="2800" dirty="0" smtClean="0">
                <a:solidFill>
                  <a:schemeClr val="tx2"/>
                </a:solidFill>
                <a:latin typeface="メイリオ" pitchFamily="50" charset="-128"/>
                <a:ea typeface="メイリオ" pitchFamily="50" charset="-128"/>
              </a:rPr>
              <a:t>P=7</a:t>
            </a:r>
            <a:r>
              <a:rPr lang="ja-JP" altLang="en-US" sz="2800" dirty="0" err="1" smtClean="0">
                <a:solidFill>
                  <a:schemeClr val="tx2"/>
                </a:solidFill>
                <a:latin typeface="メイリオ" pitchFamily="50" charset="-128"/>
                <a:ea typeface="メイリオ" pitchFamily="50" charset="-128"/>
              </a:rPr>
              <a:t>，</a:t>
            </a:r>
            <a:r>
              <a:rPr lang="en-US" altLang="ja-JP" sz="2800" dirty="0" smtClean="0">
                <a:solidFill>
                  <a:schemeClr val="tx2"/>
                </a:solidFill>
                <a:latin typeface="メイリオ" pitchFamily="50" charset="-128"/>
                <a:ea typeface="メイリオ" pitchFamily="50" charset="-128"/>
              </a:rPr>
              <a:t>a=3, x</a:t>
            </a:r>
            <a:r>
              <a:rPr lang="en-US" altLang="ja-JP" sz="2800" baseline="-25000" dirty="0" smtClean="0">
                <a:solidFill>
                  <a:schemeClr val="tx2"/>
                </a:solidFill>
                <a:latin typeface="メイリオ" pitchFamily="50" charset="-128"/>
                <a:ea typeface="メイリオ" pitchFamily="50" charset="-128"/>
              </a:rPr>
              <a:t>0</a:t>
            </a:r>
            <a:r>
              <a:rPr lang="en-US" altLang="ja-JP" sz="2800" dirty="0" smtClean="0">
                <a:solidFill>
                  <a:schemeClr val="tx2"/>
                </a:solidFill>
                <a:latin typeface="メイリオ" pitchFamily="50" charset="-128"/>
                <a:ea typeface="メイリオ" pitchFamily="50" charset="-128"/>
              </a:rPr>
              <a:t>=1</a:t>
            </a:r>
            <a:r>
              <a:rPr lang="ja-JP" altLang="en-US" sz="2800" dirty="0" smtClean="0">
                <a:solidFill>
                  <a:schemeClr val="tx2"/>
                </a:solidFill>
                <a:latin typeface="メイリオ" pitchFamily="50" charset="-128"/>
                <a:ea typeface="メイリオ" pitchFamily="50" charset="-128"/>
              </a:rPr>
              <a:t>とすると</a:t>
            </a:r>
            <a:r>
              <a:rPr lang="en-US" altLang="ja-JP" sz="2800" dirty="0" smtClean="0">
                <a:solidFill>
                  <a:schemeClr val="tx2"/>
                </a:solidFill>
                <a:latin typeface="メイリオ" pitchFamily="50" charset="-128"/>
                <a:ea typeface="メイリオ" pitchFamily="50" charset="-128"/>
              </a:rPr>
              <a:t>…</a:t>
            </a:r>
          </a:p>
          <a:p>
            <a:pPr lvl="1"/>
            <a:r>
              <a:rPr lang="en-US" altLang="ja-JP" dirty="0" smtClean="0">
                <a:solidFill>
                  <a:schemeClr val="tx2"/>
                </a:solidFill>
                <a:latin typeface="メイリオ" pitchFamily="50" charset="-128"/>
                <a:ea typeface="メイリオ" pitchFamily="50" charset="-128"/>
              </a:rPr>
              <a:t>x</a:t>
            </a:r>
            <a:r>
              <a:rPr lang="en-US" altLang="ja-JP" baseline="-25000" dirty="0" smtClean="0">
                <a:solidFill>
                  <a:schemeClr val="tx2"/>
                </a:solidFill>
                <a:latin typeface="メイリオ" pitchFamily="50" charset="-128"/>
                <a:ea typeface="メイリオ" pitchFamily="50" charset="-128"/>
              </a:rPr>
              <a:t>1</a:t>
            </a:r>
            <a:r>
              <a:rPr lang="en-US" altLang="ja-JP" dirty="0" smtClean="0">
                <a:solidFill>
                  <a:schemeClr val="tx2"/>
                </a:solidFill>
                <a:latin typeface="メイリオ" pitchFamily="50" charset="-128"/>
                <a:ea typeface="メイリオ" pitchFamily="50" charset="-128"/>
              </a:rPr>
              <a:t>=3, x</a:t>
            </a:r>
            <a:r>
              <a:rPr lang="en-US" altLang="ja-JP" baseline="-25000" dirty="0" smtClean="0">
                <a:solidFill>
                  <a:schemeClr val="tx2"/>
                </a:solidFill>
                <a:latin typeface="メイリオ" pitchFamily="50" charset="-128"/>
                <a:ea typeface="メイリオ" pitchFamily="50" charset="-128"/>
              </a:rPr>
              <a:t>2</a:t>
            </a:r>
            <a:r>
              <a:rPr lang="en-US" altLang="ja-JP" dirty="0" smtClean="0">
                <a:solidFill>
                  <a:schemeClr val="tx2"/>
                </a:solidFill>
                <a:latin typeface="メイリオ" pitchFamily="50" charset="-128"/>
                <a:ea typeface="メイリオ" pitchFamily="50" charset="-128"/>
              </a:rPr>
              <a:t>=2, x</a:t>
            </a:r>
            <a:r>
              <a:rPr lang="en-US" altLang="ja-JP" baseline="-25000" dirty="0" smtClean="0">
                <a:solidFill>
                  <a:schemeClr val="tx2"/>
                </a:solidFill>
                <a:latin typeface="メイリオ" pitchFamily="50" charset="-128"/>
                <a:ea typeface="メイリオ" pitchFamily="50" charset="-128"/>
              </a:rPr>
              <a:t>3</a:t>
            </a:r>
            <a:r>
              <a:rPr lang="en-US" altLang="ja-JP" dirty="0" smtClean="0">
                <a:solidFill>
                  <a:schemeClr val="tx2"/>
                </a:solidFill>
                <a:latin typeface="メイリオ" pitchFamily="50" charset="-128"/>
                <a:ea typeface="メイリオ" pitchFamily="50" charset="-128"/>
              </a:rPr>
              <a:t>=6, x</a:t>
            </a:r>
            <a:r>
              <a:rPr lang="en-US" altLang="ja-JP" baseline="-25000" dirty="0" smtClean="0">
                <a:solidFill>
                  <a:schemeClr val="tx2"/>
                </a:solidFill>
                <a:latin typeface="メイリオ" pitchFamily="50" charset="-128"/>
                <a:ea typeface="メイリオ" pitchFamily="50" charset="-128"/>
              </a:rPr>
              <a:t>4</a:t>
            </a:r>
            <a:r>
              <a:rPr lang="en-US" altLang="ja-JP" dirty="0" smtClean="0">
                <a:solidFill>
                  <a:schemeClr val="tx2"/>
                </a:solidFill>
                <a:latin typeface="メイリオ" pitchFamily="50" charset="-128"/>
                <a:ea typeface="メイリオ" pitchFamily="50" charset="-128"/>
              </a:rPr>
              <a:t>=4, </a:t>
            </a:r>
            <a:r>
              <a:rPr lang="ja-JP" altLang="en-US" dirty="0" smtClean="0">
                <a:solidFill>
                  <a:schemeClr val="tx2"/>
                </a:solidFill>
                <a:latin typeface="メイリオ" pitchFamily="50" charset="-128"/>
                <a:ea typeface="メイリオ" pitchFamily="50" charset="-128"/>
              </a:rPr>
              <a:t>以下</a:t>
            </a:r>
            <a:r>
              <a:rPr lang="en-US" altLang="ja-JP" dirty="0" smtClean="0">
                <a:solidFill>
                  <a:schemeClr val="tx2"/>
                </a:solidFill>
                <a:latin typeface="メイリオ" pitchFamily="50" charset="-128"/>
                <a:ea typeface="メイリオ" pitchFamily="50" charset="-128"/>
              </a:rPr>
              <a:t>5, 1, 3, …</a:t>
            </a:r>
          </a:p>
          <a:p>
            <a:pPr lvl="1">
              <a:buNone/>
            </a:pPr>
            <a:r>
              <a:rPr lang="en-US" altLang="ja-JP" dirty="0" smtClean="0">
                <a:solidFill>
                  <a:schemeClr val="tx2"/>
                </a:solidFill>
                <a:latin typeface="メイリオ" pitchFamily="50" charset="-128"/>
                <a:ea typeface="メイリオ" pitchFamily="50" charset="-128"/>
              </a:rPr>
              <a:t>   </a:t>
            </a:r>
            <a:r>
              <a:rPr lang="ja-JP" altLang="en-US" dirty="0" smtClean="0">
                <a:solidFill>
                  <a:schemeClr val="tx2"/>
                </a:solidFill>
                <a:latin typeface="メイリオ" pitchFamily="50" charset="-128"/>
                <a:ea typeface="メイリオ" pitchFamily="50" charset="-128"/>
              </a:rPr>
              <a:t>→これはけっこうすぐに</a:t>
            </a:r>
            <a:r>
              <a:rPr lang="en-US" altLang="ja-JP" dirty="0" smtClean="0">
                <a:solidFill>
                  <a:schemeClr val="tx2"/>
                </a:solidFill>
                <a:latin typeface="メイリオ" pitchFamily="50" charset="-128"/>
                <a:ea typeface="メイリオ" pitchFamily="50" charset="-128"/>
              </a:rPr>
              <a:t>『</a:t>
            </a:r>
            <a:r>
              <a:rPr lang="ja-JP" altLang="en-US" dirty="0" smtClean="0">
                <a:solidFill>
                  <a:schemeClr val="tx2"/>
                </a:solidFill>
                <a:latin typeface="メイリオ" pitchFamily="50" charset="-128"/>
                <a:ea typeface="メイリオ" pitchFamily="50" charset="-128"/>
              </a:rPr>
              <a:t>規則</a:t>
            </a:r>
            <a:r>
              <a:rPr lang="en-US" altLang="ja-JP" dirty="0" smtClean="0">
                <a:solidFill>
                  <a:schemeClr val="tx2"/>
                </a:solidFill>
                <a:latin typeface="メイリオ" pitchFamily="50" charset="-128"/>
                <a:ea typeface="メイリオ" pitchFamily="50" charset="-128"/>
              </a:rPr>
              <a:t>』</a:t>
            </a:r>
            <a:r>
              <a:rPr lang="ja-JP" altLang="en-US" dirty="0" smtClean="0">
                <a:solidFill>
                  <a:schemeClr val="tx2"/>
                </a:solidFill>
                <a:latin typeface="メイリオ" pitchFamily="50" charset="-128"/>
                <a:ea typeface="メイリオ" pitchFamily="50" charset="-128"/>
              </a:rPr>
              <a:t>が見えるかも</a:t>
            </a:r>
            <a:r>
              <a:rPr lang="en-US" altLang="ja-JP" dirty="0" smtClean="0">
                <a:solidFill>
                  <a:schemeClr val="tx2"/>
                </a:solidFill>
                <a:latin typeface="メイリオ" pitchFamily="50" charset="-128"/>
                <a:ea typeface="メイリオ" pitchFamily="50" charset="-128"/>
              </a:rPr>
              <a:t> </a:t>
            </a:r>
          </a:p>
          <a:p>
            <a:endParaRPr lang="en-US" altLang="ja-JP" dirty="0" smtClean="0">
              <a:solidFill>
                <a:schemeClr val="tx2"/>
              </a:solidFill>
              <a:latin typeface="メイリオ" pitchFamily="50" charset="-128"/>
              <a:ea typeface="メイリオ" pitchFamily="50" charset="-128"/>
            </a:endParaRPr>
          </a:p>
        </p:txBody>
      </p:sp>
      <p:pic>
        <p:nvPicPr>
          <p:cNvPr id="166914" name="Picture 2"/>
          <p:cNvPicPr>
            <a:picLocks noChangeAspect="1" noChangeArrowheads="1"/>
          </p:cNvPicPr>
          <p:nvPr/>
        </p:nvPicPr>
        <p:blipFill>
          <a:blip r:embed="rId2" cstate="print"/>
          <a:srcRect/>
          <a:stretch>
            <a:fillRect/>
          </a:stretch>
        </p:blipFill>
        <p:spPr bwMode="auto">
          <a:xfrm>
            <a:off x="3020169" y="2276872"/>
            <a:ext cx="2847975" cy="523875"/>
          </a:xfrm>
          <a:prstGeom prst="rect">
            <a:avLst/>
          </a:prstGeom>
          <a:noFill/>
          <a:ln w="9525">
            <a:solidFill>
              <a:srgbClr val="002060"/>
            </a:solidFill>
            <a:miter lim="800000"/>
            <a:headEnd/>
            <a:tailEnd/>
          </a:ln>
        </p:spPr>
      </p:pic>
      <p:sp>
        <p:nvSpPr>
          <p:cNvPr id="5" name="正方形/長方形 4"/>
          <p:cNvSpPr/>
          <p:nvPr/>
        </p:nvSpPr>
        <p:spPr>
          <a:xfrm>
            <a:off x="7884368" y="56818"/>
            <a:ext cx="1210588" cy="707886"/>
          </a:xfrm>
          <a:prstGeom prst="rect">
            <a:avLst/>
          </a:prstGeom>
          <a:ln w="22225">
            <a:solidFill>
              <a:srgbClr val="C00000"/>
            </a:solidFill>
          </a:ln>
        </p:spPr>
        <p:txBody>
          <a:bodyPr wrap="none">
            <a:spAutoFit/>
          </a:bodyPr>
          <a:lstStyle/>
          <a:p>
            <a:r>
              <a:rPr lang="ja-JP" altLang="en-US" sz="2000" b="1" dirty="0" smtClean="0">
                <a:solidFill>
                  <a:schemeClr val="tx2"/>
                </a:solidFill>
                <a:latin typeface="メイリオ" pitchFamily="50" charset="-128"/>
                <a:ea typeface="メイリオ" pitchFamily="50" charset="-128"/>
              </a:rPr>
              <a:t>テキスト</a:t>
            </a:r>
            <a:endParaRPr lang="en-US" altLang="ja-JP" sz="2000" b="1" dirty="0" smtClean="0">
              <a:solidFill>
                <a:schemeClr val="tx2"/>
              </a:solidFill>
              <a:latin typeface="メイリオ" pitchFamily="50" charset="-128"/>
              <a:ea typeface="メイリオ" pitchFamily="50" charset="-128"/>
            </a:endParaRPr>
          </a:p>
          <a:p>
            <a:r>
              <a:rPr lang="en-US" altLang="ja-JP" sz="2000" b="1" dirty="0" smtClean="0">
                <a:solidFill>
                  <a:schemeClr val="tx2"/>
                </a:solidFill>
                <a:latin typeface="メイリオ" pitchFamily="50" charset="-128"/>
                <a:ea typeface="メイリオ" pitchFamily="50" charset="-128"/>
              </a:rPr>
              <a:t>P.234</a:t>
            </a:r>
            <a:r>
              <a:rPr lang="ja-JP" altLang="en-US" sz="2000" b="1" dirty="0" smtClean="0">
                <a:solidFill>
                  <a:schemeClr val="tx2"/>
                </a:solidFill>
                <a:latin typeface="メイリオ" pitchFamily="50" charset="-128"/>
                <a:ea typeface="メイリオ" pitchFamily="50" charset="-128"/>
              </a:rPr>
              <a:t>～</a:t>
            </a:r>
            <a:endParaRPr lang="ja-JP" altLang="en-US" sz="2000" b="1" dirty="0">
              <a:solidFill>
                <a:schemeClr val="tx2"/>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9294" y="228600"/>
            <a:ext cx="8481178" cy="990600"/>
          </a:xfrm>
        </p:spPr>
        <p:txBody>
          <a:bodyPr>
            <a:normAutofit/>
          </a:bodyPr>
          <a:lstStyle/>
          <a:p>
            <a:r>
              <a:rPr lang="ja-JP" altLang="en-US" sz="4000" dirty="0" smtClean="0">
                <a:latin typeface="メイリオ" pitchFamily="50" charset="-128"/>
                <a:ea typeface="メイリオ" pitchFamily="50" charset="-128"/>
              </a:rPr>
              <a:t>擬似乱数生成の例：乗算合同法</a:t>
            </a:r>
            <a:endParaRPr kumimoji="1" lang="ja-JP" altLang="en-US" sz="4000"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251520" y="1772816"/>
            <a:ext cx="8640960" cy="4896544"/>
          </a:xfrm>
        </p:spPr>
        <p:txBody>
          <a:bodyPr>
            <a:normAutofit/>
          </a:bodyPr>
          <a:lstStyle/>
          <a:p>
            <a:r>
              <a:rPr lang="ja-JP" altLang="en-US" sz="2800" dirty="0" smtClean="0">
                <a:solidFill>
                  <a:schemeClr val="tx2"/>
                </a:solidFill>
                <a:latin typeface="メイリオ" pitchFamily="50" charset="-128"/>
                <a:ea typeface="メイリオ" pitchFamily="50" charset="-128"/>
              </a:rPr>
              <a:t>例：</a:t>
            </a:r>
            <a:r>
              <a:rPr lang="en-US" altLang="ja-JP" sz="2800" dirty="0" smtClean="0">
                <a:solidFill>
                  <a:schemeClr val="tx2"/>
                </a:solidFill>
                <a:latin typeface="メイリオ" pitchFamily="50" charset="-128"/>
                <a:ea typeface="メイリオ" pitchFamily="50" charset="-128"/>
              </a:rPr>
              <a:t>P=10</a:t>
            </a:r>
            <a:r>
              <a:rPr lang="en-US" altLang="ja-JP" sz="2800" baseline="30000" dirty="0" smtClean="0">
                <a:solidFill>
                  <a:schemeClr val="tx2"/>
                </a:solidFill>
                <a:latin typeface="メイリオ" pitchFamily="50" charset="-128"/>
                <a:ea typeface="メイリオ" pitchFamily="50" charset="-128"/>
              </a:rPr>
              <a:t>4</a:t>
            </a:r>
            <a:r>
              <a:rPr lang="ja-JP" altLang="en-US" sz="2800" dirty="0" err="1" smtClean="0">
                <a:solidFill>
                  <a:schemeClr val="tx2"/>
                </a:solidFill>
                <a:latin typeface="メイリオ" pitchFamily="50" charset="-128"/>
                <a:ea typeface="メイリオ" pitchFamily="50" charset="-128"/>
              </a:rPr>
              <a:t>，</a:t>
            </a:r>
            <a:r>
              <a:rPr lang="en-US" altLang="ja-JP" sz="2800" dirty="0" smtClean="0">
                <a:solidFill>
                  <a:schemeClr val="tx2"/>
                </a:solidFill>
                <a:latin typeface="メイリオ" pitchFamily="50" charset="-128"/>
                <a:ea typeface="メイリオ" pitchFamily="50" charset="-128"/>
              </a:rPr>
              <a:t>a=3203, x</a:t>
            </a:r>
            <a:r>
              <a:rPr lang="en-US" altLang="ja-JP" sz="2800" baseline="-25000" dirty="0" smtClean="0">
                <a:solidFill>
                  <a:schemeClr val="tx2"/>
                </a:solidFill>
                <a:latin typeface="メイリオ" pitchFamily="50" charset="-128"/>
                <a:ea typeface="メイリオ" pitchFamily="50" charset="-128"/>
              </a:rPr>
              <a:t>0</a:t>
            </a:r>
            <a:r>
              <a:rPr lang="en-US" altLang="ja-JP" sz="2800" dirty="0" smtClean="0">
                <a:solidFill>
                  <a:schemeClr val="tx2"/>
                </a:solidFill>
                <a:latin typeface="メイリオ" pitchFamily="50" charset="-128"/>
                <a:ea typeface="メイリオ" pitchFamily="50" charset="-128"/>
              </a:rPr>
              <a:t>=3333</a:t>
            </a:r>
            <a:r>
              <a:rPr lang="ja-JP" altLang="en-US" sz="2800" dirty="0" smtClean="0">
                <a:solidFill>
                  <a:schemeClr val="tx2"/>
                </a:solidFill>
                <a:latin typeface="メイリオ" pitchFamily="50" charset="-128"/>
                <a:ea typeface="メイリオ" pitchFamily="50" charset="-128"/>
              </a:rPr>
              <a:t>とすると</a:t>
            </a:r>
            <a:r>
              <a:rPr lang="en-US" altLang="ja-JP" sz="2800" dirty="0" smtClean="0">
                <a:solidFill>
                  <a:schemeClr val="tx2"/>
                </a:solidFill>
                <a:latin typeface="メイリオ" pitchFamily="50" charset="-128"/>
                <a:ea typeface="メイリオ" pitchFamily="50" charset="-128"/>
              </a:rPr>
              <a:t>…</a:t>
            </a:r>
          </a:p>
          <a:p>
            <a:pPr lvl="1"/>
            <a:r>
              <a:rPr lang="en-US" altLang="ja-JP" dirty="0" smtClean="0">
                <a:solidFill>
                  <a:schemeClr val="tx2"/>
                </a:solidFill>
                <a:latin typeface="メイリオ" pitchFamily="50" charset="-128"/>
                <a:ea typeface="メイリオ" pitchFamily="50" charset="-128"/>
              </a:rPr>
              <a:t>3203×3333</a:t>
            </a:r>
            <a:r>
              <a:rPr lang="ja-JP" altLang="en-US" dirty="0" smtClean="0">
                <a:solidFill>
                  <a:schemeClr val="tx2"/>
                </a:solidFill>
                <a:latin typeface="メイリオ" pitchFamily="50" charset="-128"/>
                <a:ea typeface="メイリオ" pitchFamily="50" charset="-128"/>
              </a:rPr>
              <a:t>＝</a:t>
            </a:r>
            <a:r>
              <a:rPr lang="en-US" altLang="ja-JP" dirty="0" smtClean="0">
                <a:solidFill>
                  <a:schemeClr val="tx2"/>
                </a:solidFill>
                <a:latin typeface="メイリオ" pitchFamily="50" charset="-128"/>
                <a:ea typeface="メイリオ" pitchFamily="50" charset="-128"/>
              </a:rPr>
              <a:t>1067</a:t>
            </a:r>
            <a:r>
              <a:rPr lang="en-US" altLang="ja-JP" dirty="0" smtClean="0">
                <a:solidFill>
                  <a:srgbClr val="C00000"/>
                </a:solidFill>
                <a:latin typeface="メイリオ" pitchFamily="50" charset="-128"/>
                <a:ea typeface="メイリオ" pitchFamily="50" charset="-128"/>
              </a:rPr>
              <a:t>5599</a:t>
            </a:r>
          </a:p>
          <a:p>
            <a:pPr lvl="1"/>
            <a:r>
              <a:rPr lang="en-US" altLang="ja-JP" dirty="0" smtClean="0">
                <a:solidFill>
                  <a:schemeClr val="tx2"/>
                </a:solidFill>
                <a:latin typeface="メイリオ" pitchFamily="50" charset="-128"/>
                <a:ea typeface="メイリオ" pitchFamily="50" charset="-128"/>
              </a:rPr>
              <a:t>3203×5599</a:t>
            </a:r>
            <a:r>
              <a:rPr lang="ja-JP" altLang="en-US" dirty="0" smtClean="0">
                <a:solidFill>
                  <a:schemeClr val="tx2"/>
                </a:solidFill>
                <a:latin typeface="メイリオ" pitchFamily="50" charset="-128"/>
                <a:ea typeface="メイリオ" pitchFamily="50" charset="-128"/>
              </a:rPr>
              <a:t>＝</a:t>
            </a:r>
            <a:r>
              <a:rPr lang="en-US" altLang="ja-JP" dirty="0" smtClean="0">
                <a:solidFill>
                  <a:schemeClr val="tx2"/>
                </a:solidFill>
                <a:latin typeface="メイリオ" pitchFamily="50" charset="-128"/>
                <a:ea typeface="メイリオ" pitchFamily="50" charset="-128"/>
              </a:rPr>
              <a:t>1793</a:t>
            </a:r>
            <a:r>
              <a:rPr lang="en-US" altLang="ja-JP" dirty="0" smtClean="0">
                <a:solidFill>
                  <a:srgbClr val="C00000"/>
                </a:solidFill>
                <a:latin typeface="メイリオ" pitchFamily="50" charset="-128"/>
                <a:ea typeface="メイリオ" pitchFamily="50" charset="-128"/>
              </a:rPr>
              <a:t>3597</a:t>
            </a:r>
          </a:p>
          <a:p>
            <a:pPr lvl="1"/>
            <a:r>
              <a:rPr lang="en-US" altLang="ja-JP" dirty="0" smtClean="0">
                <a:solidFill>
                  <a:schemeClr val="tx2"/>
                </a:solidFill>
                <a:latin typeface="メイリオ" pitchFamily="50" charset="-128"/>
                <a:ea typeface="メイリオ" pitchFamily="50" charset="-128"/>
              </a:rPr>
              <a:t>3203×3597</a:t>
            </a:r>
            <a:r>
              <a:rPr lang="ja-JP" altLang="en-US" dirty="0" smtClean="0">
                <a:solidFill>
                  <a:schemeClr val="tx2"/>
                </a:solidFill>
                <a:latin typeface="メイリオ" pitchFamily="50" charset="-128"/>
                <a:ea typeface="メイリオ" pitchFamily="50" charset="-128"/>
              </a:rPr>
              <a:t>＝</a:t>
            </a:r>
            <a:r>
              <a:rPr lang="en-US" altLang="ja-JP" dirty="0" smtClean="0">
                <a:solidFill>
                  <a:schemeClr val="tx2"/>
                </a:solidFill>
                <a:latin typeface="メイリオ" pitchFamily="50" charset="-128"/>
                <a:ea typeface="メイリオ" pitchFamily="50" charset="-128"/>
              </a:rPr>
              <a:t>1152</a:t>
            </a:r>
            <a:r>
              <a:rPr lang="en-US" altLang="ja-JP" dirty="0" smtClean="0">
                <a:solidFill>
                  <a:srgbClr val="C00000"/>
                </a:solidFill>
                <a:latin typeface="メイリオ" pitchFamily="50" charset="-128"/>
                <a:ea typeface="メイリオ" pitchFamily="50" charset="-128"/>
              </a:rPr>
              <a:t>1191</a:t>
            </a:r>
          </a:p>
          <a:p>
            <a:pPr lvl="1"/>
            <a:r>
              <a:rPr lang="en-US" altLang="ja-JP" dirty="0" smtClean="0">
                <a:solidFill>
                  <a:schemeClr val="tx2"/>
                </a:solidFill>
                <a:latin typeface="メイリオ" pitchFamily="50" charset="-128"/>
                <a:ea typeface="メイリオ" pitchFamily="50" charset="-128"/>
              </a:rPr>
              <a:t>3203×1191</a:t>
            </a:r>
            <a:r>
              <a:rPr lang="ja-JP" altLang="en-US" dirty="0" smtClean="0">
                <a:solidFill>
                  <a:schemeClr val="tx2"/>
                </a:solidFill>
                <a:latin typeface="メイリオ" pitchFamily="50" charset="-128"/>
                <a:ea typeface="メイリオ" pitchFamily="50" charset="-128"/>
              </a:rPr>
              <a:t>＝</a:t>
            </a:r>
            <a:r>
              <a:rPr lang="en-US" altLang="ja-JP" dirty="0" smtClean="0">
                <a:solidFill>
                  <a:schemeClr val="tx2"/>
                </a:solidFill>
                <a:latin typeface="メイリオ" pitchFamily="50" charset="-128"/>
                <a:ea typeface="メイリオ" pitchFamily="50" charset="-128"/>
              </a:rPr>
              <a:t>0381</a:t>
            </a:r>
            <a:r>
              <a:rPr lang="en-US" altLang="ja-JP" dirty="0" smtClean="0">
                <a:solidFill>
                  <a:srgbClr val="C00000"/>
                </a:solidFill>
                <a:latin typeface="メイリオ" pitchFamily="50" charset="-128"/>
                <a:ea typeface="メイリオ" pitchFamily="50" charset="-128"/>
              </a:rPr>
              <a:t>4773</a:t>
            </a:r>
          </a:p>
          <a:p>
            <a:pPr lvl="1"/>
            <a:r>
              <a:rPr lang="en-US" altLang="ja-JP" dirty="0" smtClean="0">
                <a:solidFill>
                  <a:schemeClr val="tx2"/>
                </a:solidFill>
                <a:latin typeface="メイリオ" pitchFamily="50" charset="-128"/>
                <a:ea typeface="メイリオ" pitchFamily="50" charset="-128"/>
              </a:rPr>
              <a:t>…</a:t>
            </a:r>
          </a:p>
          <a:p>
            <a:pPr lvl="1">
              <a:buNone/>
            </a:pPr>
            <a:r>
              <a:rPr lang="en-US" altLang="ja-JP" dirty="0" smtClean="0">
                <a:solidFill>
                  <a:schemeClr val="tx2"/>
                </a:solidFill>
                <a:latin typeface="メイリオ" pitchFamily="50" charset="-128"/>
                <a:ea typeface="メイリオ" pitchFamily="50" charset="-128"/>
              </a:rPr>
              <a:t>Q:</a:t>
            </a:r>
            <a:r>
              <a:rPr lang="ja-JP" altLang="en-US" dirty="0" smtClean="0">
                <a:solidFill>
                  <a:schemeClr val="tx2"/>
                </a:solidFill>
                <a:latin typeface="メイリオ" pitchFamily="50" charset="-128"/>
                <a:ea typeface="メイリオ" pitchFamily="50" charset="-128"/>
              </a:rPr>
              <a:t>次はどうなる？</a:t>
            </a:r>
            <a:r>
              <a:rPr lang="en-US" altLang="ja-JP" dirty="0" smtClean="0">
                <a:solidFill>
                  <a:schemeClr val="tx2"/>
                </a:solidFill>
                <a:latin typeface="メイリオ" pitchFamily="50" charset="-128"/>
                <a:ea typeface="メイリオ" pitchFamily="50" charset="-128"/>
              </a:rPr>
              <a:t>(</a:t>
            </a:r>
            <a:r>
              <a:rPr lang="ja-JP" altLang="en-US" dirty="0" smtClean="0">
                <a:solidFill>
                  <a:schemeClr val="tx2"/>
                </a:solidFill>
                <a:latin typeface="メイリオ" pitchFamily="50" charset="-128"/>
                <a:ea typeface="メイリオ" pitchFamily="50" charset="-128"/>
              </a:rPr>
              <a:t>数列だけ見て予想がつく？</a:t>
            </a:r>
            <a:r>
              <a:rPr lang="en-US" altLang="ja-JP" dirty="0" smtClean="0">
                <a:solidFill>
                  <a:schemeClr val="tx2"/>
                </a:solidFill>
                <a:latin typeface="メイリオ" pitchFamily="50" charset="-128"/>
                <a:ea typeface="メイリオ" pitchFamily="50" charset="-128"/>
              </a:rPr>
              <a:t>)</a:t>
            </a:r>
          </a:p>
          <a:p>
            <a:pPr>
              <a:buNone/>
            </a:pPr>
            <a:endParaRPr lang="en-US" altLang="ja-JP" dirty="0" smtClean="0">
              <a:solidFill>
                <a:schemeClr val="tx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メイリオ" pitchFamily="50" charset="-128"/>
                <a:ea typeface="メイリオ" pitchFamily="50" charset="-128"/>
              </a:rPr>
              <a:t>物理現象</a:t>
            </a:r>
            <a:r>
              <a:rPr kumimoji="1" lang="ja-JP" altLang="en-US" dirty="0" smtClean="0">
                <a:latin typeface="メイリオ" pitchFamily="50" charset="-128"/>
                <a:ea typeface="メイリオ" pitchFamily="50" charset="-128"/>
              </a:rPr>
              <a:t>シミュレーション</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495800"/>
          </a:xfrm>
        </p:spPr>
        <p:txBody>
          <a:bodyPr>
            <a:normAutofit/>
          </a:bodyPr>
          <a:lstStyle/>
          <a:p>
            <a:r>
              <a:rPr lang="ja-JP" altLang="en-US" sz="2800" dirty="0" smtClean="0">
                <a:solidFill>
                  <a:schemeClr val="tx2"/>
                </a:solidFill>
                <a:latin typeface="メイリオ" pitchFamily="50" charset="-128"/>
                <a:ea typeface="メイリオ" pitchFamily="50" charset="-128"/>
              </a:rPr>
              <a:t>乱流</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気象モデル</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微分方程式系</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運動方程式系</a:t>
            </a:r>
            <a:endParaRPr lang="en-US" altLang="ja-JP" sz="2800" dirty="0" smtClean="0">
              <a:solidFill>
                <a:schemeClr val="tx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9294" y="228600"/>
            <a:ext cx="8481178" cy="990600"/>
          </a:xfrm>
        </p:spPr>
        <p:txBody>
          <a:bodyPr>
            <a:normAutofit/>
          </a:bodyPr>
          <a:lstStyle/>
          <a:p>
            <a:r>
              <a:rPr lang="ja-JP" altLang="en-US" sz="4000" dirty="0" smtClean="0">
                <a:latin typeface="メイリオ" pitchFamily="50" charset="-128"/>
                <a:ea typeface="メイリオ" pitchFamily="50" charset="-128"/>
              </a:rPr>
              <a:t>乗算合同法数列の規則性</a:t>
            </a:r>
            <a:endParaRPr kumimoji="1" lang="ja-JP" altLang="en-US" sz="4000"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251520" y="1772816"/>
            <a:ext cx="8640960" cy="4896544"/>
          </a:xfrm>
        </p:spPr>
        <p:txBody>
          <a:bodyPr>
            <a:normAutofit/>
          </a:bodyPr>
          <a:lstStyle/>
          <a:p>
            <a:r>
              <a:rPr lang="ja-JP" altLang="en-US" sz="2800" b="1" dirty="0" smtClean="0">
                <a:solidFill>
                  <a:schemeClr val="tx2"/>
                </a:solidFill>
                <a:latin typeface="メイリオ" pitchFamily="50" charset="-128"/>
                <a:ea typeface="メイリオ" pitchFamily="50" charset="-128"/>
              </a:rPr>
              <a:t>完全な周期列</a:t>
            </a:r>
            <a:endParaRPr lang="en-US" altLang="ja-JP" sz="2800" b="1"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並び方はランダムに見えるが，初期値が同じなら結果は同じになる</a:t>
            </a:r>
            <a:endParaRPr lang="en-US" altLang="ja-JP" sz="2800" dirty="0" smtClean="0">
              <a:solidFill>
                <a:schemeClr val="tx2"/>
              </a:solidFill>
              <a:latin typeface="メイリオ" pitchFamily="50" charset="-128"/>
              <a:ea typeface="メイリオ" pitchFamily="50" charset="-128"/>
            </a:endParaRPr>
          </a:p>
          <a:p>
            <a:pPr>
              <a:buNone/>
            </a:pPr>
            <a:r>
              <a:rPr lang="ja-JP" altLang="en-US" sz="2800" dirty="0" smtClean="0">
                <a:solidFill>
                  <a:schemeClr val="tx2"/>
                </a:solidFill>
                <a:latin typeface="メイリオ" pitchFamily="50" charset="-128"/>
                <a:ea typeface="メイリオ" pitchFamily="50" charset="-128"/>
              </a:rPr>
              <a:t>　→過去に記録しておいたさいころ振りの実験の結果を繰り返し取り出しているようなもの</a:t>
            </a:r>
            <a:endParaRPr lang="en-US" altLang="ja-JP" dirty="0" smtClean="0">
              <a:solidFill>
                <a:schemeClr val="tx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9294" y="228600"/>
            <a:ext cx="8481178" cy="990600"/>
          </a:xfrm>
        </p:spPr>
        <p:txBody>
          <a:bodyPr>
            <a:normAutofit/>
          </a:bodyPr>
          <a:lstStyle/>
          <a:p>
            <a:r>
              <a:rPr lang="ja-JP" altLang="en-US" sz="4000" dirty="0" smtClean="0">
                <a:latin typeface="メイリオ" pitchFamily="50" charset="-128"/>
                <a:ea typeface="メイリオ" pitchFamily="50" charset="-128"/>
              </a:rPr>
              <a:t>乗算合同法数列の規則性</a:t>
            </a:r>
            <a:endParaRPr kumimoji="1" lang="ja-JP" altLang="en-US" sz="4000"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251520" y="1772816"/>
            <a:ext cx="8640960" cy="4896544"/>
          </a:xfrm>
        </p:spPr>
        <p:txBody>
          <a:bodyPr>
            <a:normAutofit/>
          </a:bodyPr>
          <a:lstStyle/>
          <a:p>
            <a:r>
              <a:rPr lang="ja-JP" altLang="en-US" dirty="0" smtClean="0">
                <a:solidFill>
                  <a:schemeClr val="tx2"/>
                </a:solidFill>
                <a:latin typeface="メイリオ" pitchFamily="50" charset="-128"/>
                <a:ea typeface="メイリオ" pitchFamily="50" charset="-128"/>
              </a:rPr>
              <a:t>隣り合う</a:t>
            </a:r>
            <a:r>
              <a:rPr lang="en-US" altLang="ja-JP" dirty="0" smtClean="0">
                <a:solidFill>
                  <a:schemeClr val="tx2"/>
                </a:solidFill>
                <a:latin typeface="メイリオ" pitchFamily="50" charset="-128"/>
                <a:ea typeface="メイリオ" pitchFamily="50" charset="-128"/>
              </a:rPr>
              <a:t>3</a:t>
            </a:r>
            <a:r>
              <a:rPr lang="ja-JP" altLang="en-US" dirty="0" err="1" smtClean="0">
                <a:solidFill>
                  <a:schemeClr val="tx2"/>
                </a:solidFill>
                <a:latin typeface="メイリオ" pitchFamily="50" charset="-128"/>
                <a:ea typeface="メイリオ" pitchFamily="50" charset="-128"/>
              </a:rPr>
              <a:t>つの</a:t>
            </a:r>
            <a:r>
              <a:rPr lang="ja-JP" altLang="en-US" dirty="0" smtClean="0">
                <a:solidFill>
                  <a:schemeClr val="tx2"/>
                </a:solidFill>
                <a:latin typeface="メイリオ" pitchFamily="50" charset="-128"/>
                <a:ea typeface="メイリオ" pitchFamily="50" charset="-128"/>
              </a:rPr>
              <a:t>数を座標点と見立てて，散布図を描く→見る角度によって規則性が表れる</a:t>
            </a:r>
            <a:endParaRPr lang="en-US" altLang="ja-JP" dirty="0" smtClean="0">
              <a:solidFill>
                <a:schemeClr val="tx2"/>
              </a:solidFill>
              <a:latin typeface="メイリオ" pitchFamily="50" charset="-128"/>
              <a:ea typeface="メイリオ" pitchFamily="50" charset="-128"/>
            </a:endParaRPr>
          </a:p>
        </p:txBody>
      </p:sp>
      <p:pic>
        <p:nvPicPr>
          <p:cNvPr id="168962" name="Picture 2"/>
          <p:cNvPicPr>
            <a:picLocks noChangeAspect="1" noChangeArrowheads="1"/>
          </p:cNvPicPr>
          <p:nvPr/>
        </p:nvPicPr>
        <p:blipFill>
          <a:blip r:embed="rId2" cstate="print"/>
          <a:srcRect/>
          <a:stretch>
            <a:fillRect/>
          </a:stretch>
        </p:blipFill>
        <p:spPr bwMode="auto">
          <a:xfrm>
            <a:off x="899592" y="2924944"/>
            <a:ext cx="7166969" cy="3096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9294" y="228600"/>
            <a:ext cx="8481178" cy="990600"/>
          </a:xfrm>
        </p:spPr>
        <p:txBody>
          <a:bodyPr>
            <a:normAutofit/>
          </a:bodyPr>
          <a:lstStyle/>
          <a:p>
            <a:r>
              <a:rPr kumimoji="1" lang="ja-JP" altLang="en-US" sz="4000" dirty="0" smtClean="0">
                <a:latin typeface="メイリオ" pitchFamily="50" charset="-128"/>
                <a:ea typeface="メイリオ" pitchFamily="50" charset="-128"/>
              </a:rPr>
              <a:t>今日のまとめ</a:t>
            </a:r>
            <a:endParaRPr kumimoji="1" lang="ja-JP" altLang="en-US" sz="4000"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251520" y="1772816"/>
            <a:ext cx="8640960" cy="4896544"/>
          </a:xfrm>
        </p:spPr>
        <p:txBody>
          <a:bodyPr>
            <a:normAutofit/>
          </a:bodyPr>
          <a:lstStyle/>
          <a:p>
            <a:r>
              <a:rPr lang="ja-JP" altLang="en-US" sz="2800" dirty="0" smtClean="0">
                <a:solidFill>
                  <a:schemeClr val="tx2"/>
                </a:solidFill>
                <a:latin typeface="メイリオ" pitchFamily="50" charset="-128"/>
                <a:ea typeface="メイリオ" pitchFamily="50" charset="-128"/>
              </a:rPr>
              <a:t>実問題に対して，シミュレーションを実際に行う上での</a:t>
            </a:r>
            <a:r>
              <a:rPr lang="en-US" altLang="ja-JP" sz="2800" dirty="0" smtClean="0">
                <a:solidFill>
                  <a:schemeClr val="tx2"/>
                </a:solidFill>
                <a:latin typeface="メイリオ" pitchFamily="50" charset="-128"/>
                <a:ea typeface="メイリオ" pitchFamily="50" charset="-128"/>
              </a:rPr>
              <a:t>Step</a:t>
            </a:r>
            <a:r>
              <a:rPr lang="ja-JP" altLang="en-US" sz="2800" dirty="0" err="1" smtClean="0">
                <a:solidFill>
                  <a:schemeClr val="tx2"/>
                </a:solidFill>
                <a:latin typeface="メイリオ" pitchFamily="50" charset="-128"/>
                <a:ea typeface="メイリオ" pitchFamily="50" charset="-128"/>
              </a:rPr>
              <a:t>を習</a:t>
            </a:r>
            <a:r>
              <a:rPr lang="ja-JP" altLang="en-US" sz="2800" dirty="0" smtClean="0">
                <a:solidFill>
                  <a:schemeClr val="tx2"/>
                </a:solidFill>
                <a:latin typeface="メイリオ" pitchFamily="50" charset="-128"/>
                <a:ea typeface="メイリオ" pitchFamily="50" charset="-128"/>
              </a:rPr>
              <a:t>得しよう</a:t>
            </a:r>
            <a:endParaRPr lang="en-US" altLang="ja-JP" sz="2800" dirty="0" smtClean="0">
              <a:solidFill>
                <a:schemeClr val="tx2"/>
              </a:solidFill>
              <a:latin typeface="メイリオ" pitchFamily="50" charset="-128"/>
              <a:ea typeface="メイリオ" pitchFamily="50" charset="-128"/>
            </a:endParaRPr>
          </a:p>
          <a:p>
            <a:endParaRPr lang="en-US" altLang="ja-JP" sz="2400" dirty="0" smtClean="0">
              <a:solidFill>
                <a:schemeClr val="tx2"/>
              </a:solidFill>
              <a:latin typeface="メイリオ" pitchFamily="50" charset="-128"/>
              <a:ea typeface="メイリオ" pitchFamily="50" charset="-128"/>
            </a:endParaRPr>
          </a:p>
          <a:p>
            <a:r>
              <a:rPr lang="en-US" altLang="ja-JP" sz="2800" dirty="0" smtClean="0">
                <a:solidFill>
                  <a:schemeClr val="tx2"/>
                </a:solidFill>
                <a:latin typeface="メイリオ" pitchFamily="50" charset="-128"/>
                <a:ea typeface="メイリオ" pitchFamily="50" charset="-128"/>
              </a:rPr>
              <a:t>Excel</a:t>
            </a:r>
            <a:r>
              <a:rPr lang="ja-JP" altLang="en-US" sz="2800" dirty="0" smtClean="0">
                <a:solidFill>
                  <a:schemeClr val="tx2"/>
                </a:solidFill>
                <a:latin typeface="メイリオ" pitchFamily="50" charset="-128"/>
                <a:ea typeface="メイリオ" pitchFamily="50" charset="-128"/>
              </a:rPr>
              <a:t>を用いて，様々なシミュレーションを体験してみよう</a:t>
            </a:r>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メイリオ" pitchFamily="50" charset="-128"/>
                <a:ea typeface="メイリオ" pitchFamily="50" charset="-128"/>
              </a:rPr>
              <a:t>確定的</a:t>
            </a:r>
            <a:r>
              <a:rPr kumimoji="1" lang="ja-JP" altLang="en-US" dirty="0" smtClean="0">
                <a:latin typeface="メイリオ" pitchFamily="50" charset="-128"/>
                <a:ea typeface="メイリオ" pitchFamily="50" charset="-128"/>
              </a:rPr>
              <a:t>シミュレーション</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495800"/>
          </a:xfrm>
        </p:spPr>
        <p:txBody>
          <a:bodyPr>
            <a:normAutofit/>
          </a:bodyPr>
          <a:lstStyle/>
          <a:p>
            <a:r>
              <a:rPr lang="ja-JP" altLang="en-US" sz="2800" dirty="0" smtClean="0">
                <a:solidFill>
                  <a:schemeClr val="tx2"/>
                </a:solidFill>
                <a:latin typeface="メイリオ" pitchFamily="50" charset="-128"/>
                <a:ea typeface="メイリオ" pitchFamily="50" charset="-128"/>
              </a:rPr>
              <a:t>メカニズムはわかっているが，複雑に絡み合っていて，将来の動きがわからない</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とりあえず，モデル方程式を作る</a:t>
            </a:r>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例：日照時間</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電力会社や太陽電池販売会社などで盛んにシミュレーションが行われている</a:t>
            </a:r>
            <a:r>
              <a:rPr lang="en-US" altLang="ja-JP" sz="2800" dirty="0" smtClean="0">
                <a:solidFill>
                  <a:schemeClr val="tx2"/>
                </a:solidFill>
                <a:latin typeface="メイリオ" pitchFamily="50" charset="-128"/>
                <a:ea typeface="メイリオ" pitchFamily="50" charset="-128"/>
              </a:rPr>
              <a:t>)</a:t>
            </a:r>
          </a:p>
        </p:txBody>
      </p:sp>
      <p:sp>
        <p:nvSpPr>
          <p:cNvPr id="4" name="正方形/長方形 3"/>
          <p:cNvSpPr/>
          <p:nvPr/>
        </p:nvSpPr>
        <p:spPr>
          <a:xfrm>
            <a:off x="7884368" y="56818"/>
            <a:ext cx="1210588" cy="707886"/>
          </a:xfrm>
          <a:prstGeom prst="rect">
            <a:avLst/>
          </a:prstGeom>
          <a:ln w="22225">
            <a:solidFill>
              <a:srgbClr val="C00000"/>
            </a:solidFill>
          </a:ln>
        </p:spPr>
        <p:txBody>
          <a:bodyPr wrap="none">
            <a:spAutoFit/>
          </a:bodyPr>
          <a:lstStyle/>
          <a:p>
            <a:r>
              <a:rPr lang="ja-JP" altLang="en-US" sz="2000" b="1" dirty="0" smtClean="0">
                <a:solidFill>
                  <a:schemeClr val="tx2"/>
                </a:solidFill>
                <a:latin typeface="メイリオ" pitchFamily="50" charset="-128"/>
                <a:ea typeface="メイリオ" pitchFamily="50" charset="-128"/>
              </a:rPr>
              <a:t>テキスト</a:t>
            </a:r>
            <a:endParaRPr lang="en-US" altLang="ja-JP" sz="2000" b="1" dirty="0" smtClean="0">
              <a:solidFill>
                <a:schemeClr val="tx2"/>
              </a:solidFill>
              <a:latin typeface="メイリオ" pitchFamily="50" charset="-128"/>
              <a:ea typeface="メイリオ" pitchFamily="50" charset="-128"/>
            </a:endParaRPr>
          </a:p>
          <a:p>
            <a:r>
              <a:rPr lang="en-US" altLang="ja-JP" sz="2000" b="1" dirty="0" smtClean="0">
                <a:solidFill>
                  <a:schemeClr val="tx2"/>
                </a:solidFill>
                <a:latin typeface="メイリオ" pitchFamily="50" charset="-128"/>
                <a:ea typeface="メイリオ" pitchFamily="50" charset="-128"/>
              </a:rPr>
              <a:t>P.223</a:t>
            </a:r>
            <a:r>
              <a:rPr lang="ja-JP" altLang="en-US" sz="2000" b="1" dirty="0" smtClean="0">
                <a:solidFill>
                  <a:schemeClr val="tx2"/>
                </a:solidFill>
                <a:latin typeface="メイリオ" pitchFamily="50" charset="-128"/>
                <a:ea typeface="メイリオ" pitchFamily="50" charset="-128"/>
              </a:rPr>
              <a:t>～</a:t>
            </a:r>
            <a:endParaRPr lang="ja-JP" altLang="en-US" sz="2000" b="1" dirty="0">
              <a:solidFill>
                <a:schemeClr val="tx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latin typeface="メイリオ" pitchFamily="50" charset="-128"/>
                <a:ea typeface="メイリオ" pitchFamily="50" charset="-128"/>
              </a:rPr>
              <a:t>偏微分方程式の数値解析</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495800"/>
          </a:xfrm>
        </p:spPr>
        <p:txBody>
          <a:bodyPr>
            <a:normAutofit/>
          </a:bodyPr>
          <a:lstStyle/>
          <a:p>
            <a:r>
              <a:rPr lang="ja-JP" altLang="en-US" sz="2800" dirty="0" smtClean="0">
                <a:solidFill>
                  <a:schemeClr val="tx2"/>
                </a:solidFill>
                <a:latin typeface="メイリオ" pitchFamily="50" charset="-128"/>
                <a:ea typeface="メイリオ" pitchFamily="50" charset="-128"/>
              </a:rPr>
              <a:t>複雑な運動方程式を近似的に解くための手段</a:t>
            </a:r>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建築物の構造解析</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衝撃に対する変形過程</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新製品の普及過程</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乱流のシミュレーション</a:t>
            </a:r>
            <a:endParaRPr lang="en-US" altLang="ja-JP" sz="2800" dirty="0" smtClean="0">
              <a:solidFill>
                <a:schemeClr val="tx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デザート">
  <a:themeElements>
    <a:clrScheme name="ユーザー定義 3">
      <a:dk1>
        <a:srgbClr val="DE6C36"/>
      </a:dk1>
      <a:lt1>
        <a:sysClr val="window" lastClr="FFFFFF"/>
      </a:lt1>
      <a:dk2>
        <a:srgbClr val="200E17"/>
      </a:dk2>
      <a:lt2>
        <a:srgbClr val="F4E7ED"/>
      </a:lt2>
      <a:accent1>
        <a:srgbClr val="FFC000"/>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デザート">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デザート">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2120</TotalTime>
  <Words>2986</Words>
  <Application>Microsoft Office PowerPoint</Application>
  <PresentationFormat>画面に合わせる (4:3)</PresentationFormat>
  <Paragraphs>490</Paragraphs>
  <Slides>72</Slides>
  <Notes>0</Notes>
  <HiddenSlides>0</HiddenSlides>
  <MMClips>0</MMClips>
  <ScaleCrop>false</ScaleCrop>
  <HeadingPairs>
    <vt:vector size="4" baseType="variant">
      <vt:variant>
        <vt:lpstr>テーマ</vt:lpstr>
      </vt:variant>
      <vt:variant>
        <vt:i4>1</vt:i4>
      </vt:variant>
      <vt:variant>
        <vt:lpstr>スライド タイトル</vt:lpstr>
      </vt:variant>
      <vt:variant>
        <vt:i4>72</vt:i4>
      </vt:variant>
    </vt:vector>
  </HeadingPairs>
  <TitlesOfParts>
    <vt:vector size="73" baseType="lpstr">
      <vt:lpstr>デザート</vt:lpstr>
      <vt:lpstr>基礎オペレーションズリサーチ 第11回 ～シミュレーション～</vt:lpstr>
      <vt:lpstr>シミュレーションとは</vt:lpstr>
      <vt:lpstr>シミュレーションとは</vt:lpstr>
      <vt:lpstr>経営シミュレーション</vt:lpstr>
      <vt:lpstr>物理的シミュレーション</vt:lpstr>
      <vt:lpstr>物理的シミュレーション</vt:lpstr>
      <vt:lpstr>物理現象シミュレーション</vt:lpstr>
      <vt:lpstr>確定的シミュレーション</vt:lpstr>
      <vt:lpstr>偏微分方程式の数値解析</vt:lpstr>
      <vt:lpstr>偏微分方程式の数値解析</vt:lpstr>
      <vt:lpstr>確率的シミュレーション</vt:lpstr>
      <vt:lpstr>シミュレーションの適用例</vt:lpstr>
      <vt:lpstr>シミュレーションの適用例</vt:lpstr>
      <vt:lpstr>ここからの講義内容</vt:lpstr>
      <vt:lpstr>耐久消費財の普及率の推移</vt:lpstr>
      <vt:lpstr>耐久消費財普及のバスモデル</vt:lpstr>
      <vt:lpstr>バスモデルを計算機で解く</vt:lpstr>
      <vt:lpstr>バスモデルの推定結果の例</vt:lpstr>
      <vt:lpstr>例：ランチェスターの法則</vt:lpstr>
      <vt:lpstr>例：ランチェスターの法則</vt:lpstr>
      <vt:lpstr>例：伝染病の感染モデル</vt:lpstr>
      <vt:lpstr>伝染病の流行モデルをグラフに</vt:lpstr>
      <vt:lpstr>システムダイナミックス</vt:lpstr>
      <vt:lpstr>確定的シミュレーション</vt:lpstr>
      <vt:lpstr>ここからの講義内容</vt:lpstr>
      <vt:lpstr>離散事象シミュレーション</vt:lpstr>
      <vt:lpstr>離散事象シミュレーションの理屈</vt:lpstr>
      <vt:lpstr>シミュレーションの可能性</vt:lpstr>
      <vt:lpstr>なぜシミュレーションか？</vt:lpstr>
      <vt:lpstr>Step1：シミュレーションモデル</vt:lpstr>
      <vt:lpstr>Step2：プログラムの作成</vt:lpstr>
      <vt:lpstr>Step3：ランダム事象の生成</vt:lpstr>
      <vt:lpstr>Step4：プログラムの検証，デバッグ</vt:lpstr>
      <vt:lpstr>Step5：シミュレーションの計算</vt:lpstr>
      <vt:lpstr>Step6：モデルの評価</vt:lpstr>
      <vt:lpstr>Step7：実験結果の評価</vt:lpstr>
      <vt:lpstr>例：在庫管理</vt:lpstr>
      <vt:lpstr>発注点方式在庫管理の現状分析</vt:lpstr>
      <vt:lpstr>シミュレーションの目的</vt:lpstr>
      <vt:lpstr>準備：需要分析</vt:lpstr>
      <vt:lpstr>Step1：モデル化</vt:lpstr>
      <vt:lpstr>Step2：プログラミング</vt:lpstr>
      <vt:lpstr>Step4：シミュレーション実験</vt:lpstr>
      <vt:lpstr>Step7：実験結果の解釈</vt:lpstr>
      <vt:lpstr>ここからの講義内容</vt:lpstr>
      <vt:lpstr>統計的諸問題(再掲)</vt:lpstr>
      <vt:lpstr>実験結果のばらつき</vt:lpstr>
      <vt:lpstr>ランダム事象の習性：大数の法則</vt:lpstr>
      <vt:lpstr>中心極限定理</vt:lpstr>
      <vt:lpstr>標本平均の評価</vt:lpstr>
      <vt:lpstr>評価の数値例</vt:lpstr>
      <vt:lpstr>区間推定の意味</vt:lpstr>
      <vt:lpstr>推定精度に関する平方根則</vt:lpstr>
      <vt:lpstr>要求精度を満たす実験回数</vt:lpstr>
      <vt:lpstr>実験結果の妥当性</vt:lpstr>
      <vt:lpstr>ここからの講義内容</vt:lpstr>
      <vt:lpstr>ランダム事象の擬似生成</vt:lpstr>
      <vt:lpstr>コンピュータはでたらめに弱い？</vt:lpstr>
      <vt:lpstr>ランダム事象の擬似的生成法</vt:lpstr>
      <vt:lpstr>ランダム事象の生成：カードの抜き取り</vt:lpstr>
      <vt:lpstr>ゆがんだサイコロ振りをまねる</vt:lpstr>
      <vt:lpstr>ゆがんだサイコロ振りをまねる(続)</vt:lpstr>
      <vt:lpstr>ゆがんだサイコロの目：経験分布関数</vt:lpstr>
      <vt:lpstr>ゆがんだサイコロの目：累積分布関数</vt:lpstr>
      <vt:lpstr>他の乱数生成法：逆関数法</vt:lpstr>
      <vt:lpstr>ここからの講義内容</vt:lpstr>
      <vt:lpstr>擬似乱数</vt:lpstr>
      <vt:lpstr>擬似乱数生成の例：乗算合同法</vt:lpstr>
      <vt:lpstr>擬似乱数生成の例：乗算合同法</vt:lpstr>
      <vt:lpstr>乗算合同法数列の規則性</vt:lpstr>
      <vt:lpstr>乗算合同法数列の規則性</vt:lpstr>
      <vt:lpstr>今日のまとめ</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基礎オペレーションズリサーチ 第8回～階層的意思決定法(AHP)～</dc:title>
  <dc:creator>Hasuike</dc:creator>
  <cp:lastModifiedBy>Hasuike</cp:lastModifiedBy>
  <cp:revision>359</cp:revision>
  <dcterms:created xsi:type="dcterms:W3CDTF">2015-11-11T05:39:00Z</dcterms:created>
  <dcterms:modified xsi:type="dcterms:W3CDTF">2015-12-08T08:48:55Z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