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79"/>
  </p:notesMasterIdLst>
  <p:sldIdLst>
    <p:sldId id="256" r:id="rId2"/>
    <p:sldId id="257" r:id="rId3"/>
    <p:sldId id="326" r:id="rId4"/>
    <p:sldId id="260" r:id="rId5"/>
    <p:sldId id="327" r:id="rId6"/>
    <p:sldId id="330" r:id="rId7"/>
    <p:sldId id="331" r:id="rId8"/>
    <p:sldId id="332" r:id="rId9"/>
    <p:sldId id="334" r:id="rId10"/>
    <p:sldId id="335" r:id="rId11"/>
    <p:sldId id="336" r:id="rId12"/>
    <p:sldId id="337" r:id="rId13"/>
    <p:sldId id="375" r:id="rId14"/>
    <p:sldId id="340" r:id="rId15"/>
    <p:sldId id="341" r:id="rId16"/>
    <p:sldId id="342" r:id="rId17"/>
    <p:sldId id="343" r:id="rId18"/>
    <p:sldId id="344" r:id="rId19"/>
    <p:sldId id="345" r:id="rId20"/>
    <p:sldId id="346" r:id="rId21"/>
    <p:sldId id="347" r:id="rId22"/>
    <p:sldId id="348" r:id="rId23"/>
    <p:sldId id="349" r:id="rId24"/>
    <p:sldId id="408" r:id="rId25"/>
    <p:sldId id="351" r:id="rId26"/>
    <p:sldId id="352" r:id="rId27"/>
    <p:sldId id="353" r:id="rId28"/>
    <p:sldId id="354" r:id="rId29"/>
    <p:sldId id="355" r:id="rId30"/>
    <p:sldId id="356" r:id="rId31"/>
    <p:sldId id="357" r:id="rId32"/>
    <p:sldId id="359" r:id="rId33"/>
    <p:sldId id="360" r:id="rId34"/>
    <p:sldId id="376" r:id="rId35"/>
    <p:sldId id="362" r:id="rId36"/>
    <p:sldId id="363" r:id="rId37"/>
    <p:sldId id="364" r:id="rId38"/>
    <p:sldId id="365" r:id="rId39"/>
    <p:sldId id="366" r:id="rId40"/>
    <p:sldId id="367" r:id="rId41"/>
    <p:sldId id="409" r:id="rId42"/>
    <p:sldId id="369" r:id="rId43"/>
    <p:sldId id="370" r:id="rId44"/>
    <p:sldId id="410" r:id="rId45"/>
    <p:sldId id="372" r:id="rId46"/>
    <p:sldId id="404" r:id="rId47"/>
    <p:sldId id="377" r:id="rId48"/>
    <p:sldId id="378" r:id="rId49"/>
    <p:sldId id="379" r:id="rId50"/>
    <p:sldId id="381" r:id="rId51"/>
    <p:sldId id="382" r:id="rId52"/>
    <p:sldId id="405" r:id="rId53"/>
    <p:sldId id="374" r:id="rId54"/>
    <p:sldId id="383" r:id="rId55"/>
    <p:sldId id="384" r:id="rId56"/>
    <p:sldId id="385" r:id="rId57"/>
    <p:sldId id="387" r:id="rId58"/>
    <p:sldId id="406" r:id="rId59"/>
    <p:sldId id="386" r:id="rId60"/>
    <p:sldId id="407" r:id="rId61"/>
    <p:sldId id="388" r:id="rId62"/>
    <p:sldId id="389" r:id="rId63"/>
    <p:sldId id="411" r:id="rId64"/>
    <p:sldId id="391" r:id="rId65"/>
    <p:sldId id="392" r:id="rId66"/>
    <p:sldId id="393" r:id="rId67"/>
    <p:sldId id="412" r:id="rId68"/>
    <p:sldId id="396" r:id="rId69"/>
    <p:sldId id="415" r:id="rId70"/>
    <p:sldId id="397" r:id="rId71"/>
    <p:sldId id="413" r:id="rId72"/>
    <p:sldId id="399" r:id="rId73"/>
    <p:sldId id="400" r:id="rId74"/>
    <p:sldId id="401" r:id="rId75"/>
    <p:sldId id="402" r:id="rId76"/>
    <p:sldId id="403" r:id="rId77"/>
    <p:sldId id="414" r:id="rId78"/>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66FFFF"/>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887" autoAdjust="0"/>
  </p:normalViewPr>
  <p:slideViewPr>
    <p:cSldViewPr>
      <p:cViewPr varScale="1">
        <p:scale>
          <a:sx n="77" d="100"/>
          <a:sy n="77" d="100"/>
        </p:scale>
        <p:origin x="1133"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E5578CF-6CD6-4F76-AB90-CB38E33B3A77}" type="datetimeFigureOut">
              <a:rPr kumimoji="1" lang="ja-JP" altLang="en-US" smtClean="0"/>
              <a:pPr/>
              <a:t>2017/11/28</a:t>
            </a:fld>
            <a:endParaRPr kumimoji="1"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A3527BC-DA11-4504-8E8C-A8A3F60F9A4E}"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15</a:t>
            </a:fld>
            <a:endParaRPr kumimoji="1" lang="ja-JP"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37</a:t>
            </a:fld>
            <a:endParaRPr kumimoji="1" lang="ja-JP"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38</a:t>
            </a:fld>
            <a:endParaRPr kumimoji="1" lang="ja-JP"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39</a:t>
            </a:fld>
            <a:endParaRPr kumimoji="1" lang="ja-JP"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40</a:t>
            </a:fld>
            <a:endParaRPr kumimoji="1" lang="ja-JP"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42</a:t>
            </a:fld>
            <a:endParaRPr kumimoji="1" lang="ja-JP"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43</a:t>
            </a:fld>
            <a:endParaRPr kumimoji="1" lang="ja-JP"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45</a:t>
            </a:fld>
            <a:endParaRPr kumimoji="1" lang="ja-JP"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46</a:t>
            </a:fld>
            <a:endParaRPr kumimoji="1" lang="ja-JP"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47</a:t>
            </a:fld>
            <a:endParaRPr kumimoji="1" lang="ja-JP"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48</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17</a:t>
            </a:fld>
            <a:endParaRPr kumimoji="1" lang="ja-JP"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49</a:t>
            </a:fld>
            <a:endParaRPr kumimoji="1" lang="ja-JP"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50</a:t>
            </a:fld>
            <a:endParaRPr kumimoji="1" lang="ja-JP"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51</a:t>
            </a:fld>
            <a:endParaRPr kumimoji="1" lang="ja-JP"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52</a:t>
            </a:fld>
            <a:endParaRPr kumimoji="1" lang="ja-JP"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53</a:t>
            </a:fld>
            <a:endParaRPr kumimoji="1" lang="ja-JP"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54</a:t>
            </a:fld>
            <a:endParaRPr kumimoji="1" lang="ja-JP"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55</a:t>
            </a:fld>
            <a:endParaRPr kumimoji="1" lang="ja-JP"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56</a:t>
            </a:fld>
            <a:endParaRPr kumimoji="1" lang="ja-JP"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57</a:t>
            </a:fld>
            <a:endParaRPr kumimoji="1" lang="ja-JP"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58</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18</a:t>
            </a:fld>
            <a:endParaRPr kumimoji="1" lang="ja-JP"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59</a:t>
            </a:fld>
            <a:endParaRPr kumimoji="1" lang="ja-JP"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60</a:t>
            </a:fld>
            <a:endParaRPr kumimoji="1" lang="ja-JP"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61</a:t>
            </a:fld>
            <a:endParaRPr kumimoji="1" lang="ja-JP"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62</a:t>
            </a:fld>
            <a:endParaRPr kumimoji="1" lang="ja-JP"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75</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20</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26</a:t>
            </a:fld>
            <a:endParaRPr kumimoji="1"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33</a:t>
            </a:fld>
            <a:endParaRPr kumimoji="1"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34</a:t>
            </a:fld>
            <a:endParaRPr kumimoji="1"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35</a:t>
            </a:fld>
            <a:endParaRPr kumimoji="1"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36</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bg>
      <p:bgRef idx="1001">
        <a:schemeClr val="bg2"/>
      </p:bgRef>
    </p:bg>
    <p:spTree>
      <p:nvGrpSpPr>
        <p:cNvPr id="1" name=""/>
        <p:cNvGrpSpPr/>
        <p:nvPr/>
      </p:nvGrpSpPr>
      <p:grpSpPr>
        <a:xfrm>
          <a:off x="0" y="0"/>
          <a:ext cx="0" cy="0"/>
          <a:chOff x="0" y="0"/>
          <a:chExt cx="0" cy="0"/>
        </a:xfrm>
      </p:grpSpPr>
      <p:sp>
        <p:nvSpPr>
          <p:cNvPr id="7" name="正方形/長方形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正方形/長方形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正方形/長方形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タイトル 7"/>
          <p:cNvSpPr>
            <a:spLocks noGrp="1"/>
          </p:cNvSpPr>
          <p:nvPr>
            <p:ph type="ctrTitle"/>
          </p:nvPr>
        </p:nvSpPr>
        <p:spPr>
          <a:xfrm>
            <a:off x="2362200" y="4038600"/>
            <a:ext cx="6477000" cy="1828800"/>
          </a:xfrm>
        </p:spPr>
        <p:txBody>
          <a:bodyPr anchor="b"/>
          <a:lstStyle>
            <a:lvl1pPr>
              <a:defRPr cap="all" baseline="0"/>
            </a:lvl1pPr>
          </a:lstStyle>
          <a:p>
            <a:r>
              <a:rPr kumimoji="0" lang="ja-JP" altLang="en-US" smtClean="0"/>
              <a:t>マスタ タイトルの書式設定</a:t>
            </a:r>
            <a:endParaRPr kumimoji="0" lang="en-US"/>
          </a:p>
        </p:txBody>
      </p:sp>
      <p:sp>
        <p:nvSpPr>
          <p:cNvPr id="9" name="サブタイトル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ja-JP" altLang="en-US" smtClean="0"/>
              <a:t>マスタ サブタイトルの書式設定</a:t>
            </a:r>
            <a:endParaRPr kumimoji="0" lang="en-US"/>
          </a:p>
        </p:txBody>
      </p:sp>
      <p:sp>
        <p:nvSpPr>
          <p:cNvPr id="28" name="日付プレースホルダ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A72CC085-271B-41DD-A0BF-04A64B7E51D4}" type="datetimeFigureOut">
              <a:rPr kumimoji="1" lang="ja-JP" altLang="en-US" smtClean="0"/>
              <a:pPr/>
              <a:t>2017/11/28</a:t>
            </a:fld>
            <a:endParaRPr kumimoji="1" lang="ja-JP" altLang="en-US"/>
          </a:p>
        </p:txBody>
      </p:sp>
      <p:sp>
        <p:nvSpPr>
          <p:cNvPr id="17" name="フッター プレースホルダ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kumimoji="1" lang="ja-JP" altLang="en-US"/>
          </a:p>
        </p:txBody>
      </p:sp>
      <p:sp>
        <p:nvSpPr>
          <p:cNvPr id="29" name="スライド番号プレースホルダ 28"/>
          <p:cNvSpPr>
            <a:spLocks noGrp="1"/>
          </p:cNvSpPr>
          <p:nvPr>
            <p:ph type="sldNum" sz="quarter" idx="12"/>
          </p:nvPr>
        </p:nvSpPr>
        <p:spPr>
          <a:xfrm>
            <a:off x="8001000" y="228600"/>
            <a:ext cx="838200" cy="381000"/>
          </a:xfrm>
        </p:spPr>
        <p:txBody>
          <a:bodyPr/>
          <a:lstStyle>
            <a:lvl1pPr>
              <a:defRPr>
                <a:solidFill>
                  <a:schemeClr val="tx2"/>
                </a:solidFill>
              </a:defRPr>
            </a:lvl1pPr>
          </a:lstStyle>
          <a:p>
            <a:fld id="{04A1C15D-D285-466A-B62D-EA2A52853A28}" type="slidenum">
              <a:rPr kumimoji="1" lang="ja-JP" altLang="en-US" smtClean="0"/>
              <a:pPr/>
              <a:t>‹#›</a:t>
            </a:fld>
            <a:endParaRPr kumimoji="1" lang="ja-JP"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A72CC085-271B-41DD-A0BF-04A64B7E51D4}" type="datetimeFigureOut">
              <a:rPr kumimoji="1" lang="ja-JP" altLang="en-US" smtClean="0"/>
              <a:pPr/>
              <a:t>2017/11/28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04A1C15D-D285-466A-B62D-EA2A52853A28}"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縦書きテキスト">
    <p:bg>
      <p:bgRef idx="1001">
        <a:schemeClr val="bg1"/>
      </p:bgRef>
    </p:bg>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53200" y="609600"/>
            <a:ext cx="2057400" cy="5516563"/>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609600"/>
            <a:ext cx="5562600" cy="5516564"/>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a:xfrm>
            <a:off x="6553200" y="6248402"/>
            <a:ext cx="2209800" cy="365125"/>
          </a:xfrm>
        </p:spPr>
        <p:txBody>
          <a:bodyPr/>
          <a:lstStyle/>
          <a:p>
            <a:fld id="{A72CC085-271B-41DD-A0BF-04A64B7E51D4}" type="datetimeFigureOut">
              <a:rPr kumimoji="1" lang="ja-JP" altLang="en-US" smtClean="0"/>
              <a:pPr/>
              <a:t>2017/11/28</a:t>
            </a:fld>
            <a:endParaRPr kumimoji="1" lang="ja-JP" altLang="en-US"/>
          </a:p>
        </p:txBody>
      </p:sp>
      <p:sp>
        <p:nvSpPr>
          <p:cNvPr id="5" name="フッター プレースホルダ 4"/>
          <p:cNvSpPr>
            <a:spLocks noGrp="1"/>
          </p:cNvSpPr>
          <p:nvPr>
            <p:ph type="ftr" sz="quarter" idx="11"/>
          </p:nvPr>
        </p:nvSpPr>
        <p:spPr>
          <a:xfrm>
            <a:off x="457201" y="6248207"/>
            <a:ext cx="5573483" cy="365125"/>
          </a:xfrm>
        </p:spPr>
        <p:txBody>
          <a:bodyPr/>
          <a:lstStyle/>
          <a:p>
            <a:endParaRPr kumimoji="1" lang="ja-JP" altLang="en-US"/>
          </a:p>
        </p:txBody>
      </p:sp>
      <p:sp>
        <p:nvSpPr>
          <p:cNvPr id="7" name="正方形/長方形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正方形/長方形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正方形/長方形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スライド番号プレースホルダ 5"/>
          <p:cNvSpPr>
            <a:spLocks noGrp="1"/>
          </p:cNvSpPr>
          <p:nvPr>
            <p:ph type="sldNum" sz="quarter" idx="12"/>
          </p:nvPr>
        </p:nvSpPr>
        <p:spPr>
          <a:xfrm rot="5400000">
            <a:off x="5989638" y="144462"/>
            <a:ext cx="533400" cy="244476"/>
          </a:xfrm>
        </p:spPr>
        <p:txBody>
          <a:bodyPr/>
          <a:lstStyle/>
          <a:p>
            <a:fld id="{04A1C15D-D285-466A-B62D-EA2A52853A28}" type="slidenum">
              <a:rPr kumimoji="1" lang="ja-JP" altLang="en-US" smtClean="0"/>
              <a:pPr/>
              <a:t>‹#›</a:t>
            </a:fld>
            <a:endParaRPr kumimoji="1" lang="ja-JP"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12648" y="228600"/>
            <a:ext cx="8153400" cy="990600"/>
          </a:xfrm>
        </p:spPr>
        <p:txBody>
          <a:bodyPr/>
          <a:lstStyle/>
          <a:p>
            <a:r>
              <a:rPr kumimoji="0" lang="ja-JP" altLang="en-US" smtClean="0"/>
              <a:t>マスタ タイトルの書式設定</a:t>
            </a:r>
            <a:endParaRPr kumimoji="0" lang="en-US"/>
          </a:p>
        </p:txBody>
      </p:sp>
      <p:sp>
        <p:nvSpPr>
          <p:cNvPr id="4" name="日付プレースホルダ 3"/>
          <p:cNvSpPr>
            <a:spLocks noGrp="1"/>
          </p:cNvSpPr>
          <p:nvPr>
            <p:ph type="dt" sz="half" idx="10"/>
          </p:nvPr>
        </p:nvSpPr>
        <p:spPr/>
        <p:txBody>
          <a:bodyPr/>
          <a:lstStyle/>
          <a:p>
            <a:fld id="{A72CC085-271B-41DD-A0BF-04A64B7E51D4}" type="datetimeFigureOut">
              <a:rPr kumimoji="1" lang="ja-JP" altLang="en-US" smtClean="0"/>
              <a:pPr/>
              <a:t>2017/11/28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lvl1pPr>
              <a:defRPr>
                <a:solidFill>
                  <a:srgbClr val="FFFFFF"/>
                </a:solidFill>
              </a:defRPr>
            </a:lvl1pPr>
          </a:lstStyle>
          <a:p>
            <a:fld id="{04A1C15D-D285-466A-B62D-EA2A52853A28}" type="slidenum">
              <a:rPr kumimoji="1" lang="ja-JP" altLang="en-US" smtClean="0"/>
              <a:pPr/>
              <a:t>‹#›</a:t>
            </a:fld>
            <a:endParaRPr kumimoji="1" lang="ja-JP" altLang="en-US"/>
          </a:p>
        </p:txBody>
      </p:sp>
      <p:sp>
        <p:nvSpPr>
          <p:cNvPr id="8" name="コンテンツ プレースホルダ 7"/>
          <p:cNvSpPr>
            <a:spLocks noGrp="1"/>
          </p:cNvSpPr>
          <p:nvPr>
            <p:ph sz="quarter" idx="1"/>
          </p:nvPr>
        </p:nvSpPr>
        <p:spPr>
          <a:xfrm>
            <a:off x="612648" y="1600200"/>
            <a:ext cx="8153400" cy="44958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3">
        <a:schemeClr val="bg1"/>
      </p:bgRef>
    </p:bg>
    <p:spTree>
      <p:nvGrpSpPr>
        <p:cNvPr id="1" name=""/>
        <p:cNvGrpSpPr/>
        <p:nvPr/>
      </p:nvGrpSpPr>
      <p:grpSpPr>
        <a:xfrm>
          <a:off x="0" y="0"/>
          <a:ext cx="0" cy="0"/>
          <a:chOff x="0" y="0"/>
          <a:chExt cx="0" cy="0"/>
        </a:xfrm>
      </p:grpSpPr>
      <p:sp>
        <p:nvSpPr>
          <p:cNvPr id="3" name="テキスト プレースホルダ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 テキストの書式設定</a:t>
            </a:r>
          </a:p>
        </p:txBody>
      </p:sp>
      <p:sp>
        <p:nvSpPr>
          <p:cNvPr id="7" name="正方形/長方形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正方形/長方形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正方形/長方形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タイトル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ja-JP" altLang="en-US" smtClean="0"/>
              <a:t>マスタ タイトルの書式設定</a:t>
            </a:r>
            <a:endParaRPr kumimoji="0" lang="en-US"/>
          </a:p>
        </p:txBody>
      </p:sp>
      <p:sp>
        <p:nvSpPr>
          <p:cNvPr id="12" name="日付プレースホルダ 11"/>
          <p:cNvSpPr>
            <a:spLocks noGrp="1"/>
          </p:cNvSpPr>
          <p:nvPr>
            <p:ph type="dt" sz="half" idx="10"/>
          </p:nvPr>
        </p:nvSpPr>
        <p:spPr/>
        <p:txBody>
          <a:bodyPr/>
          <a:lstStyle/>
          <a:p>
            <a:fld id="{A72CC085-271B-41DD-A0BF-04A64B7E51D4}" type="datetimeFigureOut">
              <a:rPr kumimoji="1" lang="ja-JP" altLang="en-US" smtClean="0"/>
              <a:pPr/>
              <a:t>2017/11/28</a:t>
            </a:fld>
            <a:endParaRPr kumimoji="1" lang="ja-JP" altLang="en-US"/>
          </a:p>
        </p:txBody>
      </p:sp>
      <p:sp>
        <p:nvSpPr>
          <p:cNvPr id="13" name="スライド番号プレースホルダ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04A1C15D-D285-466A-B62D-EA2A52853A28}" type="slidenum">
              <a:rPr kumimoji="1" lang="ja-JP" altLang="en-US" smtClean="0"/>
              <a:pPr/>
              <a:t>‹#›</a:t>
            </a:fld>
            <a:endParaRPr kumimoji="1" lang="ja-JP" altLang="en-US"/>
          </a:p>
        </p:txBody>
      </p:sp>
      <p:sp>
        <p:nvSpPr>
          <p:cNvPr id="14" name="フッター プレースホルダ 13"/>
          <p:cNvSpPr>
            <a:spLocks noGrp="1"/>
          </p:cNvSpPr>
          <p:nvPr>
            <p:ph type="ftr" sz="quarter" idx="12"/>
          </p:nvPr>
        </p:nvSpPr>
        <p:spPr/>
        <p:txBody>
          <a:bodyPr/>
          <a:lstStyle/>
          <a:p>
            <a:endParaRPr kumimoji="1" lang="ja-JP"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9" name="コンテンツ プレースホルダ 8"/>
          <p:cNvSpPr>
            <a:spLocks noGrp="1"/>
          </p:cNvSpPr>
          <p:nvPr>
            <p:ph sz="quarter" idx="1"/>
          </p:nvPr>
        </p:nvSpPr>
        <p:spPr>
          <a:xfrm>
            <a:off x="609600" y="1589567"/>
            <a:ext cx="3886200" cy="45720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1" name="コンテンツ プレースホルダ 10"/>
          <p:cNvSpPr>
            <a:spLocks noGrp="1"/>
          </p:cNvSpPr>
          <p:nvPr>
            <p:ph sz="quarter" idx="2"/>
          </p:nvPr>
        </p:nvSpPr>
        <p:spPr>
          <a:xfrm>
            <a:off x="4844901" y="1589567"/>
            <a:ext cx="3886200" cy="45720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8" name="日付プレースホルダ 7"/>
          <p:cNvSpPr>
            <a:spLocks noGrp="1"/>
          </p:cNvSpPr>
          <p:nvPr>
            <p:ph type="dt" sz="half" idx="15"/>
          </p:nvPr>
        </p:nvSpPr>
        <p:spPr/>
        <p:txBody>
          <a:bodyPr rtlCol="0"/>
          <a:lstStyle/>
          <a:p>
            <a:fld id="{A72CC085-271B-41DD-A0BF-04A64B7E51D4}" type="datetimeFigureOut">
              <a:rPr kumimoji="1" lang="ja-JP" altLang="en-US" smtClean="0"/>
              <a:pPr/>
              <a:t>2017/11/28</a:t>
            </a:fld>
            <a:endParaRPr kumimoji="1" lang="ja-JP" altLang="en-US"/>
          </a:p>
        </p:txBody>
      </p:sp>
      <p:sp>
        <p:nvSpPr>
          <p:cNvPr id="10" name="スライド番号プレースホルダ 9"/>
          <p:cNvSpPr>
            <a:spLocks noGrp="1"/>
          </p:cNvSpPr>
          <p:nvPr>
            <p:ph type="sldNum" sz="quarter" idx="16"/>
          </p:nvPr>
        </p:nvSpPr>
        <p:spPr/>
        <p:txBody>
          <a:bodyPr rtlCol="0"/>
          <a:lstStyle/>
          <a:p>
            <a:fld id="{04A1C15D-D285-466A-B62D-EA2A52853A28}" type="slidenum">
              <a:rPr kumimoji="1" lang="ja-JP" altLang="en-US" smtClean="0"/>
              <a:pPr/>
              <a:t>‹#›</a:t>
            </a:fld>
            <a:endParaRPr kumimoji="1" lang="ja-JP" altLang="en-US"/>
          </a:p>
        </p:txBody>
      </p:sp>
      <p:sp>
        <p:nvSpPr>
          <p:cNvPr id="12" name="フッター プレースホルダ 11"/>
          <p:cNvSpPr>
            <a:spLocks noGrp="1"/>
          </p:cNvSpPr>
          <p:nvPr>
            <p:ph type="ftr" sz="quarter" idx="17"/>
          </p:nvPr>
        </p:nvSpPr>
        <p:spPr/>
        <p:txBody>
          <a:bodyPr rtlCol="0"/>
          <a:lstStyle/>
          <a:p>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533400" y="273050"/>
            <a:ext cx="8153400" cy="869950"/>
          </a:xfrm>
        </p:spPr>
        <p:txBody>
          <a:bodyPr anchor="ctr"/>
          <a:lstStyle>
            <a:lvl1pPr>
              <a:defRPr/>
            </a:lvl1pPr>
          </a:lstStyle>
          <a:p>
            <a:r>
              <a:rPr kumimoji="0" lang="ja-JP" altLang="en-US" smtClean="0"/>
              <a:t>マスタ タイトルの書式設定</a:t>
            </a:r>
            <a:endParaRPr kumimoji="0" lang="en-US"/>
          </a:p>
        </p:txBody>
      </p:sp>
      <p:sp>
        <p:nvSpPr>
          <p:cNvPr id="11" name="コンテンツ プレースホルダ 10"/>
          <p:cNvSpPr>
            <a:spLocks noGrp="1"/>
          </p:cNvSpPr>
          <p:nvPr>
            <p:ph sz="quarter" idx="2"/>
          </p:nvPr>
        </p:nvSpPr>
        <p:spPr>
          <a:xfrm>
            <a:off x="609600" y="2438400"/>
            <a:ext cx="3886200" cy="35814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3" name="コンテンツ プレースホルダ 12"/>
          <p:cNvSpPr>
            <a:spLocks noGrp="1"/>
          </p:cNvSpPr>
          <p:nvPr>
            <p:ph sz="quarter" idx="4"/>
          </p:nvPr>
        </p:nvSpPr>
        <p:spPr>
          <a:xfrm>
            <a:off x="4800600" y="2438400"/>
            <a:ext cx="3886200" cy="35814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0" name="日付プレースホルダ 9"/>
          <p:cNvSpPr>
            <a:spLocks noGrp="1"/>
          </p:cNvSpPr>
          <p:nvPr>
            <p:ph type="dt" sz="half" idx="15"/>
          </p:nvPr>
        </p:nvSpPr>
        <p:spPr/>
        <p:txBody>
          <a:bodyPr rtlCol="0"/>
          <a:lstStyle/>
          <a:p>
            <a:fld id="{A72CC085-271B-41DD-A0BF-04A64B7E51D4}" type="datetimeFigureOut">
              <a:rPr kumimoji="1" lang="ja-JP" altLang="en-US" smtClean="0"/>
              <a:pPr/>
              <a:t>2017/11/28</a:t>
            </a:fld>
            <a:endParaRPr kumimoji="1" lang="ja-JP" altLang="en-US"/>
          </a:p>
        </p:txBody>
      </p:sp>
      <p:sp>
        <p:nvSpPr>
          <p:cNvPr id="12" name="スライド番号プレースホルダ 11"/>
          <p:cNvSpPr>
            <a:spLocks noGrp="1"/>
          </p:cNvSpPr>
          <p:nvPr>
            <p:ph type="sldNum" sz="quarter" idx="16"/>
          </p:nvPr>
        </p:nvSpPr>
        <p:spPr/>
        <p:txBody>
          <a:bodyPr rtlCol="0"/>
          <a:lstStyle/>
          <a:p>
            <a:fld id="{04A1C15D-D285-466A-B62D-EA2A52853A28}" type="slidenum">
              <a:rPr kumimoji="1" lang="ja-JP" altLang="en-US" smtClean="0"/>
              <a:pPr/>
              <a:t>‹#›</a:t>
            </a:fld>
            <a:endParaRPr kumimoji="1" lang="ja-JP" altLang="en-US"/>
          </a:p>
        </p:txBody>
      </p:sp>
      <p:sp>
        <p:nvSpPr>
          <p:cNvPr id="14" name="フッター プレースホルダ 13"/>
          <p:cNvSpPr>
            <a:spLocks noGrp="1"/>
          </p:cNvSpPr>
          <p:nvPr>
            <p:ph type="ftr" sz="quarter" idx="17"/>
          </p:nvPr>
        </p:nvSpPr>
        <p:spPr/>
        <p:txBody>
          <a:bodyPr rtlCol="0"/>
          <a:lstStyle/>
          <a:p>
            <a:endParaRPr kumimoji="1" lang="ja-JP" altLang="en-US"/>
          </a:p>
        </p:txBody>
      </p:sp>
      <p:sp>
        <p:nvSpPr>
          <p:cNvPr id="16" name="テキスト プレースホルダ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ja-JP" altLang="en-US" smtClean="0"/>
              <a:t>マスタ テキストの書式設定</a:t>
            </a:r>
          </a:p>
        </p:txBody>
      </p:sp>
      <p:sp>
        <p:nvSpPr>
          <p:cNvPr id="15" name="テキスト プレースホルダ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ja-JP" altLang="en-US" smtClean="0"/>
              <a:t>マスタ テキストの書式設定</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p:txBody>
          <a:bodyPr/>
          <a:lstStyle/>
          <a:p>
            <a:fld id="{A72CC085-271B-41DD-A0BF-04A64B7E51D4}" type="datetimeFigureOut">
              <a:rPr kumimoji="1" lang="ja-JP" altLang="en-US" smtClean="0"/>
              <a:pPr/>
              <a:t>2017/11/28</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lvl1pPr>
              <a:defRPr>
                <a:solidFill>
                  <a:srgbClr val="FFFFFF"/>
                </a:solidFill>
              </a:defRPr>
            </a:lvl1pPr>
          </a:lstStyle>
          <a:p>
            <a:fld id="{04A1C15D-D285-466A-B62D-EA2A52853A28}"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A72CC085-271B-41DD-A0BF-04A64B7E51D4}" type="datetimeFigureOut">
              <a:rPr kumimoji="1" lang="ja-JP" altLang="en-US" smtClean="0"/>
              <a:pPr/>
              <a:t>2017/11/28</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a:xfrm>
            <a:off x="0" y="6248400"/>
            <a:ext cx="533400" cy="381000"/>
          </a:xfrm>
        </p:spPr>
        <p:txBody>
          <a:bodyPr/>
          <a:lstStyle>
            <a:lvl1pPr>
              <a:defRPr>
                <a:solidFill>
                  <a:schemeClr val="tx2"/>
                </a:solidFill>
              </a:defRPr>
            </a:lvl1pPr>
          </a:lstStyle>
          <a:p>
            <a:fld id="{04A1C15D-D285-466A-B62D-EA2A52853A28}"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3050"/>
            <a:ext cx="8077200" cy="869950"/>
          </a:xfrm>
        </p:spPr>
        <p:txBody>
          <a:bodyPr anchor="ctr"/>
          <a:lstStyle>
            <a:lvl1pPr algn="l">
              <a:buNone/>
              <a:defRPr sz="4400" b="0"/>
            </a:lvl1pPr>
          </a:lstStyle>
          <a:p>
            <a:r>
              <a:rPr kumimoji="0" lang="ja-JP" altLang="en-US" smtClean="0"/>
              <a:t>マスタ タイトルの書式設定</a:t>
            </a:r>
            <a:endParaRPr kumimoji="0" lang="en-US"/>
          </a:p>
        </p:txBody>
      </p:sp>
      <p:sp>
        <p:nvSpPr>
          <p:cNvPr id="5" name="日付プレースホルダ 4"/>
          <p:cNvSpPr>
            <a:spLocks noGrp="1"/>
          </p:cNvSpPr>
          <p:nvPr>
            <p:ph type="dt" sz="half" idx="10"/>
          </p:nvPr>
        </p:nvSpPr>
        <p:spPr/>
        <p:txBody>
          <a:bodyPr/>
          <a:lstStyle/>
          <a:p>
            <a:fld id="{A72CC085-271B-41DD-A0BF-04A64B7E51D4}" type="datetimeFigureOut">
              <a:rPr kumimoji="1" lang="ja-JP" altLang="en-US" smtClean="0"/>
              <a:pPr/>
              <a:t>2017/11/28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lvl1pPr>
              <a:defRPr>
                <a:solidFill>
                  <a:srgbClr val="FFFFFF"/>
                </a:solidFill>
              </a:defRPr>
            </a:lvl1pPr>
          </a:lstStyle>
          <a:p>
            <a:fld id="{04A1C15D-D285-466A-B62D-EA2A52853A28}" type="slidenum">
              <a:rPr kumimoji="1" lang="ja-JP" altLang="en-US" smtClean="0"/>
              <a:pPr/>
              <a:t>‹#›</a:t>
            </a:fld>
            <a:endParaRPr kumimoji="1" lang="ja-JP" altLang="en-US"/>
          </a:p>
        </p:txBody>
      </p:sp>
      <p:sp>
        <p:nvSpPr>
          <p:cNvPr id="3" name="テキスト プレースホルダ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ja-JP" altLang="en-US" smtClean="0"/>
              <a:t>マスタ テキストの書式設定</a:t>
            </a:r>
          </a:p>
        </p:txBody>
      </p:sp>
      <p:sp>
        <p:nvSpPr>
          <p:cNvPr id="9" name="コンテンツ プレースホルダ 8"/>
          <p:cNvSpPr>
            <a:spLocks noGrp="1"/>
          </p:cNvSpPr>
          <p:nvPr>
            <p:ph sz="quarter" idx="1"/>
          </p:nvPr>
        </p:nvSpPr>
        <p:spPr>
          <a:xfrm>
            <a:off x="2362200" y="1752600"/>
            <a:ext cx="6400800" cy="44196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3">
        <a:schemeClr val="bg2"/>
      </p:bgRef>
    </p:bg>
    <p:spTree>
      <p:nvGrpSpPr>
        <p:cNvPr id="1" name=""/>
        <p:cNvGrpSpPr/>
        <p:nvPr/>
      </p:nvGrpSpPr>
      <p:grpSpPr>
        <a:xfrm>
          <a:off x="0" y="0"/>
          <a:ext cx="0" cy="0"/>
          <a:chOff x="0" y="0"/>
          <a:chExt cx="0" cy="0"/>
        </a:xfrm>
      </p:grpSpPr>
      <p:sp>
        <p:nvSpPr>
          <p:cNvPr id="4" name="テキスト プレースホルダ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ja-JP" altLang="en-US" smtClean="0"/>
              <a:t>マスタ テキストの書式設定</a:t>
            </a:r>
          </a:p>
        </p:txBody>
      </p:sp>
      <p:sp>
        <p:nvSpPr>
          <p:cNvPr id="8" name="正方形/長方形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正方形/長方形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正方形/長方形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タイトル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ja-JP" altLang="en-US" smtClean="0"/>
              <a:t>マスタ タイトルの書式設定</a:t>
            </a:r>
            <a:endParaRPr kumimoji="0" lang="en-US"/>
          </a:p>
        </p:txBody>
      </p:sp>
      <p:sp>
        <p:nvSpPr>
          <p:cNvPr id="11" name="正方形/長方形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日付プレースホルダ 11"/>
          <p:cNvSpPr>
            <a:spLocks noGrp="1"/>
          </p:cNvSpPr>
          <p:nvPr>
            <p:ph type="dt" sz="half" idx="10"/>
          </p:nvPr>
        </p:nvSpPr>
        <p:spPr>
          <a:xfrm>
            <a:off x="6248400" y="6248400"/>
            <a:ext cx="2667000" cy="365125"/>
          </a:xfrm>
        </p:spPr>
        <p:txBody>
          <a:bodyPr rtlCol="0"/>
          <a:lstStyle/>
          <a:p>
            <a:fld id="{A72CC085-271B-41DD-A0BF-04A64B7E51D4}" type="datetimeFigureOut">
              <a:rPr kumimoji="1" lang="ja-JP" altLang="en-US" smtClean="0"/>
              <a:pPr/>
              <a:t>2017/11/28</a:t>
            </a:fld>
            <a:endParaRPr kumimoji="1" lang="ja-JP" altLang="en-US"/>
          </a:p>
        </p:txBody>
      </p:sp>
      <p:sp>
        <p:nvSpPr>
          <p:cNvPr id="13" name="スライド番号プレースホルダ 12"/>
          <p:cNvSpPr>
            <a:spLocks noGrp="1"/>
          </p:cNvSpPr>
          <p:nvPr>
            <p:ph type="sldNum" sz="quarter" idx="11"/>
          </p:nvPr>
        </p:nvSpPr>
        <p:spPr>
          <a:xfrm>
            <a:off x="0" y="4667249"/>
            <a:ext cx="1447800" cy="663578"/>
          </a:xfrm>
        </p:spPr>
        <p:txBody>
          <a:bodyPr rtlCol="0"/>
          <a:lstStyle>
            <a:lvl1pPr>
              <a:defRPr sz="2800"/>
            </a:lvl1pPr>
          </a:lstStyle>
          <a:p>
            <a:fld id="{04A1C15D-D285-466A-B62D-EA2A52853A28}" type="slidenum">
              <a:rPr kumimoji="1" lang="ja-JP" altLang="en-US" smtClean="0"/>
              <a:pPr/>
              <a:t>‹#›</a:t>
            </a:fld>
            <a:endParaRPr kumimoji="1" lang="ja-JP" altLang="en-US"/>
          </a:p>
        </p:txBody>
      </p:sp>
      <p:sp>
        <p:nvSpPr>
          <p:cNvPr id="14" name="フッター プレースホルダ 13"/>
          <p:cNvSpPr>
            <a:spLocks noGrp="1"/>
          </p:cNvSpPr>
          <p:nvPr>
            <p:ph type="ftr" sz="quarter" idx="12"/>
          </p:nvPr>
        </p:nvSpPr>
        <p:spPr>
          <a:xfrm>
            <a:off x="1600200" y="6248206"/>
            <a:ext cx="4572000" cy="365125"/>
          </a:xfrm>
        </p:spPr>
        <p:txBody>
          <a:bodyPr rtlCol="0"/>
          <a:lstStyle/>
          <a:p>
            <a:endParaRPr kumimoji="1" lang="ja-JP" altLang="en-US"/>
          </a:p>
        </p:txBody>
      </p:sp>
      <p:sp>
        <p:nvSpPr>
          <p:cNvPr id="3" name="図プレースホルダ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ja-JP" altLang="en-US" smtClean="0"/>
              <a:t>アイコンをクリックして図を追加</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タイトル プレースホルダ 21"/>
          <p:cNvSpPr>
            <a:spLocks noGrp="1"/>
          </p:cNvSpPr>
          <p:nvPr>
            <p:ph type="title"/>
          </p:nvPr>
        </p:nvSpPr>
        <p:spPr>
          <a:xfrm>
            <a:off x="609600" y="228600"/>
            <a:ext cx="8153400" cy="990600"/>
          </a:xfrm>
          <a:prstGeom prst="rect">
            <a:avLst/>
          </a:prstGeom>
        </p:spPr>
        <p:txBody>
          <a:bodyPr vert="horz" anchor="ctr">
            <a:normAutofit/>
          </a:bodyPr>
          <a:lstStyle/>
          <a:p>
            <a:r>
              <a:rPr kumimoji="0" lang="ja-JP" altLang="en-US" smtClean="0"/>
              <a:t>マスタ タイトルの書式設定</a:t>
            </a:r>
            <a:endParaRPr kumimoji="0" lang="en-US"/>
          </a:p>
        </p:txBody>
      </p:sp>
      <p:sp>
        <p:nvSpPr>
          <p:cNvPr id="13" name="テキスト プレースホルダ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4" name="日付プレースホルダ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A72CC085-271B-41DD-A0BF-04A64B7E51D4}" type="datetimeFigureOut">
              <a:rPr kumimoji="1" lang="ja-JP" altLang="en-US" smtClean="0"/>
              <a:pPr/>
              <a:t>2017/11/28</a:t>
            </a:fld>
            <a:endParaRPr kumimoji="1" lang="ja-JP" altLang="en-US"/>
          </a:p>
        </p:txBody>
      </p:sp>
      <p:sp>
        <p:nvSpPr>
          <p:cNvPr id="3" name="フッター プレースホルダ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kumimoji="1" lang="ja-JP" altLang="en-US"/>
          </a:p>
        </p:txBody>
      </p:sp>
      <p:sp>
        <p:nvSpPr>
          <p:cNvPr id="7" name="正方形/長方形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正方形/長方形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正方形/長方形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スライド番号プレースホルダ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04A1C15D-D285-466A-B62D-EA2A52853A28}"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1"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1"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1"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1"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1"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1"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1"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1"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1"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1" sz="1800" kern="1200" baseline="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395536" y="1960240"/>
            <a:ext cx="8352928" cy="1828800"/>
          </a:xfrm>
        </p:spPr>
        <p:txBody>
          <a:bodyPr>
            <a:normAutofit/>
          </a:bodyPr>
          <a:lstStyle/>
          <a:p>
            <a:r>
              <a:rPr kumimoji="1" lang="ja-JP" altLang="en-US" b="1" dirty="0" smtClean="0">
                <a:solidFill>
                  <a:schemeClr val="tx1"/>
                </a:solidFill>
                <a:latin typeface="メイリオ" pitchFamily="50" charset="-128"/>
                <a:ea typeface="メイリオ" pitchFamily="50" charset="-128"/>
              </a:rPr>
              <a:t>基礎オペレーションズリサーチ</a:t>
            </a:r>
            <a:r>
              <a:rPr kumimoji="1" lang="en-US" altLang="ja-JP" b="1" dirty="0" smtClean="0">
                <a:solidFill>
                  <a:schemeClr val="tx1"/>
                </a:solidFill>
                <a:latin typeface="メイリオ" pitchFamily="50" charset="-128"/>
                <a:ea typeface="メイリオ" pitchFamily="50" charset="-128"/>
              </a:rPr>
              <a:t/>
            </a:r>
            <a:br>
              <a:rPr kumimoji="1" lang="en-US" altLang="ja-JP" b="1" dirty="0" smtClean="0">
                <a:solidFill>
                  <a:schemeClr val="tx1"/>
                </a:solidFill>
                <a:latin typeface="メイリオ" pitchFamily="50" charset="-128"/>
                <a:ea typeface="メイリオ" pitchFamily="50" charset="-128"/>
              </a:rPr>
            </a:br>
            <a:r>
              <a:rPr lang="ja-JP" altLang="en-US" b="1" dirty="0" smtClean="0">
                <a:solidFill>
                  <a:schemeClr val="tx1"/>
                </a:solidFill>
                <a:latin typeface="メイリオ" pitchFamily="50" charset="-128"/>
                <a:ea typeface="メイリオ" pitchFamily="50" charset="-128"/>
              </a:rPr>
              <a:t>第</a:t>
            </a:r>
            <a:r>
              <a:rPr lang="en-US" altLang="ja-JP" b="1" dirty="0">
                <a:solidFill>
                  <a:schemeClr val="tx1"/>
                </a:solidFill>
                <a:latin typeface="メイリオ" pitchFamily="50" charset="-128"/>
                <a:ea typeface="メイリオ" pitchFamily="50" charset="-128"/>
              </a:rPr>
              <a:t>9</a:t>
            </a:r>
            <a:r>
              <a:rPr lang="ja-JP" altLang="en-US" b="1" dirty="0" smtClean="0">
                <a:solidFill>
                  <a:schemeClr val="tx1"/>
                </a:solidFill>
                <a:latin typeface="メイリオ" pitchFamily="50" charset="-128"/>
                <a:ea typeface="メイリオ" pitchFamily="50" charset="-128"/>
              </a:rPr>
              <a:t>回</a:t>
            </a:r>
            <a:r>
              <a:rPr lang="ja-JP" altLang="en-US" b="1" dirty="0" smtClean="0">
                <a:solidFill>
                  <a:schemeClr val="tx1"/>
                </a:solidFill>
                <a:latin typeface="メイリオ" pitchFamily="50" charset="-128"/>
                <a:ea typeface="メイリオ" pitchFamily="50" charset="-128"/>
              </a:rPr>
              <a:t>～日程計画・日程管理～</a:t>
            </a:r>
            <a:endParaRPr kumimoji="1" lang="ja-JP" altLang="en-US" b="1" dirty="0">
              <a:solidFill>
                <a:schemeClr val="tx1"/>
              </a:solidFill>
              <a:latin typeface="メイリオ" pitchFamily="50" charset="-128"/>
              <a:ea typeface="メイリオ" pitchFamily="50" charset="-128"/>
            </a:endParaRPr>
          </a:p>
        </p:txBody>
      </p:sp>
      <p:sp>
        <p:nvSpPr>
          <p:cNvPr id="3" name="サブタイトル 2"/>
          <p:cNvSpPr>
            <a:spLocks noGrp="1"/>
          </p:cNvSpPr>
          <p:nvPr>
            <p:ph type="subTitle" idx="1"/>
          </p:nvPr>
        </p:nvSpPr>
        <p:spPr/>
        <p:txBody>
          <a:bodyPr/>
          <a:lstStyle/>
          <a:p>
            <a:endParaRPr kumimoji="1" lang="ja-JP" altLang="en-US" b="1" dirty="0">
              <a:solidFill>
                <a:schemeClr val="bg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rmAutofit fontScale="90000"/>
          </a:bodyPr>
          <a:lstStyle/>
          <a:p>
            <a:r>
              <a:rPr lang="ja-JP" altLang="en-US" dirty="0" smtClean="0">
                <a:latin typeface="メイリオ" pitchFamily="50" charset="-128"/>
                <a:ea typeface="メイリオ" pitchFamily="50" charset="-128"/>
              </a:rPr>
              <a:t>フロー</a:t>
            </a:r>
            <a:r>
              <a:rPr kumimoji="1" lang="ja-JP" altLang="en-US" dirty="0" smtClean="0">
                <a:latin typeface="メイリオ" pitchFamily="50" charset="-128"/>
                <a:ea typeface="メイリオ" pitchFamily="50" charset="-128"/>
              </a:rPr>
              <a:t>ダイアグラムで表現すると</a:t>
            </a:r>
            <a:r>
              <a:rPr kumimoji="1" lang="en-US" altLang="ja-JP" dirty="0" smtClean="0">
                <a:latin typeface="メイリオ" pitchFamily="50" charset="-128"/>
                <a:ea typeface="メイリオ" pitchFamily="50" charset="-128"/>
              </a:rPr>
              <a:t>…</a:t>
            </a:r>
            <a:endParaRPr kumimoji="1" lang="ja-JP" altLang="en-US" dirty="0">
              <a:latin typeface="メイリオ" pitchFamily="50" charset="-128"/>
              <a:ea typeface="メイリオ" pitchFamily="50" charset="-128"/>
            </a:endParaRPr>
          </a:p>
        </p:txBody>
      </p:sp>
      <p:graphicFrame>
        <p:nvGraphicFramePr>
          <p:cNvPr id="5" name="表 4"/>
          <p:cNvGraphicFramePr>
            <a:graphicFrameLocks noGrp="1"/>
          </p:cNvGraphicFramePr>
          <p:nvPr/>
        </p:nvGraphicFramePr>
        <p:xfrm>
          <a:off x="1691680" y="3460576"/>
          <a:ext cx="5760640" cy="3352800"/>
        </p:xfrm>
        <a:graphic>
          <a:graphicData uri="http://schemas.openxmlformats.org/drawingml/2006/table">
            <a:tbl>
              <a:tblPr firstRow="1" bandRow="1"/>
              <a:tblGrid>
                <a:gridCol w="771515">
                  <a:extLst>
                    <a:ext uri="{9D8B030D-6E8A-4147-A177-3AD203B41FA5}">
                      <a16:colId xmlns:a16="http://schemas.microsoft.com/office/drawing/2014/main" val="20000"/>
                    </a:ext>
                  </a:extLst>
                </a:gridCol>
                <a:gridCol w="2571714">
                  <a:extLst>
                    <a:ext uri="{9D8B030D-6E8A-4147-A177-3AD203B41FA5}">
                      <a16:colId xmlns:a16="http://schemas.microsoft.com/office/drawing/2014/main" val="20001"/>
                    </a:ext>
                  </a:extLst>
                </a:gridCol>
                <a:gridCol w="1440160">
                  <a:extLst>
                    <a:ext uri="{9D8B030D-6E8A-4147-A177-3AD203B41FA5}">
                      <a16:colId xmlns:a16="http://schemas.microsoft.com/office/drawing/2014/main" val="20002"/>
                    </a:ext>
                  </a:extLst>
                </a:gridCol>
                <a:gridCol w="977251">
                  <a:extLst>
                    <a:ext uri="{9D8B030D-6E8A-4147-A177-3AD203B41FA5}">
                      <a16:colId xmlns:a16="http://schemas.microsoft.com/office/drawing/2014/main" val="20003"/>
                    </a:ext>
                  </a:extLst>
                </a:gridCol>
              </a:tblGrid>
              <a:tr h="29970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ja-JP" altLang="en-US" sz="1400" dirty="0" smtClean="0">
                          <a:solidFill>
                            <a:schemeClr val="tx2"/>
                          </a:solidFill>
                          <a:latin typeface="メイリオ" pitchFamily="50" charset="-128"/>
                          <a:ea typeface="メイリオ" pitchFamily="50" charset="-128"/>
                        </a:rPr>
                        <a:t>記号</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ja-JP" altLang="en-US" sz="1400" dirty="0" smtClean="0">
                          <a:solidFill>
                            <a:schemeClr val="tx2"/>
                          </a:solidFill>
                          <a:latin typeface="メイリオ" pitchFamily="50" charset="-128"/>
                          <a:ea typeface="メイリオ" pitchFamily="50" charset="-128"/>
                        </a:rPr>
                        <a:t>作業内容</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ja-JP" altLang="en-US" sz="1400" dirty="0" smtClean="0">
                          <a:solidFill>
                            <a:schemeClr val="tx2"/>
                          </a:solidFill>
                          <a:latin typeface="メイリオ" pitchFamily="50" charset="-128"/>
                          <a:ea typeface="メイリオ" pitchFamily="50" charset="-128"/>
                        </a:rPr>
                        <a:t>作業時間見積り</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ja-JP" altLang="en-US" sz="1400" dirty="0" smtClean="0">
                          <a:solidFill>
                            <a:schemeClr val="tx2"/>
                          </a:solidFill>
                          <a:latin typeface="メイリオ" pitchFamily="50" charset="-128"/>
                          <a:ea typeface="メイリオ" pitchFamily="50" charset="-128"/>
                        </a:rPr>
                        <a:t>先行作業</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29970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A</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l"/>
                      <a:r>
                        <a:rPr kumimoji="1" lang="ja-JP" altLang="en-US" sz="1400" dirty="0" smtClean="0">
                          <a:solidFill>
                            <a:schemeClr val="tx2"/>
                          </a:solidFill>
                          <a:latin typeface="メイリオ" pitchFamily="50" charset="-128"/>
                          <a:ea typeface="メイリオ" pitchFamily="50" charset="-128"/>
                        </a:rPr>
                        <a:t>顧客アンケート調査</a:t>
                      </a:r>
                      <a:endParaRPr kumimoji="1" lang="ja-JP" altLang="en-US" sz="1400" dirty="0">
                        <a:solidFill>
                          <a:schemeClr val="tx2"/>
                        </a:solidFill>
                        <a:latin typeface="メイリオ" pitchFamily="50" charset="-128"/>
                        <a:ea typeface="メイリオ" pitchFamily="50" charset="-128"/>
                      </a:endParaRPr>
                    </a:p>
                  </a:txBody>
                  <a:tcPr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3</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ja-JP" altLang="en-US" sz="1400" dirty="0" smtClean="0">
                          <a:solidFill>
                            <a:schemeClr val="tx2"/>
                          </a:solidFill>
                          <a:latin typeface="メイリオ" pitchFamily="50" charset="-128"/>
                          <a:ea typeface="メイリオ" pitchFamily="50" charset="-128"/>
                        </a:rPr>
                        <a:t>なし</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9970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B</a:t>
                      </a: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l"/>
                      <a:r>
                        <a:rPr kumimoji="1" lang="ja-JP" altLang="en-US" sz="1400" dirty="0" smtClean="0">
                          <a:solidFill>
                            <a:schemeClr val="tx2"/>
                          </a:solidFill>
                          <a:latin typeface="メイリオ" pitchFamily="50" charset="-128"/>
                          <a:ea typeface="メイリオ" pitchFamily="50" charset="-128"/>
                        </a:rPr>
                        <a:t>アンケート結果の分析</a:t>
                      </a:r>
                      <a:endParaRPr kumimoji="1" lang="ja-JP" altLang="en-US" sz="1400" dirty="0">
                        <a:solidFill>
                          <a:schemeClr val="tx2"/>
                        </a:solidFill>
                        <a:latin typeface="メイリオ" pitchFamily="50" charset="-128"/>
                        <a:ea typeface="メイリオ" pitchFamily="50" charset="-128"/>
                      </a:endParaRPr>
                    </a:p>
                  </a:txBody>
                  <a:tcPr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2</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A</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9970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C</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l"/>
                      <a:r>
                        <a:rPr kumimoji="1" lang="ja-JP" altLang="en-US" sz="1400" dirty="0" smtClean="0">
                          <a:solidFill>
                            <a:schemeClr val="tx2"/>
                          </a:solidFill>
                          <a:latin typeface="メイリオ" pitchFamily="50" charset="-128"/>
                          <a:ea typeface="メイリオ" pitchFamily="50" charset="-128"/>
                        </a:rPr>
                        <a:t>実験結果の整理</a:t>
                      </a:r>
                      <a:endParaRPr kumimoji="1" lang="ja-JP" altLang="en-US" sz="1400" dirty="0">
                        <a:solidFill>
                          <a:schemeClr val="tx2"/>
                        </a:solidFill>
                        <a:latin typeface="メイリオ" pitchFamily="50" charset="-128"/>
                        <a:ea typeface="メイリオ" pitchFamily="50" charset="-128"/>
                      </a:endParaRPr>
                    </a:p>
                  </a:txBody>
                  <a:tcPr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3</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ja-JP" altLang="en-US" sz="1400" dirty="0" smtClean="0">
                          <a:solidFill>
                            <a:schemeClr val="tx2"/>
                          </a:solidFill>
                          <a:latin typeface="メイリオ" pitchFamily="50" charset="-128"/>
                          <a:ea typeface="メイリオ" pitchFamily="50" charset="-128"/>
                        </a:rPr>
                        <a:t>なし</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9970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D</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l"/>
                      <a:r>
                        <a:rPr kumimoji="1" lang="ja-JP" altLang="en-US" sz="1400" dirty="0" smtClean="0">
                          <a:solidFill>
                            <a:schemeClr val="tx2"/>
                          </a:solidFill>
                          <a:latin typeface="メイリオ" pitchFamily="50" charset="-128"/>
                          <a:ea typeface="メイリオ" pitchFamily="50" charset="-128"/>
                        </a:rPr>
                        <a:t>競合製品の調査</a:t>
                      </a:r>
                      <a:endParaRPr kumimoji="1" lang="ja-JP" altLang="en-US" sz="1400" dirty="0">
                        <a:solidFill>
                          <a:schemeClr val="tx2"/>
                        </a:solidFill>
                        <a:latin typeface="メイリオ" pitchFamily="50" charset="-128"/>
                        <a:ea typeface="メイリオ" pitchFamily="50" charset="-128"/>
                      </a:endParaRPr>
                    </a:p>
                  </a:txBody>
                  <a:tcPr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4</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ja-JP" altLang="en-US" sz="1400" dirty="0" smtClean="0">
                          <a:solidFill>
                            <a:schemeClr val="tx2"/>
                          </a:solidFill>
                          <a:latin typeface="メイリオ" pitchFamily="50" charset="-128"/>
                          <a:ea typeface="メイリオ" pitchFamily="50" charset="-128"/>
                        </a:rPr>
                        <a:t>なし</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29970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E</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l"/>
                      <a:r>
                        <a:rPr kumimoji="1" lang="ja-JP" altLang="en-US" sz="1400" dirty="0" smtClean="0">
                          <a:solidFill>
                            <a:schemeClr val="tx2"/>
                          </a:solidFill>
                          <a:latin typeface="メイリオ" pitchFamily="50" charset="-128"/>
                          <a:ea typeface="メイリオ" pitchFamily="50" charset="-128"/>
                        </a:rPr>
                        <a:t>基本構想の立案</a:t>
                      </a:r>
                      <a:endParaRPr kumimoji="1" lang="ja-JP" altLang="en-US" sz="1400" dirty="0">
                        <a:solidFill>
                          <a:schemeClr val="tx2"/>
                        </a:solidFill>
                        <a:latin typeface="メイリオ" pitchFamily="50" charset="-128"/>
                        <a:ea typeface="メイリオ" pitchFamily="50" charset="-128"/>
                      </a:endParaRPr>
                    </a:p>
                  </a:txBody>
                  <a:tcPr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6</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B, C, D</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29970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F</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l"/>
                      <a:r>
                        <a:rPr kumimoji="1" lang="ja-JP" altLang="en-US" sz="1400" dirty="0" smtClean="0">
                          <a:solidFill>
                            <a:schemeClr val="tx2"/>
                          </a:solidFill>
                          <a:latin typeface="メイリオ" pitchFamily="50" charset="-128"/>
                          <a:ea typeface="メイリオ" pitchFamily="50" charset="-128"/>
                        </a:rPr>
                        <a:t>実装構想の具体化</a:t>
                      </a:r>
                      <a:endParaRPr kumimoji="1" lang="ja-JP" altLang="en-US" sz="1400" dirty="0">
                        <a:solidFill>
                          <a:schemeClr val="tx2"/>
                        </a:solidFill>
                        <a:latin typeface="メイリオ" pitchFamily="50" charset="-128"/>
                        <a:ea typeface="メイリオ" pitchFamily="50" charset="-128"/>
                      </a:endParaRPr>
                    </a:p>
                  </a:txBody>
                  <a:tcPr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4</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E</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29970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G</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l"/>
                      <a:r>
                        <a:rPr kumimoji="1" lang="ja-JP" altLang="en-US" sz="1400" dirty="0" smtClean="0">
                          <a:solidFill>
                            <a:schemeClr val="tx2"/>
                          </a:solidFill>
                          <a:latin typeface="メイリオ" pitchFamily="50" charset="-128"/>
                          <a:ea typeface="メイリオ" pitchFamily="50" charset="-128"/>
                        </a:rPr>
                        <a:t>回路構想の具体化</a:t>
                      </a:r>
                      <a:endParaRPr kumimoji="1" lang="ja-JP" altLang="en-US" sz="1400" dirty="0">
                        <a:solidFill>
                          <a:schemeClr val="tx2"/>
                        </a:solidFill>
                        <a:latin typeface="メイリオ" pitchFamily="50" charset="-128"/>
                        <a:ea typeface="メイリオ" pitchFamily="50" charset="-128"/>
                      </a:endParaRPr>
                    </a:p>
                  </a:txBody>
                  <a:tcPr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3</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E</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29970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H</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l"/>
                      <a:r>
                        <a:rPr kumimoji="1" lang="ja-JP" altLang="en-US" sz="1400" dirty="0" smtClean="0">
                          <a:solidFill>
                            <a:schemeClr val="tx2"/>
                          </a:solidFill>
                          <a:latin typeface="メイリオ" pitchFamily="50" charset="-128"/>
                          <a:ea typeface="メイリオ" pitchFamily="50" charset="-128"/>
                        </a:rPr>
                        <a:t>競合製品の原価分析</a:t>
                      </a:r>
                      <a:endParaRPr kumimoji="1" lang="ja-JP" altLang="en-US" sz="1400" dirty="0">
                        <a:solidFill>
                          <a:schemeClr val="tx2"/>
                        </a:solidFill>
                        <a:latin typeface="メイリオ" pitchFamily="50" charset="-128"/>
                        <a:ea typeface="メイリオ" pitchFamily="50" charset="-128"/>
                      </a:endParaRPr>
                    </a:p>
                  </a:txBody>
                  <a:tcPr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5</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D</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29970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I</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l"/>
                      <a:r>
                        <a:rPr kumimoji="1" lang="ja-JP" altLang="en-US" sz="1400" dirty="0" smtClean="0">
                          <a:solidFill>
                            <a:schemeClr val="tx2"/>
                          </a:solidFill>
                          <a:latin typeface="メイリオ" pitchFamily="50" charset="-128"/>
                          <a:ea typeface="メイリオ" pitchFamily="50" charset="-128"/>
                        </a:rPr>
                        <a:t>原価見積り</a:t>
                      </a:r>
                      <a:endParaRPr kumimoji="1" lang="ja-JP" altLang="en-US" sz="1400" dirty="0">
                        <a:solidFill>
                          <a:schemeClr val="tx2"/>
                        </a:solidFill>
                        <a:latin typeface="メイリオ" pitchFamily="50" charset="-128"/>
                        <a:ea typeface="メイリオ" pitchFamily="50" charset="-128"/>
                      </a:endParaRPr>
                    </a:p>
                  </a:txBody>
                  <a:tcPr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3</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F, G</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29970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J</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l"/>
                      <a:r>
                        <a:rPr kumimoji="1" lang="ja-JP" altLang="en-US" sz="1400" dirty="0" smtClean="0">
                          <a:solidFill>
                            <a:schemeClr val="tx2"/>
                          </a:solidFill>
                          <a:latin typeface="メイリオ" pitchFamily="50" charset="-128"/>
                          <a:ea typeface="メイリオ" pitchFamily="50" charset="-128"/>
                        </a:rPr>
                        <a:t>構想の手直しと最終決定</a:t>
                      </a:r>
                      <a:endParaRPr kumimoji="1" lang="ja-JP" altLang="en-US" sz="1400" dirty="0">
                        <a:solidFill>
                          <a:schemeClr val="tx2"/>
                        </a:solidFill>
                        <a:latin typeface="メイリオ" pitchFamily="50" charset="-128"/>
                        <a:ea typeface="メイリオ" pitchFamily="50" charset="-128"/>
                      </a:endParaRPr>
                    </a:p>
                  </a:txBody>
                  <a:tcPr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4</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H, I</a:t>
                      </a: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bl>
          </a:graphicData>
        </a:graphic>
      </p:graphicFrame>
      <p:sp>
        <p:nvSpPr>
          <p:cNvPr id="4" name="正方形/長方形 3"/>
          <p:cNvSpPr/>
          <p:nvPr/>
        </p:nvSpPr>
        <p:spPr>
          <a:xfrm>
            <a:off x="1115616" y="1700808"/>
            <a:ext cx="720080" cy="43204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smtClean="0">
                <a:solidFill>
                  <a:schemeClr val="tx2"/>
                </a:solidFill>
                <a:latin typeface="メイリオ" pitchFamily="50" charset="-128"/>
                <a:ea typeface="メイリオ" pitchFamily="50" charset="-128"/>
              </a:rPr>
              <a:t>A</a:t>
            </a:r>
            <a:endParaRPr kumimoji="1" lang="ja-JP" altLang="en-US" b="1" dirty="0">
              <a:solidFill>
                <a:schemeClr val="tx2"/>
              </a:solidFill>
              <a:latin typeface="メイリオ" pitchFamily="50" charset="-128"/>
              <a:ea typeface="メイリオ" pitchFamily="50" charset="-128"/>
            </a:endParaRPr>
          </a:p>
        </p:txBody>
      </p:sp>
      <p:sp>
        <p:nvSpPr>
          <p:cNvPr id="6" name="正方形/長方形 5"/>
          <p:cNvSpPr/>
          <p:nvPr/>
        </p:nvSpPr>
        <p:spPr>
          <a:xfrm>
            <a:off x="1115616" y="2276872"/>
            <a:ext cx="720080" cy="43204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b="1" dirty="0" smtClean="0">
                <a:solidFill>
                  <a:schemeClr val="tx2"/>
                </a:solidFill>
                <a:latin typeface="メイリオ" pitchFamily="50" charset="-128"/>
                <a:ea typeface="メイリオ" pitchFamily="50" charset="-128"/>
              </a:rPr>
              <a:t>C</a:t>
            </a:r>
            <a:endParaRPr kumimoji="1" lang="ja-JP" altLang="en-US" b="1" dirty="0">
              <a:solidFill>
                <a:schemeClr val="tx2"/>
              </a:solidFill>
              <a:latin typeface="メイリオ" pitchFamily="50" charset="-128"/>
              <a:ea typeface="メイリオ" pitchFamily="50" charset="-128"/>
            </a:endParaRPr>
          </a:p>
        </p:txBody>
      </p:sp>
      <p:sp>
        <p:nvSpPr>
          <p:cNvPr id="7" name="正方形/長方形 6"/>
          <p:cNvSpPr/>
          <p:nvPr/>
        </p:nvSpPr>
        <p:spPr>
          <a:xfrm>
            <a:off x="1115616" y="2852936"/>
            <a:ext cx="720080" cy="43204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smtClean="0">
                <a:solidFill>
                  <a:schemeClr val="tx2"/>
                </a:solidFill>
                <a:latin typeface="メイリオ" pitchFamily="50" charset="-128"/>
                <a:ea typeface="メイリオ" pitchFamily="50" charset="-128"/>
              </a:rPr>
              <a:t>D</a:t>
            </a:r>
            <a:endParaRPr kumimoji="1" lang="ja-JP" altLang="en-US" b="1" dirty="0">
              <a:solidFill>
                <a:schemeClr val="tx2"/>
              </a:solidFill>
              <a:latin typeface="メイリオ" pitchFamily="50" charset="-128"/>
              <a:ea typeface="メイリオ" pitchFamily="50" charset="-128"/>
            </a:endParaRPr>
          </a:p>
        </p:txBody>
      </p:sp>
      <p:sp>
        <p:nvSpPr>
          <p:cNvPr id="8" name="正方形/長方形 7"/>
          <p:cNvSpPr/>
          <p:nvPr/>
        </p:nvSpPr>
        <p:spPr>
          <a:xfrm>
            <a:off x="2051720" y="1700808"/>
            <a:ext cx="720080" cy="43204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smtClean="0">
                <a:solidFill>
                  <a:schemeClr val="tx2"/>
                </a:solidFill>
                <a:latin typeface="メイリオ" pitchFamily="50" charset="-128"/>
                <a:ea typeface="メイリオ" pitchFamily="50" charset="-128"/>
              </a:rPr>
              <a:t>B</a:t>
            </a:r>
            <a:endParaRPr kumimoji="1" lang="ja-JP" altLang="en-US" b="1" dirty="0">
              <a:solidFill>
                <a:schemeClr val="tx2"/>
              </a:solidFill>
              <a:latin typeface="メイリオ" pitchFamily="50" charset="-128"/>
              <a:ea typeface="メイリオ" pitchFamily="50" charset="-128"/>
            </a:endParaRPr>
          </a:p>
        </p:txBody>
      </p:sp>
      <p:sp>
        <p:nvSpPr>
          <p:cNvPr id="9" name="正方形/長方形 8"/>
          <p:cNvSpPr/>
          <p:nvPr/>
        </p:nvSpPr>
        <p:spPr>
          <a:xfrm>
            <a:off x="3635896" y="1700808"/>
            <a:ext cx="720080" cy="43204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b="1" dirty="0" smtClean="0">
                <a:solidFill>
                  <a:schemeClr val="tx2"/>
                </a:solidFill>
                <a:latin typeface="メイリオ" pitchFamily="50" charset="-128"/>
                <a:ea typeface="メイリオ" pitchFamily="50" charset="-128"/>
              </a:rPr>
              <a:t>E</a:t>
            </a:r>
            <a:endParaRPr kumimoji="1" lang="ja-JP" altLang="en-US" b="1" dirty="0">
              <a:solidFill>
                <a:schemeClr val="tx2"/>
              </a:solidFill>
              <a:latin typeface="メイリオ" pitchFamily="50" charset="-128"/>
              <a:ea typeface="メイリオ" pitchFamily="50" charset="-128"/>
            </a:endParaRPr>
          </a:p>
        </p:txBody>
      </p:sp>
      <p:sp>
        <p:nvSpPr>
          <p:cNvPr id="10" name="正方形/長方形 9"/>
          <p:cNvSpPr/>
          <p:nvPr/>
        </p:nvSpPr>
        <p:spPr>
          <a:xfrm>
            <a:off x="4788024" y="1700808"/>
            <a:ext cx="720080" cy="43204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smtClean="0">
                <a:solidFill>
                  <a:schemeClr val="tx2"/>
                </a:solidFill>
                <a:latin typeface="メイリオ" pitchFamily="50" charset="-128"/>
                <a:ea typeface="メイリオ" pitchFamily="50" charset="-128"/>
              </a:rPr>
              <a:t>F</a:t>
            </a:r>
            <a:endParaRPr kumimoji="1" lang="ja-JP" altLang="en-US" b="1" dirty="0">
              <a:solidFill>
                <a:schemeClr val="tx2"/>
              </a:solidFill>
              <a:latin typeface="メイリオ" pitchFamily="50" charset="-128"/>
              <a:ea typeface="メイリオ" pitchFamily="50" charset="-128"/>
            </a:endParaRPr>
          </a:p>
        </p:txBody>
      </p:sp>
      <p:sp>
        <p:nvSpPr>
          <p:cNvPr id="11" name="正方形/長方形 10"/>
          <p:cNvSpPr/>
          <p:nvPr/>
        </p:nvSpPr>
        <p:spPr>
          <a:xfrm>
            <a:off x="4788024" y="2276872"/>
            <a:ext cx="720080" cy="43204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smtClean="0">
                <a:solidFill>
                  <a:schemeClr val="tx2"/>
                </a:solidFill>
                <a:latin typeface="メイリオ" pitchFamily="50" charset="-128"/>
                <a:ea typeface="メイリオ" pitchFamily="50" charset="-128"/>
              </a:rPr>
              <a:t>G</a:t>
            </a:r>
            <a:endParaRPr kumimoji="1" lang="ja-JP" altLang="en-US" b="1" dirty="0">
              <a:solidFill>
                <a:schemeClr val="tx2"/>
              </a:solidFill>
              <a:latin typeface="メイリオ" pitchFamily="50" charset="-128"/>
              <a:ea typeface="メイリオ" pitchFamily="50" charset="-128"/>
            </a:endParaRPr>
          </a:p>
        </p:txBody>
      </p:sp>
      <p:sp>
        <p:nvSpPr>
          <p:cNvPr id="12" name="正方形/長方形 11"/>
          <p:cNvSpPr/>
          <p:nvPr/>
        </p:nvSpPr>
        <p:spPr>
          <a:xfrm>
            <a:off x="4788024" y="2852936"/>
            <a:ext cx="720080" cy="43204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smtClean="0">
                <a:solidFill>
                  <a:schemeClr val="tx2"/>
                </a:solidFill>
                <a:latin typeface="メイリオ" pitchFamily="50" charset="-128"/>
                <a:ea typeface="メイリオ" pitchFamily="50" charset="-128"/>
              </a:rPr>
              <a:t>H</a:t>
            </a:r>
            <a:endParaRPr kumimoji="1" lang="ja-JP" altLang="en-US" b="1" dirty="0">
              <a:solidFill>
                <a:schemeClr val="tx2"/>
              </a:solidFill>
              <a:latin typeface="メイリオ" pitchFamily="50" charset="-128"/>
              <a:ea typeface="メイリオ" pitchFamily="50" charset="-128"/>
            </a:endParaRPr>
          </a:p>
        </p:txBody>
      </p:sp>
      <p:sp>
        <p:nvSpPr>
          <p:cNvPr id="13" name="正方形/長方形 12"/>
          <p:cNvSpPr/>
          <p:nvPr/>
        </p:nvSpPr>
        <p:spPr>
          <a:xfrm>
            <a:off x="6012160" y="1700808"/>
            <a:ext cx="720080" cy="43204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smtClean="0">
                <a:solidFill>
                  <a:schemeClr val="tx2"/>
                </a:solidFill>
                <a:latin typeface="メイリオ" pitchFamily="50" charset="-128"/>
                <a:ea typeface="メイリオ" pitchFamily="50" charset="-128"/>
              </a:rPr>
              <a:t>I</a:t>
            </a:r>
            <a:endParaRPr kumimoji="1" lang="ja-JP" altLang="en-US" b="1" dirty="0">
              <a:solidFill>
                <a:schemeClr val="tx2"/>
              </a:solidFill>
              <a:latin typeface="メイリオ" pitchFamily="50" charset="-128"/>
              <a:ea typeface="メイリオ" pitchFamily="50" charset="-128"/>
            </a:endParaRPr>
          </a:p>
        </p:txBody>
      </p:sp>
      <p:sp>
        <p:nvSpPr>
          <p:cNvPr id="14" name="正方形/長方形 13"/>
          <p:cNvSpPr/>
          <p:nvPr/>
        </p:nvSpPr>
        <p:spPr>
          <a:xfrm>
            <a:off x="7236296" y="1700808"/>
            <a:ext cx="720080" cy="43204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smtClean="0">
                <a:solidFill>
                  <a:schemeClr val="tx2"/>
                </a:solidFill>
                <a:latin typeface="メイリオ" pitchFamily="50" charset="-128"/>
                <a:ea typeface="メイリオ" pitchFamily="50" charset="-128"/>
              </a:rPr>
              <a:t>J</a:t>
            </a:r>
            <a:endParaRPr kumimoji="1" lang="ja-JP" altLang="en-US" b="1" dirty="0">
              <a:solidFill>
                <a:schemeClr val="tx2"/>
              </a:solidFill>
              <a:latin typeface="メイリオ" pitchFamily="50" charset="-128"/>
              <a:ea typeface="メイリオ" pitchFamily="50" charset="-128"/>
            </a:endParaRPr>
          </a:p>
        </p:txBody>
      </p:sp>
      <p:cxnSp>
        <p:nvCxnSpPr>
          <p:cNvPr id="16" name="直線矢印コネクタ 15"/>
          <p:cNvCxnSpPr>
            <a:stCxn id="4" idx="3"/>
            <a:endCxn id="8" idx="1"/>
          </p:cNvCxnSpPr>
          <p:nvPr/>
        </p:nvCxnSpPr>
        <p:spPr>
          <a:xfrm>
            <a:off x="1835696" y="1916832"/>
            <a:ext cx="216024"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a:stCxn id="6" idx="3"/>
            <a:endCxn id="9" idx="1"/>
          </p:cNvCxnSpPr>
          <p:nvPr/>
        </p:nvCxnSpPr>
        <p:spPr>
          <a:xfrm flipV="1">
            <a:off x="1835696" y="1916832"/>
            <a:ext cx="1800200" cy="576064"/>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20" name="直線矢印コネクタ 19"/>
          <p:cNvCxnSpPr>
            <a:stCxn id="8" idx="3"/>
            <a:endCxn id="9" idx="1"/>
          </p:cNvCxnSpPr>
          <p:nvPr/>
        </p:nvCxnSpPr>
        <p:spPr>
          <a:xfrm>
            <a:off x="2771800" y="1916832"/>
            <a:ext cx="864096"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23" name="直線矢印コネクタ 22"/>
          <p:cNvCxnSpPr>
            <a:stCxn id="7" idx="3"/>
            <a:endCxn id="9" idx="1"/>
          </p:cNvCxnSpPr>
          <p:nvPr/>
        </p:nvCxnSpPr>
        <p:spPr>
          <a:xfrm flipV="1">
            <a:off x="1835696" y="1916832"/>
            <a:ext cx="1800200" cy="1152128"/>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27" name="直線矢印コネクタ 26"/>
          <p:cNvCxnSpPr>
            <a:stCxn id="9" idx="3"/>
            <a:endCxn id="10" idx="1"/>
          </p:cNvCxnSpPr>
          <p:nvPr/>
        </p:nvCxnSpPr>
        <p:spPr>
          <a:xfrm>
            <a:off x="4355976" y="1916832"/>
            <a:ext cx="432048"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30" name="直線矢印コネクタ 29"/>
          <p:cNvCxnSpPr>
            <a:stCxn id="9" idx="3"/>
            <a:endCxn id="11" idx="1"/>
          </p:cNvCxnSpPr>
          <p:nvPr/>
        </p:nvCxnSpPr>
        <p:spPr>
          <a:xfrm>
            <a:off x="4355976" y="1916832"/>
            <a:ext cx="432048" cy="576064"/>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33" name="直線矢印コネクタ 32"/>
          <p:cNvCxnSpPr>
            <a:stCxn id="7" idx="3"/>
            <a:endCxn id="12" idx="1"/>
          </p:cNvCxnSpPr>
          <p:nvPr/>
        </p:nvCxnSpPr>
        <p:spPr>
          <a:xfrm>
            <a:off x="1835696" y="3068960"/>
            <a:ext cx="2952328"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36" name="直線矢印コネクタ 35"/>
          <p:cNvCxnSpPr>
            <a:stCxn id="10" idx="3"/>
            <a:endCxn id="13" idx="1"/>
          </p:cNvCxnSpPr>
          <p:nvPr/>
        </p:nvCxnSpPr>
        <p:spPr>
          <a:xfrm>
            <a:off x="5508104" y="1916832"/>
            <a:ext cx="504056"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39" name="直線矢印コネクタ 38"/>
          <p:cNvCxnSpPr>
            <a:stCxn id="11" idx="3"/>
            <a:endCxn id="13" idx="1"/>
          </p:cNvCxnSpPr>
          <p:nvPr/>
        </p:nvCxnSpPr>
        <p:spPr>
          <a:xfrm flipV="1">
            <a:off x="5508104" y="1916832"/>
            <a:ext cx="504056" cy="576064"/>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42" name="直線矢印コネクタ 41"/>
          <p:cNvCxnSpPr>
            <a:stCxn id="12" idx="3"/>
            <a:endCxn id="14" idx="1"/>
          </p:cNvCxnSpPr>
          <p:nvPr/>
        </p:nvCxnSpPr>
        <p:spPr>
          <a:xfrm flipV="1">
            <a:off x="5508104" y="1916832"/>
            <a:ext cx="1728192" cy="1152128"/>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45" name="直線矢印コネクタ 44"/>
          <p:cNvCxnSpPr>
            <a:stCxn id="13" idx="3"/>
            <a:endCxn id="14" idx="1"/>
          </p:cNvCxnSpPr>
          <p:nvPr/>
        </p:nvCxnSpPr>
        <p:spPr>
          <a:xfrm>
            <a:off x="6732240" y="1916832"/>
            <a:ext cx="504056"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79512" y="206152"/>
            <a:ext cx="8153400" cy="990600"/>
          </a:xfrm>
        </p:spPr>
        <p:txBody>
          <a:bodyPr>
            <a:normAutofit fontScale="90000"/>
          </a:bodyPr>
          <a:lstStyle/>
          <a:p>
            <a:r>
              <a:rPr kumimoji="1" lang="en-US" altLang="ja-JP" dirty="0" smtClean="0">
                <a:latin typeface="メイリオ" pitchFamily="50" charset="-128"/>
                <a:ea typeface="メイリオ" pitchFamily="50" charset="-128"/>
              </a:rPr>
              <a:t>PERT</a:t>
            </a:r>
            <a:r>
              <a:rPr kumimoji="1" lang="ja-JP" altLang="en-US" dirty="0" smtClean="0">
                <a:latin typeface="メイリオ" pitchFamily="50" charset="-128"/>
                <a:ea typeface="メイリオ" pitchFamily="50" charset="-128"/>
              </a:rPr>
              <a:t>による日程計画の実行手順</a:t>
            </a:r>
            <a:endParaRPr kumimoji="1" lang="ja-JP" altLang="en-US" dirty="0">
              <a:latin typeface="メイリオ" pitchFamily="50" charset="-128"/>
              <a:ea typeface="メイリオ" pitchFamily="50" charset="-128"/>
            </a:endParaRPr>
          </a:p>
        </p:txBody>
      </p:sp>
      <p:sp>
        <p:nvSpPr>
          <p:cNvPr id="4" name="コンテンツ プレースホルダ 3"/>
          <p:cNvSpPr>
            <a:spLocks noGrp="1"/>
          </p:cNvSpPr>
          <p:nvPr>
            <p:ph sz="quarter" idx="1"/>
          </p:nvPr>
        </p:nvSpPr>
        <p:spPr>
          <a:xfrm>
            <a:off x="395536" y="1772816"/>
            <a:ext cx="8496944" cy="4323184"/>
          </a:xfrm>
        </p:spPr>
        <p:txBody>
          <a:bodyPr>
            <a:normAutofit/>
          </a:bodyPr>
          <a:lstStyle/>
          <a:p>
            <a:pPr marL="514350" indent="-514350">
              <a:buClrTx/>
              <a:buSzPct val="100000"/>
              <a:buFont typeface="+mj-lt"/>
              <a:buAutoNum type="arabicPeriod"/>
            </a:pPr>
            <a:r>
              <a:rPr kumimoji="1" lang="ja-JP" altLang="en-US" sz="2800" dirty="0" smtClean="0">
                <a:solidFill>
                  <a:schemeClr val="tx2"/>
                </a:solidFill>
                <a:latin typeface="メイリオ" pitchFamily="50" charset="-128"/>
                <a:ea typeface="メイリオ" pitchFamily="50" charset="-128"/>
              </a:rPr>
              <a:t>作業リストの作成</a:t>
            </a:r>
            <a:r>
              <a:rPr kumimoji="1" lang="en-US" altLang="ja-JP" sz="2800" dirty="0" smtClean="0">
                <a:solidFill>
                  <a:schemeClr val="tx2"/>
                </a:solidFill>
                <a:latin typeface="メイリオ" pitchFamily="50" charset="-128"/>
                <a:ea typeface="メイリオ" pitchFamily="50" charset="-128"/>
              </a:rPr>
              <a:t>(</a:t>
            </a:r>
            <a:r>
              <a:rPr kumimoji="1" lang="ja-JP" altLang="en-US" sz="2800" dirty="0" smtClean="0">
                <a:solidFill>
                  <a:schemeClr val="tx2"/>
                </a:solidFill>
                <a:latin typeface="メイリオ" pitchFamily="50" charset="-128"/>
                <a:ea typeface="メイリオ" pitchFamily="50" charset="-128"/>
              </a:rPr>
              <a:t>所要時間，先行・後続作業の確定</a:t>
            </a:r>
            <a:r>
              <a:rPr lang="ja-JP" altLang="en-US" sz="2800" dirty="0" smtClean="0">
                <a:solidFill>
                  <a:schemeClr val="tx2"/>
                </a:solidFill>
                <a:latin typeface="メイリオ" pitchFamily="50" charset="-128"/>
                <a:ea typeface="メイリオ" pitchFamily="50" charset="-128"/>
              </a:rPr>
              <a:t>，費用・資源の見積り</a:t>
            </a:r>
            <a:r>
              <a:rPr lang="en-US" altLang="ja-JP" sz="2800" dirty="0" smtClean="0">
                <a:solidFill>
                  <a:schemeClr val="tx2"/>
                </a:solidFill>
                <a:latin typeface="メイリオ" pitchFamily="50" charset="-128"/>
                <a:ea typeface="メイリオ" pitchFamily="50" charset="-128"/>
              </a:rPr>
              <a:t>)</a:t>
            </a:r>
          </a:p>
          <a:p>
            <a:pPr marL="514350" indent="-514350">
              <a:buClrTx/>
              <a:buSzPct val="100000"/>
              <a:buFont typeface="+mj-lt"/>
              <a:buAutoNum type="arabicPeriod"/>
            </a:pPr>
            <a:r>
              <a:rPr kumimoji="1" lang="en-US" altLang="ja-JP" sz="2800" dirty="0" smtClean="0">
                <a:solidFill>
                  <a:schemeClr val="tx2"/>
                </a:solidFill>
                <a:latin typeface="メイリオ" pitchFamily="50" charset="-128"/>
                <a:ea typeface="メイリオ" pitchFamily="50" charset="-128"/>
              </a:rPr>
              <a:t>PERT</a:t>
            </a:r>
            <a:r>
              <a:rPr kumimoji="1" lang="ja-JP" altLang="en-US" sz="2800" dirty="0" smtClean="0">
                <a:solidFill>
                  <a:schemeClr val="tx2"/>
                </a:solidFill>
                <a:latin typeface="メイリオ" pitchFamily="50" charset="-128"/>
                <a:ea typeface="メイリオ" pitchFamily="50" charset="-128"/>
              </a:rPr>
              <a:t>ネットワーク</a:t>
            </a:r>
            <a:r>
              <a:rPr kumimoji="1" lang="en-US" altLang="ja-JP" sz="2800" dirty="0" smtClean="0">
                <a:solidFill>
                  <a:schemeClr val="tx2"/>
                </a:solidFill>
                <a:latin typeface="メイリオ" pitchFamily="50" charset="-128"/>
                <a:ea typeface="メイリオ" pitchFamily="50" charset="-128"/>
              </a:rPr>
              <a:t>(</a:t>
            </a:r>
            <a:r>
              <a:rPr kumimoji="1" lang="ja-JP" altLang="en-US" sz="2800" b="1" dirty="0" smtClean="0">
                <a:solidFill>
                  <a:srgbClr val="C00000"/>
                </a:solidFill>
                <a:latin typeface="メイリオ" pitchFamily="50" charset="-128"/>
                <a:ea typeface="メイリオ" pitchFamily="50" charset="-128"/>
              </a:rPr>
              <a:t>アローダイアグラム</a:t>
            </a:r>
            <a:r>
              <a:rPr kumimoji="1" lang="en-US" altLang="ja-JP" sz="2800" dirty="0" smtClean="0">
                <a:solidFill>
                  <a:schemeClr val="tx2"/>
                </a:solidFill>
                <a:latin typeface="メイリオ" pitchFamily="50" charset="-128"/>
                <a:ea typeface="メイリオ" pitchFamily="50" charset="-128"/>
              </a:rPr>
              <a:t>)</a:t>
            </a:r>
            <a:r>
              <a:rPr kumimoji="1" lang="ja-JP" altLang="en-US" sz="2800" dirty="0" smtClean="0">
                <a:solidFill>
                  <a:schemeClr val="tx2"/>
                </a:solidFill>
                <a:latin typeface="メイリオ" pitchFamily="50" charset="-128"/>
                <a:ea typeface="メイリオ" pitchFamily="50" charset="-128"/>
              </a:rPr>
              <a:t>の作成</a:t>
            </a:r>
            <a:endParaRPr lang="en-US" altLang="ja-JP" sz="2800" dirty="0" smtClean="0">
              <a:solidFill>
                <a:schemeClr val="tx2"/>
              </a:solidFill>
              <a:latin typeface="メイリオ" pitchFamily="50" charset="-128"/>
              <a:ea typeface="メイリオ" pitchFamily="50" charset="-128"/>
            </a:endParaRPr>
          </a:p>
          <a:p>
            <a:pPr marL="514350" indent="-514350">
              <a:buClrTx/>
              <a:buSzPct val="100000"/>
              <a:buFont typeface="+mj-lt"/>
              <a:buAutoNum type="arabicPeriod"/>
            </a:pPr>
            <a:r>
              <a:rPr lang="ja-JP" altLang="en-US" sz="2800" dirty="0" smtClean="0">
                <a:solidFill>
                  <a:schemeClr val="tx2"/>
                </a:solidFill>
                <a:latin typeface="メイリオ" pitchFamily="50" charset="-128"/>
                <a:ea typeface="メイリオ" pitchFamily="50" charset="-128"/>
              </a:rPr>
              <a:t>完了時間，余裕時間，クリティカルパスの計算</a:t>
            </a:r>
            <a:endParaRPr lang="en-US" altLang="ja-JP" sz="2800" dirty="0" smtClean="0">
              <a:solidFill>
                <a:schemeClr val="tx2"/>
              </a:solidFill>
              <a:latin typeface="メイリオ" pitchFamily="50" charset="-128"/>
              <a:ea typeface="メイリオ" pitchFamily="50" charset="-128"/>
            </a:endParaRPr>
          </a:p>
          <a:p>
            <a:pPr marL="514350" indent="-514350">
              <a:buClrTx/>
              <a:buSzPct val="100000"/>
              <a:buFont typeface="+mj-lt"/>
              <a:buAutoNum type="arabicPeriod"/>
            </a:pPr>
            <a:r>
              <a:rPr kumimoji="1" lang="ja-JP" altLang="en-US" sz="2800" dirty="0" smtClean="0">
                <a:solidFill>
                  <a:schemeClr val="tx2"/>
                </a:solidFill>
                <a:latin typeface="メイリオ" pitchFamily="50" charset="-128"/>
                <a:ea typeface="メイリオ" pitchFamily="50" charset="-128"/>
              </a:rPr>
              <a:t>資源</a:t>
            </a:r>
            <a:r>
              <a:rPr kumimoji="1" lang="en-US" altLang="ja-JP" sz="2800" dirty="0" smtClean="0">
                <a:solidFill>
                  <a:schemeClr val="tx2"/>
                </a:solidFill>
                <a:latin typeface="メイリオ" pitchFamily="50" charset="-128"/>
                <a:ea typeface="メイリオ" pitchFamily="50" charset="-128"/>
              </a:rPr>
              <a:t>(</a:t>
            </a:r>
            <a:r>
              <a:rPr kumimoji="1" lang="ja-JP" altLang="en-US" sz="2800" dirty="0" smtClean="0">
                <a:solidFill>
                  <a:schemeClr val="tx2"/>
                </a:solidFill>
                <a:latin typeface="メイリオ" pitchFamily="50" charset="-128"/>
                <a:ea typeface="メイリオ" pitchFamily="50" charset="-128"/>
              </a:rPr>
              <a:t>時間，人員，資材，</a:t>
            </a:r>
            <a:r>
              <a:rPr kumimoji="1" lang="en-US" altLang="ja-JP" sz="2800" dirty="0" smtClean="0">
                <a:solidFill>
                  <a:schemeClr val="tx2"/>
                </a:solidFill>
                <a:latin typeface="メイリオ" pitchFamily="50" charset="-128"/>
                <a:ea typeface="メイリオ" pitchFamily="50" charset="-128"/>
              </a:rPr>
              <a:t>…)</a:t>
            </a:r>
            <a:r>
              <a:rPr kumimoji="1" lang="ja-JP" altLang="en-US" sz="2800" dirty="0" smtClean="0">
                <a:solidFill>
                  <a:schemeClr val="tx2"/>
                </a:solidFill>
                <a:latin typeface="メイリオ" pitchFamily="50" charset="-128"/>
                <a:ea typeface="メイリオ" pitchFamily="50" charset="-128"/>
              </a:rPr>
              <a:t>制約の下での最適化問題を解く</a:t>
            </a:r>
            <a:endParaRPr kumimoji="1" lang="en-US" altLang="ja-JP" sz="2800" dirty="0" smtClean="0">
              <a:solidFill>
                <a:schemeClr val="tx2"/>
              </a:solidFill>
              <a:latin typeface="メイリオ" pitchFamily="50" charset="-128"/>
              <a:ea typeface="メイリオ" pitchFamily="50" charset="-128"/>
            </a:endParaRPr>
          </a:p>
          <a:p>
            <a:endParaRPr kumimoji="1" lang="ja-JP" altLang="en-US" sz="2800" dirty="0">
              <a:solidFill>
                <a:schemeClr val="tx2"/>
              </a:solidFill>
              <a:latin typeface="メイリオ" pitchFamily="50" charset="-128"/>
              <a:ea typeface="メイリオ" pitchFamily="50" charset="-128"/>
            </a:endParaRPr>
          </a:p>
        </p:txBody>
      </p:sp>
      <p:sp>
        <p:nvSpPr>
          <p:cNvPr id="5" name="正方形/長方形 4"/>
          <p:cNvSpPr/>
          <p:nvPr/>
        </p:nvSpPr>
        <p:spPr>
          <a:xfrm>
            <a:off x="7884368" y="56818"/>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P.169</a:t>
            </a:r>
            <a:r>
              <a:rPr lang="ja-JP" altLang="en-US" sz="2000" b="1" dirty="0" smtClean="0">
                <a:solidFill>
                  <a:schemeClr val="tx2"/>
                </a:solidFill>
                <a:latin typeface="メイリオ" pitchFamily="50" charset="-128"/>
                <a:ea typeface="メイリオ" pitchFamily="50" charset="-128"/>
              </a:rPr>
              <a:t>～</a:t>
            </a:r>
            <a:endParaRPr lang="ja-JP" altLang="en-US" sz="2000" b="1" dirty="0">
              <a:solidFill>
                <a:schemeClr val="tx2"/>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b="1" dirty="0" smtClean="0">
                <a:latin typeface="メイリオ" pitchFamily="50" charset="-128"/>
                <a:ea typeface="メイリオ" pitchFamily="50" charset="-128"/>
              </a:rPr>
              <a:t>アローダイアグラム</a:t>
            </a:r>
            <a:r>
              <a:rPr lang="ja-JP" altLang="en-US" dirty="0" smtClean="0">
                <a:latin typeface="メイリオ" pitchFamily="50" charset="-128"/>
                <a:ea typeface="メイリオ" pitchFamily="50" charset="-128"/>
              </a:rPr>
              <a:t>とは？</a:t>
            </a:r>
            <a:endParaRPr kumimoji="1" lang="ja-JP" altLang="en-US" dirty="0">
              <a:latin typeface="メイリオ" pitchFamily="50" charset="-128"/>
              <a:ea typeface="メイリオ" pitchFamily="50" charset="-128"/>
            </a:endParaRPr>
          </a:p>
        </p:txBody>
      </p:sp>
      <p:sp>
        <p:nvSpPr>
          <p:cNvPr id="4" name="コンテンツ プレースホルダ 3"/>
          <p:cNvSpPr>
            <a:spLocks noGrp="1"/>
          </p:cNvSpPr>
          <p:nvPr>
            <p:ph sz="quarter" idx="1"/>
          </p:nvPr>
        </p:nvSpPr>
        <p:spPr>
          <a:xfrm>
            <a:off x="467544" y="1626096"/>
            <a:ext cx="8496944" cy="4323184"/>
          </a:xfrm>
        </p:spPr>
        <p:txBody>
          <a:bodyPr>
            <a:normAutofit/>
          </a:bodyPr>
          <a:lstStyle/>
          <a:p>
            <a:r>
              <a:rPr kumimoji="1" lang="ja-JP" altLang="en-US" sz="2800" dirty="0" smtClean="0">
                <a:solidFill>
                  <a:schemeClr val="tx2"/>
                </a:solidFill>
                <a:latin typeface="メイリオ" pitchFamily="50" charset="-128"/>
                <a:ea typeface="メイリオ" pitchFamily="50" charset="-128"/>
              </a:rPr>
              <a:t>有向グラフ</a:t>
            </a:r>
            <a:r>
              <a:rPr kumimoji="1" lang="en-US" altLang="ja-JP" sz="2800" dirty="0" smtClean="0">
                <a:solidFill>
                  <a:schemeClr val="tx2"/>
                </a:solidFill>
                <a:latin typeface="メイリオ" pitchFamily="50" charset="-128"/>
                <a:ea typeface="メイリオ" pitchFamily="50" charset="-128"/>
              </a:rPr>
              <a:t>(</a:t>
            </a:r>
            <a:r>
              <a:rPr kumimoji="1" lang="ja-JP" altLang="en-US" sz="2800" dirty="0" smtClean="0">
                <a:solidFill>
                  <a:schemeClr val="tx2"/>
                </a:solidFill>
                <a:latin typeface="メイリオ" pitchFamily="50" charset="-128"/>
                <a:ea typeface="メイリオ" pitchFamily="50" charset="-128"/>
              </a:rPr>
              <a:t>ノードと矢印からなるネットワーク</a:t>
            </a:r>
            <a:r>
              <a:rPr lang="en-US" altLang="ja-JP" sz="2800" dirty="0" smtClean="0">
                <a:solidFill>
                  <a:schemeClr val="tx2"/>
                </a:solidFill>
                <a:latin typeface="メイリオ" pitchFamily="50" charset="-128"/>
                <a:ea typeface="メイリオ" pitchFamily="50" charset="-128"/>
              </a:rPr>
              <a:t>)</a:t>
            </a:r>
          </a:p>
          <a:p>
            <a:r>
              <a:rPr kumimoji="1" lang="ja-JP" altLang="en-US" sz="2800" dirty="0" smtClean="0">
                <a:solidFill>
                  <a:schemeClr val="tx2"/>
                </a:solidFill>
                <a:latin typeface="メイリオ" pitchFamily="50" charset="-128"/>
                <a:ea typeface="メイリオ" pitchFamily="50" charset="-128"/>
              </a:rPr>
              <a:t>ジョブではなく，</a:t>
            </a:r>
            <a:r>
              <a:rPr kumimoji="1" lang="ja-JP" altLang="en-US" sz="2800" b="1" dirty="0" smtClean="0">
                <a:solidFill>
                  <a:srgbClr val="C00000"/>
                </a:solidFill>
                <a:latin typeface="メイリオ" pitchFamily="50" charset="-128"/>
                <a:ea typeface="メイリオ" pitchFamily="50" charset="-128"/>
              </a:rPr>
              <a:t>進行状態の前後関係を表現</a:t>
            </a:r>
            <a:endParaRPr kumimoji="1" lang="en-US" altLang="ja-JP" sz="2800" b="1" dirty="0" smtClean="0">
              <a:solidFill>
                <a:srgbClr val="C00000"/>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作業</a:t>
            </a:r>
            <a:r>
              <a:rPr lang="en-US" altLang="ja-JP" dirty="0" smtClean="0">
                <a:solidFill>
                  <a:schemeClr val="tx2"/>
                </a:solidFill>
                <a:latin typeface="メイリオ" pitchFamily="50" charset="-128"/>
                <a:ea typeface="メイリオ" pitchFamily="50" charset="-128"/>
              </a:rPr>
              <a:t>B, C, D</a:t>
            </a:r>
            <a:r>
              <a:rPr lang="ja-JP" altLang="en-US" dirty="0" smtClean="0">
                <a:solidFill>
                  <a:schemeClr val="tx2"/>
                </a:solidFill>
                <a:latin typeface="メイリオ" pitchFamily="50" charset="-128"/>
                <a:ea typeface="メイリオ" pitchFamily="50" charset="-128"/>
              </a:rPr>
              <a:t>を終えて作業</a:t>
            </a:r>
            <a:r>
              <a:rPr lang="en-US" altLang="ja-JP" dirty="0" smtClean="0">
                <a:solidFill>
                  <a:schemeClr val="tx2"/>
                </a:solidFill>
                <a:latin typeface="メイリオ" pitchFamily="50" charset="-128"/>
                <a:ea typeface="メイリオ" pitchFamily="50" charset="-128"/>
              </a:rPr>
              <a:t>E</a:t>
            </a:r>
            <a:r>
              <a:rPr lang="ja-JP" altLang="en-US" dirty="0" smtClean="0">
                <a:solidFill>
                  <a:schemeClr val="tx2"/>
                </a:solidFill>
                <a:latin typeface="メイリオ" pitchFamily="50" charset="-128"/>
                <a:ea typeface="メイリオ" pitchFamily="50" charset="-128"/>
              </a:rPr>
              <a:t>を開始できる状態</a:t>
            </a:r>
            <a:endParaRPr lang="en-US" altLang="ja-JP" dirty="0" smtClean="0">
              <a:solidFill>
                <a:schemeClr val="tx2"/>
              </a:solidFill>
              <a:latin typeface="メイリオ" pitchFamily="50" charset="-128"/>
              <a:ea typeface="メイリオ" pitchFamily="50" charset="-128"/>
            </a:endParaRPr>
          </a:p>
          <a:p>
            <a:pPr lvl="1"/>
            <a:r>
              <a:rPr kumimoji="1" lang="ja-JP" altLang="en-US" dirty="0" smtClean="0">
                <a:solidFill>
                  <a:schemeClr val="tx2"/>
                </a:solidFill>
                <a:latin typeface="メイリオ" pitchFamily="50" charset="-128"/>
                <a:ea typeface="メイリオ" pitchFamily="50" charset="-128"/>
              </a:rPr>
              <a:t>作業</a:t>
            </a:r>
            <a:r>
              <a:rPr kumimoji="1" lang="en-US" altLang="ja-JP" dirty="0" smtClean="0">
                <a:solidFill>
                  <a:schemeClr val="tx2"/>
                </a:solidFill>
                <a:latin typeface="メイリオ" pitchFamily="50" charset="-128"/>
                <a:ea typeface="メイリオ" pitchFamily="50" charset="-128"/>
              </a:rPr>
              <a:t>E</a:t>
            </a:r>
            <a:r>
              <a:rPr kumimoji="1" lang="ja-JP" altLang="en-US" dirty="0" smtClean="0">
                <a:solidFill>
                  <a:schemeClr val="tx2"/>
                </a:solidFill>
                <a:latin typeface="メイリオ" pitchFamily="50" charset="-128"/>
                <a:ea typeface="メイリオ" pitchFamily="50" charset="-128"/>
              </a:rPr>
              <a:t>を終えて作業</a:t>
            </a:r>
            <a:r>
              <a:rPr kumimoji="1" lang="en-US" altLang="ja-JP" dirty="0" smtClean="0">
                <a:solidFill>
                  <a:schemeClr val="tx2"/>
                </a:solidFill>
                <a:latin typeface="メイリオ" pitchFamily="50" charset="-128"/>
                <a:ea typeface="メイリオ" pitchFamily="50" charset="-128"/>
              </a:rPr>
              <a:t>F</a:t>
            </a:r>
            <a:r>
              <a:rPr kumimoji="1" lang="ja-JP" altLang="en-US" dirty="0" smtClean="0">
                <a:solidFill>
                  <a:schemeClr val="tx2"/>
                </a:solidFill>
                <a:latin typeface="メイリオ" pitchFamily="50" charset="-128"/>
                <a:ea typeface="メイリオ" pitchFamily="50" charset="-128"/>
              </a:rPr>
              <a:t>と</a:t>
            </a:r>
            <a:r>
              <a:rPr kumimoji="1" lang="en-US" altLang="ja-JP" dirty="0" smtClean="0">
                <a:solidFill>
                  <a:schemeClr val="tx2"/>
                </a:solidFill>
                <a:latin typeface="メイリオ" pitchFamily="50" charset="-128"/>
                <a:ea typeface="メイリオ" pitchFamily="50" charset="-128"/>
              </a:rPr>
              <a:t>G</a:t>
            </a:r>
            <a:r>
              <a:rPr kumimoji="1" lang="ja-JP" altLang="en-US" dirty="0" smtClean="0">
                <a:solidFill>
                  <a:schemeClr val="tx2"/>
                </a:solidFill>
                <a:latin typeface="メイリオ" pitchFamily="50" charset="-128"/>
                <a:ea typeface="メイリオ" pitchFamily="50" charset="-128"/>
              </a:rPr>
              <a:t>が開始できる状態</a:t>
            </a:r>
            <a:endParaRPr kumimoji="1" lang="ja-JP" altLang="en-US" dirty="0">
              <a:solidFill>
                <a:schemeClr val="tx2"/>
              </a:solidFill>
              <a:latin typeface="メイリオ" pitchFamily="50" charset="-128"/>
              <a:ea typeface="メイリオ" pitchFamily="50" charset="-128"/>
            </a:endParaRPr>
          </a:p>
        </p:txBody>
      </p:sp>
      <p:sp>
        <p:nvSpPr>
          <p:cNvPr id="5" name="正方形/長方形 4"/>
          <p:cNvSpPr/>
          <p:nvPr/>
        </p:nvSpPr>
        <p:spPr>
          <a:xfrm>
            <a:off x="827584" y="4290392"/>
            <a:ext cx="720080" cy="43204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smtClean="0">
                <a:solidFill>
                  <a:schemeClr val="tx2"/>
                </a:solidFill>
                <a:latin typeface="メイリオ" pitchFamily="50" charset="-128"/>
                <a:ea typeface="メイリオ" pitchFamily="50" charset="-128"/>
              </a:rPr>
              <a:t>A</a:t>
            </a:r>
            <a:endParaRPr kumimoji="1" lang="ja-JP" altLang="en-US" b="1" dirty="0">
              <a:solidFill>
                <a:schemeClr val="tx2"/>
              </a:solidFill>
              <a:latin typeface="メイリオ" pitchFamily="50" charset="-128"/>
              <a:ea typeface="メイリオ" pitchFamily="50" charset="-128"/>
            </a:endParaRPr>
          </a:p>
        </p:txBody>
      </p:sp>
      <p:sp>
        <p:nvSpPr>
          <p:cNvPr id="6" name="正方形/長方形 5"/>
          <p:cNvSpPr/>
          <p:nvPr/>
        </p:nvSpPr>
        <p:spPr>
          <a:xfrm>
            <a:off x="827584" y="4866456"/>
            <a:ext cx="720080" cy="43204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b="1" dirty="0" smtClean="0">
                <a:solidFill>
                  <a:schemeClr val="tx2"/>
                </a:solidFill>
                <a:latin typeface="メイリオ" pitchFamily="50" charset="-128"/>
                <a:ea typeface="メイリオ" pitchFamily="50" charset="-128"/>
              </a:rPr>
              <a:t>C</a:t>
            </a:r>
            <a:endParaRPr kumimoji="1" lang="ja-JP" altLang="en-US" b="1" dirty="0">
              <a:solidFill>
                <a:schemeClr val="tx2"/>
              </a:solidFill>
              <a:latin typeface="メイリオ" pitchFamily="50" charset="-128"/>
              <a:ea typeface="メイリオ" pitchFamily="50" charset="-128"/>
            </a:endParaRPr>
          </a:p>
        </p:txBody>
      </p:sp>
      <p:sp>
        <p:nvSpPr>
          <p:cNvPr id="7" name="正方形/長方形 6"/>
          <p:cNvSpPr/>
          <p:nvPr/>
        </p:nvSpPr>
        <p:spPr>
          <a:xfrm>
            <a:off x="827584" y="5442520"/>
            <a:ext cx="720080" cy="43204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smtClean="0">
                <a:solidFill>
                  <a:schemeClr val="tx2"/>
                </a:solidFill>
                <a:latin typeface="メイリオ" pitchFamily="50" charset="-128"/>
                <a:ea typeface="メイリオ" pitchFamily="50" charset="-128"/>
              </a:rPr>
              <a:t>D</a:t>
            </a:r>
            <a:endParaRPr kumimoji="1" lang="ja-JP" altLang="en-US" b="1" dirty="0">
              <a:solidFill>
                <a:schemeClr val="tx2"/>
              </a:solidFill>
              <a:latin typeface="メイリオ" pitchFamily="50" charset="-128"/>
              <a:ea typeface="メイリオ" pitchFamily="50" charset="-128"/>
            </a:endParaRPr>
          </a:p>
        </p:txBody>
      </p:sp>
      <p:sp>
        <p:nvSpPr>
          <p:cNvPr id="8" name="正方形/長方形 7"/>
          <p:cNvSpPr/>
          <p:nvPr/>
        </p:nvSpPr>
        <p:spPr>
          <a:xfrm>
            <a:off x="1979712" y="4290392"/>
            <a:ext cx="720080" cy="43204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smtClean="0">
                <a:solidFill>
                  <a:schemeClr val="tx2"/>
                </a:solidFill>
                <a:latin typeface="メイリオ" pitchFamily="50" charset="-128"/>
                <a:ea typeface="メイリオ" pitchFamily="50" charset="-128"/>
              </a:rPr>
              <a:t>B</a:t>
            </a:r>
            <a:endParaRPr kumimoji="1" lang="ja-JP" altLang="en-US" b="1" dirty="0">
              <a:solidFill>
                <a:schemeClr val="tx2"/>
              </a:solidFill>
              <a:latin typeface="メイリオ" pitchFamily="50" charset="-128"/>
              <a:ea typeface="メイリオ" pitchFamily="50" charset="-128"/>
            </a:endParaRPr>
          </a:p>
        </p:txBody>
      </p:sp>
      <p:sp>
        <p:nvSpPr>
          <p:cNvPr id="9" name="正方形/長方形 8"/>
          <p:cNvSpPr/>
          <p:nvPr/>
        </p:nvSpPr>
        <p:spPr>
          <a:xfrm>
            <a:off x="3707904" y="4290392"/>
            <a:ext cx="720080" cy="43204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b="1" dirty="0" smtClean="0">
                <a:solidFill>
                  <a:schemeClr val="tx2"/>
                </a:solidFill>
                <a:latin typeface="メイリオ" pitchFamily="50" charset="-128"/>
                <a:ea typeface="メイリオ" pitchFamily="50" charset="-128"/>
              </a:rPr>
              <a:t>E</a:t>
            </a:r>
            <a:endParaRPr kumimoji="1" lang="ja-JP" altLang="en-US" b="1" dirty="0">
              <a:solidFill>
                <a:schemeClr val="tx2"/>
              </a:solidFill>
              <a:latin typeface="メイリオ" pitchFamily="50" charset="-128"/>
              <a:ea typeface="メイリオ" pitchFamily="50" charset="-128"/>
            </a:endParaRPr>
          </a:p>
        </p:txBody>
      </p:sp>
      <p:sp>
        <p:nvSpPr>
          <p:cNvPr id="10" name="正方形/長方形 9"/>
          <p:cNvSpPr/>
          <p:nvPr/>
        </p:nvSpPr>
        <p:spPr>
          <a:xfrm>
            <a:off x="5004048" y="4290392"/>
            <a:ext cx="720080" cy="43204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smtClean="0">
                <a:solidFill>
                  <a:schemeClr val="tx2"/>
                </a:solidFill>
                <a:latin typeface="メイリオ" pitchFamily="50" charset="-128"/>
                <a:ea typeface="メイリオ" pitchFamily="50" charset="-128"/>
              </a:rPr>
              <a:t>F</a:t>
            </a:r>
            <a:endParaRPr kumimoji="1" lang="ja-JP" altLang="en-US" b="1" dirty="0">
              <a:solidFill>
                <a:schemeClr val="tx2"/>
              </a:solidFill>
              <a:latin typeface="メイリオ" pitchFamily="50" charset="-128"/>
              <a:ea typeface="メイリオ" pitchFamily="50" charset="-128"/>
            </a:endParaRPr>
          </a:p>
        </p:txBody>
      </p:sp>
      <p:sp>
        <p:nvSpPr>
          <p:cNvPr id="11" name="正方形/長方形 10"/>
          <p:cNvSpPr/>
          <p:nvPr/>
        </p:nvSpPr>
        <p:spPr>
          <a:xfrm>
            <a:off x="5004048" y="4866456"/>
            <a:ext cx="720080" cy="43204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smtClean="0">
                <a:solidFill>
                  <a:schemeClr val="tx2"/>
                </a:solidFill>
                <a:latin typeface="メイリオ" pitchFamily="50" charset="-128"/>
                <a:ea typeface="メイリオ" pitchFamily="50" charset="-128"/>
              </a:rPr>
              <a:t>G</a:t>
            </a:r>
            <a:endParaRPr kumimoji="1" lang="ja-JP" altLang="en-US" b="1" dirty="0">
              <a:solidFill>
                <a:schemeClr val="tx2"/>
              </a:solidFill>
              <a:latin typeface="メイリオ" pitchFamily="50" charset="-128"/>
              <a:ea typeface="メイリオ" pitchFamily="50" charset="-128"/>
            </a:endParaRPr>
          </a:p>
        </p:txBody>
      </p:sp>
      <p:sp>
        <p:nvSpPr>
          <p:cNvPr id="12" name="正方形/長方形 11"/>
          <p:cNvSpPr/>
          <p:nvPr/>
        </p:nvSpPr>
        <p:spPr>
          <a:xfrm>
            <a:off x="5004048" y="5442520"/>
            <a:ext cx="720080" cy="43204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smtClean="0">
                <a:solidFill>
                  <a:schemeClr val="tx2"/>
                </a:solidFill>
                <a:latin typeface="メイリオ" pitchFamily="50" charset="-128"/>
                <a:ea typeface="メイリオ" pitchFamily="50" charset="-128"/>
              </a:rPr>
              <a:t>H</a:t>
            </a:r>
            <a:endParaRPr kumimoji="1" lang="ja-JP" altLang="en-US" b="1" dirty="0">
              <a:solidFill>
                <a:schemeClr val="tx2"/>
              </a:solidFill>
              <a:latin typeface="メイリオ" pitchFamily="50" charset="-128"/>
              <a:ea typeface="メイリオ" pitchFamily="50" charset="-128"/>
            </a:endParaRPr>
          </a:p>
        </p:txBody>
      </p:sp>
      <p:sp>
        <p:nvSpPr>
          <p:cNvPr id="13" name="正方形/長方形 12"/>
          <p:cNvSpPr/>
          <p:nvPr/>
        </p:nvSpPr>
        <p:spPr>
          <a:xfrm>
            <a:off x="6444208" y="4290392"/>
            <a:ext cx="720080" cy="43204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smtClean="0">
                <a:solidFill>
                  <a:schemeClr val="tx2"/>
                </a:solidFill>
                <a:latin typeface="メイリオ" pitchFamily="50" charset="-128"/>
                <a:ea typeface="メイリオ" pitchFamily="50" charset="-128"/>
              </a:rPr>
              <a:t>I</a:t>
            </a:r>
            <a:endParaRPr kumimoji="1" lang="ja-JP" altLang="en-US" b="1" dirty="0">
              <a:solidFill>
                <a:schemeClr val="tx2"/>
              </a:solidFill>
              <a:latin typeface="メイリオ" pitchFamily="50" charset="-128"/>
              <a:ea typeface="メイリオ" pitchFamily="50" charset="-128"/>
            </a:endParaRPr>
          </a:p>
        </p:txBody>
      </p:sp>
      <p:sp>
        <p:nvSpPr>
          <p:cNvPr id="14" name="正方形/長方形 13"/>
          <p:cNvSpPr/>
          <p:nvPr/>
        </p:nvSpPr>
        <p:spPr>
          <a:xfrm>
            <a:off x="7740352" y="4290392"/>
            <a:ext cx="720080" cy="43204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smtClean="0">
                <a:solidFill>
                  <a:schemeClr val="tx2"/>
                </a:solidFill>
                <a:latin typeface="メイリオ" pitchFamily="50" charset="-128"/>
                <a:ea typeface="メイリオ" pitchFamily="50" charset="-128"/>
              </a:rPr>
              <a:t>J</a:t>
            </a:r>
            <a:endParaRPr kumimoji="1" lang="ja-JP" altLang="en-US" b="1" dirty="0">
              <a:solidFill>
                <a:schemeClr val="tx2"/>
              </a:solidFill>
              <a:latin typeface="メイリオ" pitchFamily="50" charset="-128"/>
              <a:ea typeface="メイリオ" pitchFamily="50" charset="-128"/>
            </a:endParaRPr>
          </a:p>
        </p:txBody>
      </p:sp>
      <p:cxnSp>
        <p:nvCxnSpPr>
          <p:cNvPr id="15" name="直線矢印コネクタ 14"/>
          <p:cNvCxnSpPr>
            <a:stCxn id="5" idx="3"/>
            <a:endCxn id="8" idx="1"/>
          </p:cNvCxnSpPr>
          <p:nvPr/>
        </p:nvCxnSpPr>
        <p:spPr>
          <a:xfrm>
            <a:off x="1547664" y="4506416"/>
            <a:ext cx="432048"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a:stCxn id="6" idx="3"/>
            <a:endCxn id="9" idx="1"/>
          </p:cNvCxnSpPr>
          <p:nvPr/>
        </p:nvCxnSpPr>
        <p:spPr>
          <a:xfrm flipV="1">
            <a:off x="1547664" y="4506416"/>
            <a:ext cx="2160240" cy="576064"/>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a:stCxn id="8" idx="3"/>
            <a:endCxn id="9" idx="1"/>
          </p:cNvCxnSpPr>
          <p:nvPr/>
        </p:nvCxnSpPr>
        <p:spPr>
          <a:xfrm>
            <a:off x="2699792" y="4506416"/>
            <a:ext cx="1008112"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a:stCxn id="7" idx="3"/>
            <a:endCxn id="9" idx="1"/>
          </p:cNvCxnSpPr>
          <p:nvPr/>
        </p:nvCxnSpPr>
        <p:spPr>
          <a:xfrm flipV="1">
            <a:off x="1547664" y="4506416"/>
            <a:ext cx="2160240" cy="1152128"/>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a:stCxn id="9" idx="3"/>
            <a:endCxn id="10" idx="1"/>
          </p:cNvCxnSpPr>
          <p:nvPr/>
        </p:nvCxnSpPr>
        <p:spPr>
          <a:xfrm>
            <a:off x="4427984" y="4506416"/>
            <a:ext cx="576064"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20" name="直線矢印コネクタ 19"/>
          <p:cNvCxnSpPr>
            <a:stCxn id="9" idx="3"/>
            <a:endCxn id="11" idx="1"/>
          </p:cNvCxnSpPr>
          <p:nvPr/>
        </p:nvCxnSpPr>
        <p:spPr>
          <a:xfrm>
            <a:off x="4427984" y="4506416"/>
            <a:ext cx="576064" cy="576064"/>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a:stCxn id="7" idx="3"/>
            <a:endCxn id="12" idx="1"/>
          </p:cNvCxnSpPr>
          <p:nvPr/>
        </p:nvCxnSpPr>
        <p:spPr>
          <a:xfrm>
            <a:off x="1547664" y="5658544"/>
            <a:ext cx="3456384"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a:stCxn id="10" idx="3"/>
            <a:endCxn id="13" idx="1"/>
          </p:cNvCxnSpPr>
          <p:nvPr/>
        </p:nvCxnSpPr>
        <p:spPr>
          <a:xfrm>
            <a:off x="5724128" y="4506416"/>
            <a:ext cx="720080"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23" name="直線矢印コネクタ 22"/>
          <p:cNvCxnSpPr>
            <a:stCxn id="11" idx="3"/>
            <a:endCxn id="13" idx="1"/>
          </p:cNvCxnSpPr>
          <p:nvPr/>
        </p:nvCxnSpPr>
        <p:spPr>
          <a:xfrm flipV="1">
            <a:off x="5724128" y="4506416"/>
            <a:ext cx="720080" cy="576064"/>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24" name="直線矢印コネクタ 23"/>
          <p:cNvCxnSpPr>
            <a:stCxn id="12" idx="3"/>
            <a:endCxn id="14" idx="1"/>
          </p:cNvCxnSpPr>
          <p:nvPr/>
        </p:nvCxnSpPr>
        <p:spPr>
          <a:xfrm flipV="1">
            <a:off x="5724128" y="4506416"/>
            <a:ext cx="2016224" cy="1152128"/>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25" name="直線矢印コネクタ 24"/>
          <p:cNvCxnSpPr>
            <a:stCxn id="13" idx="3"/>
            <a:endCxn id="14" idx="1"/>
          </p:cNvCxnSpPr>
          <p:nvPr/>
        </p:nvCxnSpPr>
        <p:spPr>
          <a:xfrm>
            <a:off x="7164288" y="4506416"/>
            <a:ext cx="576064"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32" name="フリーフォーム 31"/>
          <p:cNvSpPr/>
          <p:nvPr/>
        </p:nvSpPr>
        <p:spPr>
          <a:xfrm>
            <a:off x="579582" y="2873571"/>
            <a:ext cx="2563090" cy="1440873"/>
          </a:xfrm>
          <a:custGeom>
            <a:avLst/>
            <a:gdLst>
              <a:gd name="connsiteX0" fmla="*/ 404091 w 2563090"/>
              <a:gd name="connsiteY0" fmla="*/ 0 h 1440873"/>
              <a:gd name="connsiteX1" fmla="*/ 43873 w 2563090"/>
              <a:gd name="connsiteY1" fmla="*/ 263236 h 1440873"/>
              <a:gd name="connsiteX2" fmla="*/ 140854 w 2563090"/>
              <a:gd name="connsiteY2" fmla="*/ 914400 h 1440873"/>
              <a:gd name="connsiteX3" fmla="*/ 805873 w 2563090"/>
              <a:gd name="connsiteY3" fmla="*/ 1011382 h 1440873"/>
              <a:gd name="connsiteX4" fmla="*/ 2274454 w 2563090"/>
              <a:gd name="connsiteY4" fmla="*/ 1039091 h 1440873"/>
              <a:gd name="connsiteX5" fmla="*/ 2537691 w 2563090"/>
              <a:gd name="connsiteY5" fmla="*/ 1440873 h 1440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63090" h="1440873">
                <a:moveTo>
                  <a:pt x="404091" y="0"/>
                </a:moveTo>
                <a:cubicBezTo>
                  <a:pt x="245918" y="55418"/>
                  <a:pt x="87746" y="110836"/>
                  <a:pt x="43873" y="263236"/>
                </a:cubicBezTo>
                <a:cubicBezTo>
                  <a:pt x="0" y="415636"/>
                  <a:pt x="13854" y="789709"/>
                  <a:pt x="140854" y="914400"/>
                </a:cubicBezTo>
                <a:cubicBezTo>
                  <a:pt x="267854" y="1039091"/>
                  <a:pt x="450273" y="990600"/>
                  <a:pt x="805873" y="1011382"/>
                </a:cubicBezTo>
                <a:cubicBezTo>
                  <a:pt x="1161473" y="1032164"/>
                  <a:pt x="1985818" y="967509"/>
                  <a:pt x="2274454" y="1039091"/>
                </a:cubicBezTo>
                <a:cubicBezTo>
                  <a:pt x="2563090" y="1110673"/>
                  <a:pt x="2550390" y="1275773"/>
                  <a:pt x="2537691" y="1440873"/>
                </a:cubicBezTo>
              </a:path>
            </a:pathLst>
          </a:custGeom>
          <a:ln w="381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3" name="下矢印 32"/>
          <p:cNvSpPr/>
          <p:nvPr/>
        </p:nvSpPr>
        <p:spPr>
          <a:xfrm>
            <a:off x="2915816" y="4146376"/>
            <a:ext cx="432048" cy="360040"/>
          </a:xfrm>
          <a:prstGeom prst="downArrow">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フリーフォーム 33"/>
          <p:cNvSpPr/>
          <p:nvPr/>
        </p:nvSpPr>
        <p:spPr>
          <a:xfrm>
            <a:off x="4668982" y="3275353"/>
            <a:ext cx="3343563" cy="1108363"/>
          </a:xfrm>
          <a:custGeom>
            <a:avLst/>
            <a:gdLst>
              <a:gd name="connsiteX0" fmla="*/ 2895600 w 3343563"/>
              <a:gd name="connsiteY0" fmla="*/ 0 h 1108363"/>
              <a:gd name="connsiteX1" fmla="*/ 3283527 w 3343563"/>
              <a:gd name="connsiteY1" fmla="*/ 110836 h 1108363"/>
              <a:gd name="connsiteX2" fmla="*/ 3255818 w 3343563"/>
              <a:gd name="connsiteY2" fmla="*/ 471054 h 1108363"/>
              <a:gd name="connsiteX3" fmla="*/ 2840182 w 3343563"/>
              <a:gd name="connsiteY3" fmla="*/ 581891 h 1108363"/>
              <a:gd name="connsiteX4" fmla="*/ 484909 w 3343563"/>
              <a:gd name="connsiteY4" fmla="*/ 678872 h 1108363"/>
              <a:gd name="connsiteX5" fmla="*/ 0 w 3343563"/>
              <a:gd name="connsiteY5" fmla="*/ 1108363 h 1108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43563" h="1108363">
                <a:moveTo>
                  <a:pt x="2895600" y="0"/>
                </a:moveTo>
                <a:cubicBezTo>
                  <a:pt x="3059545" y="16163"/>
                  <a:pt x="3223491" y="32327"/>
                  <a:pt x="3283527" y="110836"/>
                </a:cubicBezTo>
                <a:cubicBezTo>
                  <a:pt x="3343563" y="189345"/>
                  <a:pt x="3329709" y="392545"/>
                  <a:pt x="3255818" y="471054"/>
                </a:cubicBezTo>
                <a:cubicBezTo>
                  <a:pt x="3181927" y="549563"/>
                  <a:pt x="3302000" y="547255"/>
                  <a:pt x="2840182" y="581891"/>
                </a:cubicBezTo>
                <a:cubicBezTo>
                  <a:pt x="2378364" y="616527"/>
                  <a:pt x="958272" y="591127"/>
                  <a:pt x="484909" y="678872"/>
                </a:cubicBezTo>
                <a:cubicBezTo>
                  <a:pt x="11546" y="766617"/>
                  <a:pt x="5773" y="937490"/>
                  <a:pt x="0" y="1108363"/>
                </a:cubicBezTo>
              </a:path>
            </a:pathLst>
          </a:custGeom>
          <a:ln w="38100">
            <a:solidFill>
              <a:srgbClr val="002060"/>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5" name="下矢印 34"/>
          <p:cNvSpPr/>
          <p:nvPr/>
        </p:nvSpPr>
        <p:spPr>
          <a:xfrm>
            <a:off x="4499992" y="4146376"/>
            <a:ext cx="432048" cy="360040"/>
          </a:xfrm>
          <a:prstGeom prst="downArrow">
            <a:avLst/>
          </a:prstGeom>
          <a:solidFill>
            <a:srgbClr val="00B0F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テキスト ボックス 35"/>
          <p:cNvSpPr txBox="1"/>
          <p:nvPr/>
        </p:nvSpPr>
        <p:spPr>
          <a:xfrm>
            <a:off x="35496" y="6165304"/>
            <a:ext cx="9108504" cy="461665"/>
          </a:xfrm>
          <a:prstGeom prst="rect">
            <a:avLst/>
          </a:prstGeom>
          <a:noFill/>
        </p:spPr>
        <p:txBody>
          <a:bodyPr wrap="square" rtlCol="0">
            <a:spAutoFit/>
          </a:bodyPr>
          <a:lstStyle/>
          <a:p>
            <a:r>
              <a:rPr lang="ja-JP" altLang="en-US" sz="2400" dirty="0" smtClean="0">
                <a:solidFill>
                  <a:schemeClr val="tx2"/>
                </a:solidFill>
                <a:latin typeface="メイリオ" pitchFamily="50" charset="-128"/>
                <a:ea typeface="メイリオ" pitchFamily="50" charset="-128"/>
              </a:rPr>
              <a:t>上記フローダイアグラムをアローダイアグラムに書きかえると</a:t>
            </a:r>
            <a:r>
              <a:rPr lang="en-US" altLang="ja-JP" sz="2400" dirty="0" smtClean="0">
                <a:solidFill>
                  <a:schemeClr val="tx2"/>
                </a:solidFill>
                <a:latin typeface="メイリオ" pitchFamily="50" charset="-128"/>
                <a:ea typeface="メイリオ" pitchFamily="50" charset="-128"/>
              </a:rPr>
              <a:t>…</a:t>
            </a:r>
            <a:endParaRPr kumimoji="1" lang="ja-JP" altLang="en-US" sz="2400" dirty="0">
              <a:solidFill>
                <a:schemeClr val="tx2"/>
              </a:solidFill>
              <a:latin typeface="メイリオ" pitchFamily="50" charset="-128"/>
              <a:ea typeface="メイリオ" pitchFamily="50" charset="-128"/>
            </a:endParaRPr>
          </a:p>
        </p:txBody>
      </p:sp>
      <p:sp>
        <p:nvSpPr>
          <p:cNvPr id="30" name="正方形/長方形 29"/>
          <p:cNvSpPr/>
          <p:nvPr/>
        </p:nvSpPr>
        <p:spPr>
          <a:xfrm>
            <a:off x="899592" y="2636912"/>
            <a:ext cx="6984776" cy="432048"/>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正方形/長方形 30"/>
          <p:cNvSpPr/>
          <p:nvPr/>
        </p:nvSpPr>
        <p:spPr>
          <a:xfrm>
            <a:off x="899592" y="3140968"/>
            <a:ext cx="6624736" cy="432048"/>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楕円 2"/>
          <p:cNvSpPr/>
          <p:nvPr/>
        </p:nvSpPr>
        <p:spPr>
          <a:xfrm>
            <a:off x="2915816" y="4314444"/>
            <a:ext cx="432048" cy="698732"/>
          </a:xfrm>
          <a:prstGeom prst="ellipse">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楕円 36"/>
          <p:cNvSpPr/>
          <p:nvPr/>
        </p:nvSpPr>
        <p:spPr>
          <a:xfrm>
            <a:off x="4499992" y="4337070"/>
            <a:ext cx="432048" cy="698732"/>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49960" y="228600"/>
            <a:ext cx="8442520" cy="990600"/>
          </a:xfrm>
        </p:spPr>
        <p:txBody>
          <a:bodyPr>
            <a:normAutofit fontScale="90000"/>
          </a:bodyPr>
          <a:lstStyle/>
          <a:p>
            <a:r>
              <a:rPr lang="ja-JP" altLang="en-US" b="1" dirty="0" smtClean="0">
                <a:solidFill>
                  <a:srgbClr val="C00000"/>
                </a:solidFill>
                <a:latin typeface="メイリオ" pitchFamily="50" charset="-128"/>
                <a:ea typeface="メイリオ" pitchFamily="50" charset="-128"/>
              </a:rPr>
              <a:t>アロー</a:t>
            </a:r>
            <a:r>
              <a:rPr kumimoji="1" lang="ja-JP" altLang="en-US" b="1" dirty="0" smtClean="0">
                <a:solidFill>
                  <a:srgbClr val="C00000"/>
                </a:solidFill>
                <a:latin typeface="メイリオ" pitchFamily="50" charset="-128"/>
                <a:ea typeface="メイリオ" pitchFamily="50" charset="-128"/>
              </a:rPr>
              <a:t>ダイアグラム</a:t>
            </a:r>
            <a:r>
              <a:rPr kumimoji="1" lang="ja-JP" altLang="en-US" dirty="0" smtClean="0">
                <a:latin typeface="メイリオ" pitchFamily="50" charset="-128"/>
                <a:ea typeface="メイリオ" pitchFamily="50" charset="-128"/>
              </a:rPr>
              <a:t>に</a:t>
            </a:r>
            <a:r>
              <a:rPr lang="ja-JP" altLang="en-US" dirty="0" smtClean="0">
                <a:latin typeface="メイリオ" pitchFamily="50" charset="-128"/>
                <a:ea typeface="メイリオ" pitchFamily="50" charset="-128"/>
              </a:rPr>
              <a:t>書きかえる</a:t>
            </a:r>
            <a:endParaRPr kumimoji="1" lang="ja-JP" altLang="en-US" dirty="0">
              <a:latin typeface="メイリオ" pitchFamily="50" charset="-128"/>
              <a:ea typeface="メイリオ" pitchFamily="50" charset="-128"/>
            </a:endParaRPr>
          </a:p>
        </p:txBody>
      </p:sp>
      <p:graphicFrame>
        <p:nvGraphicFramePr>
          <p:cNvPr id="5" name="表 4"/>
          <p:cNvGraphicFramePr>
            <a:graphicFrameLocks noGrp="1"/>
          </p:cNvGraphicFramePr>
          <p:nvPr/>
        </p:nvGraphicFramePr>
        <p:xfrm>
          <a:off x="1691680" y="3460576"/>
          <a:ext cx="5760640" cy="3352800"/>
        </p:xfrm>
        <a:graphic>
          <a:graphicData uri="http://schemas.openxmlformats.org/drawingml/2006/table">
            <a:tbl>
              <a:tblPr firstRow="1" bandRow="1"/>
              <a:tblGrid>
                <a:gridCol w="771515">
                  <a:extLst>
                    <a:ext uri="{9D8B030D-6E8A-4147-A177-3AD203B41FA5}">
                      <a16:colId xmlns:a16="http://schemas.microsoft.com/office/drawing/2014/main" val="20000"/>
                    </a:ext>
                  </a:extLst>
                </a:gridCol>
                <a:gridCol w="2571714">
                  <a:extLst>
                    <a:ext uri="{9D8B030D-6E8A-4147-A177-3AD203B41FA5}">
                      <a16:colId xmlns:a16="http://schemas.microsoft.com/office/drawing/2014/main" val="20001"/>
                    </a:ext>
                  </a:extLst>
                </a:gridCol>
                <a:gridCol w="1440160">
                  <a:extLst>
                    <a:ext uri="{9D8B030D-6E8A-4147-A177-3AD203B41FA5}">
                      <a16:colId xmlns:a16="http://schemas.microsoft.com/office/drawing/2014/main" val="20002"/>
                    </a:ext>
                  </a:extLst>
                </a:gridCol>
                <a:gridCol w="977251">
                  <a:extLst>
                    <a:ext uri="{9D8B030D-6E8A-4147-A177-3AD203B41FA5}">
                      <a16:colId xmlns:a16="http://schemas.microsoft.com/office/drawing/2014/main" val="20003"/>
                    </a:ext>
                  </a:extLst>
                </a:gridCol>
              </a:tblGrid>
              <a:tr h="29970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ja-JP" altLang="en-US" sz="1400" dirty="0" smtClean="0">
                          <a:solidFill>
                            <a:schemeClr val="tx2"/>
                          </a:solidFill>
                          <a:latin typeface="メイリオ" pitchFamily="50" charset="-128"/>
                          <a:ea typeface="メイリオ" pitchFamily="50" charset="-128"/>
                        </a:rPr>
                        <a:t>記号</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ja-JP" altLang="en-US" sz="1400" dirty="0" smtClean="0">
                          <a:solidFill>
                            <a:schemeClr val="tx2"/>
                          </a:solidFill>
                          <a:latin typeface="メイリオ" pitchFamily="50" charset="-128"/>
                          <a:ea typeface="メイリオ" pitchFamily="50" charset="-128"/>
                        </a:rPr>
                        <a:t>作業内容</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ja-JP" altLang="en-US" sz="1400" dirty="0" smtClean="0">
                          <a:solidFill>
                            <a:schemeClr val="tx2"/>
                          </a:solidFill>
                          <a:latin typeface="メイリオ" pitchFamily="50" charset="-128"/>
                          <a:ea typeface="メイリオ" pitchFamily="50" charset="-128"/>
                        </a:rPr>
                        <a:t>作業時間見積り</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ja-JP" altLang="en-US" sz="1400" dirty="0" smtClean="0">
                          <a:solidFill>
                            <a:schemeClr val="tx2"/>
                          </a:solidFill>
                          <a:latin typeface="メイリオ" pitchFamily="50" charset="-128"/>
                          <a:ea typeface="メイリオ" pitchFamily="50" charset="-128"/>
                        </a:rPr>
                        <a:t>先行作業</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29970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A</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l"/>
                      <a:r>
                        <a:rPr kumimoji="1" lang="ja-JP" altLang="en-US" sz="1400" dirty="0" smtClean="0">
                          <a:solidFill>
                            <a:schemeClr val="tx2"/>
                          </a:solidFill>
                          <a:latin typeface="メイリオ" pitchFamily="50" charset="-128"/>
                          <a:ea typeface="メイリオ" pitchFamily="50" charset="-128"/>
                        </a:rPr>
                        <a:t>顧客アンケート調査</a:t>
                      </a:r>
                      <a:endParaRPr kumimoji="1" lang="ja-JP" altLang="en-US" sz="1400" dirty="0">
                        <a:solidFill>
                          <a:schemeClr val="tx2"/>
                        </a:solidFill>
                        <a:latin typeface="メイリオ" pitchFamily="50" charset="-128"/>
                        <a:ea typeface="メイリオ" pitchFamily="50" charset="-128"/>
                      </a:endParaRPr>
                    </a:p>
                  </a:txBody>
                  <a:tcPr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3</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ja-JP" altLang="en-US" sz="1400" dirty="0" smtClean="0">
                          <a:solidFill>
                            <a:schemeClr val="tx2"/>
                          </a:solidFill>
                          <a:latin typeface="メイリオ" pitchFamily="50" charset="-128"/>
                          <a:ea typeface="メイリオ" pitchFamily="50" charset="-128"/>
                        </a:rPr>
                        <a:t>なし</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9970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B</a:t>
                      </a: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l"/>
                      <a:r>
                        <a:rPr kumimoji="1" lang="ja-JP" altLang="en-US" sz="1400" dirty="0" smtClean="0">
                          <a:solidFill>
                            <a:schemeClr val="tx2"/>
                          </a:solidFill>
                          <a:latin typeface="メイリオ" pitchFamily="50" charset="-128"/>
                          <a:ea typeface="メイリオ" pitchFamily="50" charset="-128"/>
                        </a:rPr>
                        <a:t>アンケート結果の分析</a:t>
                      </a:r>
                      <a:endParaRPr kumimoji="1" lang="ja-JP" altLang="en-US" sz="1400" dirty="0">
                        <a:solidFill>
                          <a:schemeClr val="tx2"/>
                        </a:solidFill>
                        <a:latin typeface="メイリオ" pitchFamily="50" charset="-128"/>
                        <a:ea typeface="メイリオ" pitchFamily="50" charset="-128"/>
                      </a:endParaRPr>
                    </a:p>
                  </a:txBody>
                  <a:tcPr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2</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A</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9970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C</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l"/>
                      <a:r>
                        <a:rPr kumimoji="1" lang="ja-JP" altLang="en-US" sz="1400" dirty="0" smtClean="0">
                          <a:solidFill>
                            <a:schemeClr val="tx2"/>
                          </a:solidFill>
                          <a:latin typeface="メイリオ" pitchFamily="50" charset="-128"/>
                          <a:ea typeface="メイリオ" pitchFamily="50" charset="-128"/>
                        </a:rPr>
                        <a:t>実験結果の整理</a:t>
                      </a:r>
                      <a:endParaRPr kumimoji="1" lang="ja-JP" altLang="en-US" sz="1400" dirty="0">
                        <a:solidFill>
                          <a:schemeClr val="tx2"/>
                        </a:solidFill>
                        <a:latin typeface="メイリオ" pitchFamily="50" charset="-128"/>
                        <a:ea typeface="メイリオ" pitchFamily="50" charset="-128"/>
                      </a:endParaRPr>
                    </a:p>
                  </a:txBody>
                  <a:tcPr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3</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ja-JP" altLang="en-US" sz="1400" dirty="0" smtClean="0">
                          <a:solidFill>
                            <a:schemeClr val="tx2"/>
                          </a:solidFill>
                          <a:latin typeface="メイリオ" pitchFamily="50" charset="-128"/>
                          <a:ea typeface="メイリオ" pitchFamily="50" charset="-128"/>
                        </a:rPr>
                        <a:t>なし</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9970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D</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l"/>
                      <a:r>
                        <a:rPr kumimoji="1" lang="ja-JP" altLang="en-US" sz="1400" dirty="0" smtClean="0">
                          <a:solidFill>
                            <a:schemeClr val="tx2"/>
                          </a:solidFill>
                          <a:latin typeface="メイリオ" pitchFamily="50" charset="-128"/>
                          <a:ea typeface="メイリオ" pitchFamily="50" charset="-128"/>
                        </a:rPr>
                        <a:t>競合製品の調査</a:t>
                      </a:r>
                      <a:endParaRPr kumimoji="1" lang="ja-JP" altLang="en-US" sz="1400" dirty="0">
                        <a:solidFill>
                          <a:schemeClr val="tx2"/>
                        </a:solidFill>
                        <a:latin typeface="メイリオ" pitchFamily="50" charset="-128"/>
                        <a:ea typeface="メイリオ" pitchFamily="50" charset="-128"/>
                      </a:endParaRPr>
                    </a:p>
                  </a:txBody>
                  <a:tcPr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4</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ja-JP" altLang="en-US" sz="1400" dirty="0" smtClean="0">
                          <a:solidFill>
                            <a:schemeClr val="tx2"/>
                          </a:solidFill>
                          <a:latin typeface="メイリオ" pitchFamily="50" charset="-128"/>
                          <a:ea typeface="メイリオ" pitchFamily="50" charset="-128"/>
                        </a:rPr>
                        <a:t>なし</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29970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E</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l"/>
                      <a:r>
                        <a:rPr kumimoji="1" lang="ja-JP" altLang="en-US" sz="1400" dirty="0" smtClean="0">
                          <a:solidFill>
                            <a:schemeClr val="tx2"/>
                          </a:solidFill>
                          <a:latin typeface="メイリオ" pitchFamily="50" charset="-128"/>
                          <a:ea typeface="メイリオ" pitchFamily="50" charset="-128"/>
                        </a:rPr>
                        <a:t>基本構想の立案</a:t>
                      </a:r>
                      <a:endParaRPr kumimoji="1" lang="ja-JP" altLang="en-US" sz="1400" dirty="0">
                        <a:solidFill>
                          <a:schemeClr val="tx2"/>
                        </a:solidFill>
                        <a:latin typeface="メイリオ" pitchFamily="50" charset="-128"/>
                        <a:ea typeface="メイリオ" pitchFamily="50" charset="-128"/>
                      </a:endParaRPr>
                    </a:p>
                  </a:txBody>
                  <a:tcPr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6</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B, C, D</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29970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F</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l"/>
                      <a:r>
                        <a:rPr kumimoji="1" lang="ja-JP" altLang="en-US" sz="1400" dirty="0" smtClean="0">
                          <a:solidFill>
                            <a:schemeClr val="tx2"/>
                          </a:solidFill>
                          <a:latin typeface="メイリオ" pitchFamily="50" charset="-128"/>
                          <a:ea typeface="メイリオ" pitchFamily="50" charset="-128"/>
                        </a:rPr>
                        <a:t>実装構想の具体化</a:t>
                      </a:r>
                      <a:endParaRPr kumimoji="1" lang="ja-JP" altLang="en-US" sz="1400" dirty="0">
                        <a:solidFill>
                          <a:schemeClr val="tx2"/>
                        </a:solidFill>
                        <a:latin typeface="メイリオ" pitchFamily="50" charset="-128"/>
                        <a:ea typeface="メイリオ" pitchFamily="50" charset="-128"/>
                      </a:endParaRPr>
                    </a:p>
                  </a:txBody>
                  <a:tcPr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4</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E</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29970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G</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l"/>
                      <a:r>
                        <a:rPr kumimoji="1" lang="ja-JP" altLang="en-US" sz="1400" dirty="0" smtClean="0">
                          <a:solidFill>
                            <a:schemeClr val="tx2"/>
                          </a:solidFill>
                          <a:latin typeface="メイリオ" pitchFamily="50" charset="-128"/>
                          <a:ea typeface="メイリオ" pitchFamily="50" charset="-128"/>
                        </a:rPr>
                        <a:t>回路構想の具体化</a:t>
                      </a:r>
                      <a:endParaRPr kumimoji="1" lang="ja-JP" altLang="en-US" sz="1400" dirty="0">
                        <a:solidFill>
                          <a:schemeClr val="tx2"/>
                        </a:solidFill>
                        <a:latin typeface="メイリオ" pitchFamily="50" charset="-128"/>
                        <a:ea typeface="メイリオ" pitchFamily="50" charset="-128"/>
                      </a:endParaRPr>
                    </a:p>
                  </a:txBody>
                  <a:tcPr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3</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E</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29970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H</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l"/>
                      <a:r>
                        <a:rPr kumimoji="1" lang="ja-JP" altLang="en-US" sz="1400" dirty="0" smtClean="0">
                          <a:solidFill>
                            <a:schemeClr val="tx2"/>
                          </a:solidFill>
                          <a:latin typeface="メイリオ" pitchFamily="50" charset="-128"/>
                          <a:ea typeface="メイリオ" pitchFamily="50" charset="-128"/>
                        </a:rPr>
                        <a:t>競合製品の原価分析</a:t>
                      </a:r>
                      <a:endParaRPr kumimoji="1" lang="ja-JP" altLang="en-US" sz="1400" dirty="0">
                        <a:solidFill>
                          <a:schemeClr val="tx2"/>
                        </a:solidFill>
                        <a:latin typeface="メイリオ" pitchFamily="50" charset="-128"/>
                        <a:ea typeface="メイリオ" pitchFamily="50" charset="-128"/>
                      </a:endParaRPr>
                    </a:p>
                  </a:txBody>
                  <a:tcPr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5</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D</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29970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I</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l"/>
                      <a:r>
                        <a:rPr kumimoji="1" lang="ja-JP" altLang="en-US" sz="1400" dirty="0" smtClean="0">
                          <a:solidFill>
                            <a:schemeClr val="tx2"/>
                          </a:solidFill>
                          <a:latin typeface="メイリオ" pitchFamily="50" charset="-128"/>
                          <a:ea typeface="メイリオ" pitchFamily="50" charset="-128"/>
                        </a:rPr>
                        <a:t>原価見積り</a:t>
                      </a:r>
                      <a:endParaRPr kumimoji="1" lang="ja-JP" altLang="en-US" sz="1400" dirty="0">
                        <a:solidFill>
                          <a:schemeClr val="tx2"/>
                        </a:solidFill>
                        <a:latin typeface="メイリオ" pitchFamily="50" charset="-128"/>
                        <a:ea typeface="メイリオ" pitchFamily="50" charset="-128"/>
                      </a:endParaRPr>
                    </a:p>
                  </a:txBody>
                  <a:tcPr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3</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F, G</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29970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J</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l"/>
                      <a:r>
                        <a:rPr kumimoji="1" lang="ja-JP" altLang="en-US" sz="1400" dirty="0" smtClean="0">
                          <a:solidFill>
                            <a:schemeClr val="tx2"/>
                          </a:solidFill>
                          <a:latin typeface="メイリオ" pitchFamily="50" charset="-128"/>
                          <a:ea typeface="メイリオ" pitchFamily="50" charset="-128"/>
                        </a:rPr>
                        <a:t>構想の手直しと最終決定</a:t>
                      </a:r>
                      <a:endParaRPr kumimoji="1" lang="ja-JP" altLang="en-US" sz="1400" dirty="0">
                        <a:solidFill>
                          <a:schemeClr val="tx2"/>
                        </a:solidFill>
                        <a:latin typeface="メイリオ" pitchFamily="50" charset="-128"/>
                        <a:ea typeface="メイリオ" pitchFamily="50" charset="-128"/>
                      </a:endParaRPr>
                    </a:p>
                  </a:txBody>
                  <a:tcPr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4</a:t>
                      </a:r>
                      <a:endParaRPr kumimoji="1" lang="ja-JP" altLang="en-US" sz="1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1400" dirty="0" smtClean="0">
                          <a:solidFill>
                            <a:schemeClr val="tx2"/>
                          </a:solidFill>
                          <a:latin typeface="メイリオ" pitchFamily="50" charset="-128"/>
                          <a:ea typeface="メイリオ" pitchFamily="50" charset="-128"/>
                        </a:rPr>
                        <a:t>H, I</a:t>
                      </a: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bl>
          </a:graphicData>
        </a:graphic>
      </p:graphicFrame>
      <p:sp>
        <p:nvSpPr>
          <p:cNvPr id="25" name="円/楕円 24"/>
          <p:cNvSpPr/>
          <p:nvPr/>
        </p:nvSpPr>
        <p:spPr>
          <a:xfrm>
            <a:off x="755576" y="2852936"/>
            <a:ext cx="504056" cy="504056"/>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smtClean="0">
                <a:solidFill>
                  <a:schemeClr val="tx2"/>
                </a:solidFill>
                <a:latin typeface="メイリオ" pitchFamily="50" charset="-128"/>
                <a:ea typeface="メイリオ" pitchFamily="50" charset="-128"/>
              </a:rPr>
              <a:t>1</a:t>
            </a:r>
            <a:endParaRPr kumimoji="1" lang="ja-JP" altLang="en-US" sz="2000" b="1" dirty="0">
              <a:solidFill>
                <a:schemeClr val="tx2"/>
              </a:solidFill>
              <a:latin typeface="メイリオ" pitchFamily="50" charset="-128"/>
              <a:ea typeface="メイリオ" pitchFamily="50" charset="-128"/>
            </a:endParaRPr>
          </a:p>
        </p:txBody>
      </p:sp>
      <p:sp>
        <p:nvSpPr>
          <p:cNvPr id="26" name="円/楕円 25"/>
          <p:cNvSpPr/>
          <p:nvPr/>
        </p:nvSpPr>
        <p:spPr>
          <a:xfrm>
            <a:off x="1547664" y="1916832"/>
            <a:ext cx="504056" cy="504056"/>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smtClean="0">
                <a:solidFill>
                  <a:schemeClr val="tx2"/>
                </a:solidFill>
                <a:latin typeface="メイリオ" pitchFamily="50" charset="-128"/>
                <a:ea typeface="メイリオ" pitchFamily="50" charset="-128"/>
              </a:rPr>
              <a:t>2</a:t>
            </a:r>
            <a:endParaRPr kumimoji="1" lang="ja-JP" altLang="en-US" sz="2000" b="1" dirty="0">
              <a:solidFill>
                <a:schemeClr val="tx2"/>
              </a:solidFill>
              <a:latin typeface="メイリオ" pitchFamily="50" charset="-128"/>
              <a:ea typeface="メイリオ" pitchFamily="50" charset="-128"/>
            </a:endParaRPr>
          </a:p>
        </p:txBody>
      </p:sp>
      <p:sp>
        <p:nvSpPr>
          <p:cNvPr id="28" name="円/楕円 27"/>
          <p:cNvSpPr/>
          <p:nvPr/>
        </p:nvSpPr>
        <p:spPr>
          <a:xfrm>
            <a:off x="2123728" y="2852936"/>
            <a:ext cx="504056" cy="504056"/>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smtClean="0">
                <a:solidFill>
                  <a:schemeClr val="tx2"/>
                </a:solidFill>
                <a:latin typeface="メイリオ" pitchFamily="50" charset="-128"/>
                <a:ea typeface="メイリオ" pitchFamily="50" charset="-128"/>
              </a:rPr>
              <a:t>3</a:t>
            </a:r>
            <a:endParaRPr kumimoji="1" lang="ja-JP" altLang="en-US" sz="2000" b="1" dirty="0">
              <a:solidFill>
                <a:schemeClr val="tx2"/>
              </a:solidFill>
              <a:latin typeface="メイリオ" pitchFamily="50" charset="-128"/>
              <a:ea typeface="メイリオ" pitchFamily="50" charset="-128"/>
            </a:endParaRPr>
          </a:p>
        </p:txBody>
      </p:sp>
      <p:sp>
        <p:nvSpPr>
          <p:cNvPr id="29" name="円/楕円 28"/>
          <p:cNvSpPr/>
          <p:nvPr/>
        </p:nvSpPr>
        <p:spPr>
          <a:xfrm>
            <a:off x="2915816" y="1916832"/>
            <a:ext cx="504056" cy="504056"/>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smtClean="0">
                <a:solidFill>
                  <a:schemeClr val="tx2"/>
                </a:solidFill>
                <a:latin typeface="メイリオ" pitchFamily="50" charset="-128"/>
                <a:ea typeface="メイリオ" pitchFamily="50" charset="-128"/>
              </a:rPr>
              <a:t>4</a:t>
            </a:r>
            <a:endParaRPr kumimoji="1" lang="ja-JP" altLang="en-US" sz="2000" b="1" dirty="0">
              <a:solidFill>
                <a:schemeClr val="tx2"/>
              </a:solidFill>
              <a:latin typeface="メイリオ" pitchFamily="50" charset="-128"/>
              <a:ea typeface="メイリオ" pitchFamily="50" charset="-128"/>
            </a:endParaRPr>
          </a:p>
        </p:txBody>
      </p:sp>
      <p:sp>
        <p:nvSpPr>
          <p:cNvPr id="31" name="円/楕円 30"/>
          <p:cNvSpPr/>
          <p:nvPr/>
        </p:nvSpPr>
        <p:spPr>
          <a:xfrm>
            <a:off x="5724128" y="1916832"/>
            <a:ext cx="504056" cy="504056"/>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smtClean="0">
                <a:solidFill>
                  <a:schemeClr val="tx2"/>
                </a:solidFill>
                <a:latin typeface="メイリオ" pitchFamily="50" charset="-128"/>
                <a:ea typeface="メイリオ" pitchFamily="50" charset="-128"/>
              </a:rPr>
              <a:t>7</a:t>
            </a:r>
            <a:endParaRPr kumimoji="1" lang="ja-JP" altLang="en-US" sz="2000" b="1" dirty="0">
              <a:solidFill>
                <a:schemeClr val="tx2"/>
              </a:solidFill>
              <a:latin typeface="メイリオ" pitchFamily="50" charset="-128"/>
              <a:ea typeface="メイリオ" pitchFamily="50" charset="-128"/>
            </a:endParaRPr>
          </a:p>
        </p:txBody>
      </p:sp>
      <p:sp>
        <p:nvSpPr>
          <p:cNvPr id="32" name="円/楕円 31"/>
          <p:cNvSpPr/>
          <p:nvPr/>
        </p:nvSpPr>
        <p:spPr>
          <a:xfrm>
            <a:off x="4932040" y="2420888"/>
            <a:ext cx="504056" cy="504056"/>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smtClean="0">
                <a:solidFill>
                  <a:schemeClr val="tx2"/>
                </a:solidFill>
                <a:latin typeface="メイリオ" pitchFamily="50" charset="-128"/>
                <a:ea typeface="メイリオ" pitchFamily="50" charset="-128"/>
              </a:rPr>
              <a:t>6</a:t>
            </a:r>
            <a:endParaRPr kumimoji="1" lang="ja-JP" altLang="en-US" sz="2000" b="1" dirty="0">
              <a:solidFill>
                <a:schemeClr val="tx2"/>
              </a:solidFill>
              <a:latin typeface="メイリオ" pitchFamily="50" charset="-128"/>
              <a:ea typeface="メイリオ" pitchFamily="50" charset="-128"/>
            </a:endParaRPr>
          </a:p>
        </p:txBody>
      </p:sp>
      <p:sp>
        <p:nvSpPr>
          <p:cNvPr id="34" name="円/楕円 33"/>
          <p:cNvSpPr/>
          <p:nvPr/>
        </p:nvSpPr>
        <p:spPr>
          <a:xfrm>
            <a:off x="4139952" y="1916832"/>
            <a:ext cx="504056" cy="504056"/>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smtClean="0">
                <a:solidFill>
                  <a:schemeClr val="tx2"/>
                </a:solidFill>
                <a:latin typeface="メイリオ" pitchFamily="50" charset="-128"/>
                <a:ea typeface="メイリオ" pitchFamily="50" charset="-128"/>
              </a:rPr>
              <a:t>5</a:t>
            </a:r>
            <a:endParaRPr kumimoji="1" lang="ja-JP" altLang="en-US" sz="2000" b="1" dirty="0">
              <a:solidFill>
                <a:schemeClr val="tx2"/>
              </a:solidFill>
              <a:latin typeface="メイリオ" pitchFamily="50" charset="-128"/>
              <a:ea typeface="メイリオ" pitchFamily="50" charset="-128"/>
            </a:endParaRPr>
          </a:p>
        </p:txBody>
      </p:sp>
      <p:sp>
        <p:nvSpPr>
          <p:cNvPr id="35" name="円/楕円 34"/>
          <p:cNvSpPr/>
          <p:nvPr/>
        </p:nvSpPr>
        <p:spPr>
          <a:xfrm>
            <a:off x="6444208" y="2852936"/>
            <a:ext cx="504056" cy="504056"/>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smtClean="0">
                <a:solidFill>
                  <a:schemeClr val="tx2"/>
                </a:solidFill>
                <a:latin typeface="メイリオ" pitchFamily="50" charset="-128"/>
                <a:ea typeface="メイリオ" pitchFamily="50" charset="-128"/>
              </a:rPr>
              <a:t>8</a:t>
            </a:r>
            <a:endParaRPr kumimoji="1" lang="ja-JP" altLang="en-US" sz="2000" b="1" dirty="0">
              <a:solidFill>
                <a:schemeClr val="tx2"/>
              </a:solidFill>
              <a:latin typeface="メイリオ" pitchFamily="50" charset="-128"/>
              <a:ea typeface="メイリオ" pitchFamily="50" charset="-128"/>
            </a:endParaRPr>
          </a:p>
        </p:txBody>
      </p:sp>
      <p:sp>
        <p:nvSpPr>
          <p:cNvPr id="37" name="円/楕円 36"/>
          <p:cNvSpPr/>
          <p:nvPr/>
        </p:nvSpPr>
        <p:spPr>
          <a:xfrm>
            <a:off x="7668344" y="2852936"/>
            <a:ext cx="504056" cy="504056"/>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smtClean="0">
                <a:solidFill>
                  <a:schemeClr val="tx2"/>
                </a:solidFill>
                <a:latin typeface="メイリオ" pitchFamily="50" charset="-128"/>
                <a:ea typeface="メイリオ" pitchFamily="50" charset="-128"/>
              </a:rPr>
              <a:t>9</a:t>
            </a:r>
            <a:endParaRPr kumimoji="1" lang="ja-JP" altLang="en-US" sz="2000" b="1" dirty="0">
              <a:solidFill>
                <a:schemeClr val="tx2"/>
              </a:solidFill>
              <a:latin typeface="メイリオ" pitchFamily="50" charset="-128"/>
              <a:ea typeface="メイリオ" pitchFamily="50" charset="-128"/>
            </a:endParaRPr>
          </a:p>
        </p:txBody>
      </p:sp>
      <p:cxnSp>
        <p:nvCxnSpPr>
          <p:cNvPr id="40" name="直線矢印コネクタ 39"/>
          <p:cNvCxnSpPr>
            <a:stCxn id="35" idx="6"/>
            <a:endCxn id="37" idx="2"/>
          </p:cNvCxnSpPr>
          <p:nvPr/>
        </p:nvCxnSpPr>
        <p:spPr>
          <a:xfrm>
            <a:off x="6948264" y="3104964"/>
            <a:ext cx="720080" cy="0"/>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41" name="直線矢印コネクタ 40"/>
          <p:cNvCxnSpPr>
            <a:stCxn id="25" idx="6"/>
            <a:endCxn id="28" idx="2"/>
          </p:cNvCxnSpPr>
          <p:nvPr/>
        </p:nvCxnSpPr>
        <p:spPr>
          <a:xfrm>
            <a:off x="1259632" y="3104964"/>
            <a:ext cx="864096" cy="0"/>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48" name="直線矢印コネクタ 47"/>
          <p:cNvCxnSpPr>
            <a:stCxn id="25" idx="6"/>
            <a:endCxn id="29" idx="2"/>
          </p:cNvCxnSpPr>
          <p:nvPr/>
        </p:nvCxnSpPr>
        <p:spPr>
          <a:xfrm flipV="1">
            <a:off x="1259632" y="2168860"/>
            <a:ext cx="1656184" cy="936104"/>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51" name="直線矢印コネクタ 50"/>
          <p:cNvCxnSpPr>
            <a:stCxn id="26" idx="6"/>
            <a:endCxn id="29" idx="2"/>
          </p:cNvCxnSpPr>
          <p:nvPr/>
        </p:nvCxnSpPr>
        <p:spPr>
          <a:xfrm>
            <a:off x="2051720" y="2168860"/>
            <a:ext cx="864096" cy="0"/>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54" name="直線矢印コネクタ 53"/>
          <p:cNvCxnSpPr>
            <a:stCxn id="28" idx="7"/>
            <a:endCxn id="29" idx="2"/>
          </p:cNvCxnSpPr>
          <p:nvPr/>
        </p:nvCxnSpPr>
        <p:spPr>
          <a:xfrm flipV="1">
            <a:off x="2553967" y="2168860"/>
            <a:ext cx="361849" cy="757893"/>
          </a:xfrm>
          <a:prstGeom prst="straightConnector1">
            <a:avLst/>
          </a:prstGeom>
          <a:ln w="25400">
            <a:solidFill>
              <a:schemeClr val="tx2"/>
            </a:solidFill>
            <a:prstDash val="dash"/>
            <a:tailEnd type="arrow" w="lg" len="lg"/>
          </a:ln>
        </p:spPr>
        <p:style>
          <a:lnRef idx="1">
            <a:schemeClr val="accent1"/>
          </a:lnRef>
          <a:fillRef idx="0">
            <a:schemeClr val="accent1"/>
          </a:fillRef>
          <a:effectRef idx="0">
            <a:schemeClr val="accent1"/>
          </a:effectRef>
          <a:fontRef idx="minor">
            <a:schemeClr val="tx1"/>
          </a:fontRef>
        </p:style>
      </p:cxnSp>
      <p:cxnSp>
        <p:nvCxnSpPr>
          <p:cNvPr id="58" name="直線矢印コネクタ 57"/>
          <p:cNvCxnSpPr>
            <a:stCxn id="28" idx="6"/>
            <a:endCxn id="35" idx="2"/>
          </p:cNvCxnSpPr>
          <p:nvPr/>
        </p:nvCxnSpPr>
        <p:spPr>
          <a:xfrm>
            <a:off x="2627784" y="3104964"/>
            <a:ext cx="3816424" cy="0"/>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61" name="直線矢印コネクタ 60"/>
          <p:cNvCxnSpPr>
            <a:stCxn id="29" idx="6"/>
            <a:endCxn id="34" idx="2"/>
          </p:cNvCxnSpPr>
          <p:nvPr/>
        </p:nvCxnSpPr>
        <p:spPr>
          <a:xfrm>
            <a:off x="3419872" y="2168860"/>
            <a:ext cx="720080" cy="0"/>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64" name="直線矢印コネクタ 63"/>
          <p:cNvCxnSpPr>
            <a:stCxn id="34" idx="6"/>
            <a:endCxn id="31" idx="2"/>
          </p:cNvCxnSpPr>
          <p:nvPr/>
        </p:nvCxnSpPr>
        <p:spPr>
          <a:xfrm>
            <a:off x="4644008" y="2168860"/>
            <a:ext cx="1080120" cy="0"/>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67" name="直線矢印コネクタ 66"/>
          <p:cNvCxnSpPr>
            <a:stCxn id="34" idx="6"/>
            <a:endCxn id="32" idx="2"/>
          </p:cNvCxnSpPr>
          <p:nvPr/>
        </p:nvCxnSpPr>
        <p:spPr>
          <a:xfrm>
            <a:off x="4644008" y="2168860"/>
            <a:ext cx="288032" cy="504056"/>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73" name="直線矢印コネクタ 72"/>
          <p:cNvCxnSpPr>
            <a:stCxn id="32" idx="6"/>
            <a:endCxn id="31" idx="2"/>
          </p:cNvCxnSpPr>
          <p:nvPr/>
        </p:nvCxnSpPr>
        <p:spPr>
          <a:xfrm flipV="1">
            <a:off x="5436096" y="2168860"/>
            <a:ext cx="288032" cy="504056"/>
          </a:xfrm>
          <a:prstGeom prst="straightConnector1">
            <a:avLst/>
          </a:prstGeom>
          <a:ln w="25400">
            <a:solidFill>
              <a:schemeClr val="tx2"/>
            </a:solidFill>
            <a:prstDash val="dash"/>
            <a:tailEnd type="arrow" w="lg" len="lg"/>
          </a:ln>
        </p:spPr>
        <p:style>
          <a:lnRef idx="1">
            <a:schemeClr val="accent1"/>
          </a:lnRef>
          <a:fillRef idx="0">
            <a:schemeClr val="accent1"/>
          </a:fillRef>
          <a:effectRef idx="0">
            <a:schemeClr val="accent1"/>
          </a:effectRef>
          <a:fontRef idx="minor">
            <a:schemeClr val="tx1"/>
          </a:fontRef>
        </p:style>
      </p:cxnSp>
      <p:cxnSp>
        <p:nvCxnSpPr>
          <p:cNvPr id="77" name="直線矢印コネクタ 76"/>
          <p:cNvCxnSpPr>
            <a:stCxn id="31" idx="6"/>
            <a:endCxn id="35" idx="2"/>
          </p:cNvCxnSpPr>
          <p:nvPr/>
        </p:nvCxnSpPr>
        <p:spPr>
          <a:xfrm>
            <a:off x="6228184" y="2168860"/>
            <a:ext cx="216024" cy="936104"/>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80" name="直線矢印コネクタ 79"/>
          <p:cNvCxnSpPr>
            <a:stCxn id="25" idx="6"/>
          </p:cNvCxnSpPr>
          <p:nvPr/>
        </p:nvCxnSpPr>
        <p:spPr>
          <a:xfrm flipV="1">
            <a:off x="1259632" y="2347071"/>
            <a:ext cx="361849" cy="757893"/>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83" name="正方形/長方形 82"/>
          <p:cNvSpPr/>
          <p:nvPr/>
        </p:nvSpPr>
        <p:spPr>
          <a:xfrm>
            <a:off x="1119468" y="2420888"/>
            <a:ext cx="356188" cy="369332"/>
          </a:xfrm>
          <a:prstGeom prst="rect">
            <a:avLst/>
          </a:prstGeom>
        </p:spPr>
        <p:txBody>
          <a:bodyPr wrap="none">
            <a:spAutoFit/>
          </a:bodyPr>
          <a:lstStyle/>
          <a:p>
            <a:pPr algn="ctr"/>
            <a:r>
              <a:rPr lang="en-US" altLang="ja-JP" b="1" dirty="0" smtClean="0">
                <a:solidFill>
                  <a:srgbClr val="C00000"/>
                </a:solidFill>
                <a:latin typeface="メイリオ" pitchFamily="50" charset="-128"/>
                <a:ea typeface="メイリオ" pitchFamily="50" charset="-128"/>
              </a:rPr>
              <a:t>A</a:t>
            </a:r>
            <a:endParaRPr lang="ja-JP" altLang="en-US" b="1" dirty="0">
              <a:solidFill>
                <a:srgbClr val="C00000"/>
              </a:solidFill>
              <a:latin typeface="メイリオ" pitchFamily="50" charset="-128"/>
              <a:ea typeface="メイリオ" pitchFamily="50" charset="-128"/>
            </a:endParaRPr>
          </a:p>
        </p:txBody>
      </p:sp>
      <p:sp>
        <p:nvSpPr>
          <p:cNvPr id="85" name="正方形/長方形 84"/>
          <p:cNvSpPr/>
          <p:nvPr/>
        </p:nvSpPr>
        <p:spPr>
          <a:xfrm>
            <a:off x="2201191" y="1844824"/>
            <a:ext cx="352982" cy="369332"/>
          </a:xfrm>
          <a:prstGeom prst="rect">
            <a:avLst/>
          </a:prstGeom>
        </p:spPr>
        <p:txBody>
          <a:bodyPr wrap="none">
            <a:spAutoFit/>
          </a:bodyPr>
          <a:lstStyle/>
          <a:p>
            <a:pPr algn="ctr"/>
            <a:r>
              <a:rPr lang="en-US" altLang="ja-JP" b="1" dirty="0" smtClean="0">
                <a:solidFill>
                  <a:srgbClr val="C00000"/>
                </a:solidFill>
                <a:latin typeface="メイリオ" pitchFamily="50" charset="-128"/>
                <a:ea typeface="メイリオ" pitchFamily="50" charset="-128"/>
              </a:rPr>
              <a:t>B</a:t>
            </a:r>
            <a:endParaRPr lang="ja-JP" altLang="en-US" b="1" dirty="0">
              <a:solidFill>
                <a:srgbClr val="C00000"/>
              </a:solidFill>
              <a:latin typeface="メイリオ" pitchFamily="50" charset="-128"/>
              <a:ea typeface="メイリオ" pitchFamily="50" charset="-128"/>
            </a:endParaRPr>
          </a:p>
        </p:txBody>
      </p:sp>
      <p:sp>
        <p:nvSpPr>
          <p:cNvPr id="86" name="正方形/長方形 85"/>
          <p:cNvSpPr/>
          <p:nvPr/>
        </p:nvSpPr>
        <p:spPr>
          <a:xfrm>
            <a:off x="1701944" y="2420888"/>
            <a:ext cx="343364" cy="369332"/>
          </a:xfrm>
          <a:prstGeom prst="rect">
            <a:avLst/>
          </a:prstGeom>
        </p:spPr>
        <p:txBody>
          <a:bodyPr wrap="none">
            <a:spAutoFit/>
          </a:bodyPr>
          <a:lstStyle/>
          <a:p>
            <a:pPr algn="ctr"/>
            <a:r>
              <a:rPr lang="en-US" altLang="ja-JP" b="1" dirty="0" smtClean="0">
                <a:solidFill>
                  <a:srgbClr val="C00000"/>
                </a:solidFill>
                <a:latin typeface="メイリオ" pitchFamily="50" charset="-128"/>
                <a:ea typeface="メイリオ" pitchFamily="50" charset="-128"/>
              </a:rPr>
              <a:t>C</a:t>
            </a:r>
            <a:endParaRPr lang="ja-JP" altLang="en-US" b="1" dirty="0">
              <a:solidFill>
                <a:srgbClr val="C00000"/>
              </a:solidFill>
              <a:latin typeface="メイリオ" pitchFamily="50" charset="-128"/>
              <a:ea typeface="メイリオ" pitchFamily="50" charset="-128"/>
            </a:endParaRPr>
          </a:p>
        </p:txBody>
      </p:sp>
      <p:sp>
        <p:nvSpPr>
          <p:cNvPr id="87" name="正方形/長方形 86"/>
          <p:cNvSpPr/>
          <p:nvPr/>
        </p:nvSpPr>
        <p:spPr>
          <a:xfrm>
            <a:off x="1473898" y="3131676"/>
            <a:ext cx="367408" cy="369332"/>
          </a:xfrm>
          <a:prstGeom prst="rect">
            <a:avLst/>
          </a:prstGeom>
        </p:spPr>
        <p:txBody>
          <a:bodyPr wrap="none">
            <a:spAutoFit/>
          </a:bodyPr>
          <a:lstStyle/>
          <a:p>
            <a:pPr algn="ctr"/>
            <a:r>
              <a:rPr lang="en-US" altLang="ja-JP" b="1" dirty="0" smtClean="0">
                <a:solidFill>
                  <a:srgbClr val="C00000"/>
                </a:solidFill>
                <a:latin typeface="メイリオ" pitchFamily="50" charset="-128"/>
                <a:ea typeface="メイリオ" pitchFamily="50" charset="-128"/>
              </a:rPr>
              <a:t>D</a:t>
            </a:r>
            <a:endParaRPr lang="ja-JP" altLang="en-US" b="1" dirty="0">
              <a:solidFill>
                <a:srgbClr val="C00000"/>
              </a:solidFill>
              <a:latin typeface="メイリオ" pitchFamily="50" charset="-128"/>
              <a:ea typeface="メイリオ" pitchFamily="50" charset="-128"/>
            </a:endParaRPr>
          </a:p>
        </p:txBody>
      </p:sp>
      <p:sp>
        <p:nvSpPr>
          <p:cNvPr id="88" name="正方形/長方形 87"/>
          <p:cNvSpPr/>
          <p:nvPr/>
        </p:nvSpPr>
        <p:spPr>
          <a:xfrm>
            <a:off x="3491880" y="1844824"/>
            <a:ext cx="335348" cy="369332"/>
          </a:xfrm>
          <a:prstGeom prst="rect">
            <a:avLst/>
          </a:prstGeom>
        </p:spPr>
        <p:txBody>
          <a:bodyPr wrap="none">
            <a:spAutoFit/>
          </a:bodyPr>
          <a:lstStyle/>
          <a:p>
            <a:pPr algn="ctr"/>
            <a:r>
              <a:rPr lang="en-US" altLang="ja-JP" b="1" dirty="0" smtClean="0">
                <a:solidFill>
                  <a:srgbClr val="C00000"/>
                </a:solidFill>
                <a:latin typeface="メイリオ" pitchFamily="50" charset="-128"/>
                <a:ea typeface="メイリオ" pitchFamily="50" charset="-128"/>
              </a:rPr>
              <a:t>E</a:t>
            </a:r>
            <a:endParaRPr lang="ja-JP" altLang="en-US" b="1" dirty="0">
              <a:solidFill>
                <a:srgbClr val="C00000"/>
              </a:solidFill>
              <a:latin typeface="メイリオ" pitchFamily="50" charset="-128"/>
              <a:ea typeface="メイリオ" pitchFamily="50" charset="-128"/>
            </a:endParaRPr>
          </a:p>
        </p:txBody>
      </p:sp>
      <p:sp>
        <p:nvSpPr>
          <p:cNvPr id="89" name="正方形/長方形 88"/>
          <p:cNvSpPr/>
          <p:nvPr/>
        </p:nvSpPr>
        <p:spPr>
          <a:xfrm>
            <a:off x="5022327" y="1844824"/>
            <a:ext cx="327333" cy="369332"/>
          </a:xfrm>
          <a:prstGeom prst="rect">
            <a:avLst/>
          </a:prstGeom>
        </p:spPr>
        <p:txBody>
          <a:bodyPr wrap="none">
            <a:spAutoFit/>
          </a:bodyPr>
          <a:lstStyle/>
          <a:p>
            <a:pPr algn="ctr"/>
            <a:r>
              <a:rPr lang="en-US" altLang="ja-JP" b="1" dirty="0" smtClean="0">
                <a:solidFill>
                  <a:srgbClr val="C00000"/>
                </a:solidFill>
                <a:latin typeface="メイリオ" pitchFamily="50" charset="-128"/>
                <a:ea typeface="メイリオ" pitchFamily="50" charset="-128"/>
              </a:rPr>
              <a:t>F</a:t>
            </a:r>
            <a:endParaRPr lang="ja-JP" altLang="en-US" b="1" dirty="0">
              <a:solidFill>
                <a:srgbClr val="C00000"/>
              </a:solidFill>
              <a:latin typeface="メイリオ" pitchFamily="50" charset="-128"/>
              <a:ea typeface="メイリオ" pitchFamily="50" charset="-128"/>
            </a:endParaRPr>
          </a:p>
        </p:txBody>
      </p:sp>
      <p:sp>
        <p:nvSpPr>
          <p:cNvPr id="90" name="正方形/長方形 89"/>
          <p:cNvSpPr/>
          <p:nvPr/>
        </p:nvSpPr>
        <p:spPr>
          <a:xfrm>
            <a:off x="4423977" y="2420888"/>
            <a:ext cx="364203" cy="369332"/>
          </a:xfrm>
          <a:prstGeom prst="rect">
            <a:avLst/>
          </a:prstGeom>
        </p:spPr>
        <p:txBody>
          <a:bodyPr wrap="none">
            <a:spAutoFit/>
          </a:bodyPr>
          <a:lstStyle/>
          <a:p>
            <a:pPr algn="ctr"/>
            <a:r>
              <a:rPr lang="en-US" altLang="ja-JP" b="1" dirty="0" smtClean="0">
                <a:solidFill>
                  <a:srgbClr val="C00000"/>
                </a:solidFill>
                <a:latin typeface="メイリオ" pitchFamily="50" charset="-128"/>
                <a:ea typeface="メイリオ" pitchFamily="50" charset="-128"/>
              </a:rPr>
              <a:t>G</a:t>
            </a:r>
            <a:endParaRPr lang="ja-JP" altLang="en-US" b="1" dirty="0">
              <a:solidFill>
                <a:srgbClr val="C00000"/>
              </a:solidFill>
              <a:latin typeface="メイリオ" pitchFamily="50" charset="-128"/>
              <a:ea typeface="メイリオ" pitchFamily="50" charset="-128"/>
            </a:endParaRPr>
          </a:p>
        </p:txBody>
      </p:sp>
      <p:sp>
        <p:nvSpPr>
          <p:cNvPr id="91" name="正方形/長方形 90"/>
          <p:cNvSpPr/>
          <p:nvPr/>
        </p:nvSpPr>
        <p:spPr>
          <a:xfrm>
            <a:off x="3988723" y="2780928"/>
            <a:ext cx="370615" cy="369332"/>
          </a:xfrm>
          <a:prstGeom prst="rect">
            <a:avLst/>
          </a:prstGeom>
        </p:spPr>
        <p:txBody>
          <a:bodyPr wrap="none">
            <a:spAutoFit/>
          </a:bodyPr>
          <a:lstStyle/>
          <a:p>
            <a:pPr algn="ctr"/>
            <a:r>
              <a:rPr lang="en-US" altLang="ja-JP" b="1" dirty="0" smtClean="0">
                <a:solidFill>
                  <a:srgbClr val="C00000"/>
                </a:solidFill>
                <a:latin typeface="メイリオ" pitchFamily="50" charset="-128"/>
                <a:ea typeface="メイリオ" pitchFamily="50" charset="-128"/>
              </a:rPr>
              <a:t>H</a:t>
            </a:r>
            <a:endParaRPr lang="ja-JP" altLang="en-US" b="1" dirty="0">
              <a:solidFill>
                <a:srgbClr val="C00000"/>
              </a:solidFill>
              <a:latin typeface="メイリオ" pitchFamily="50" charset="-128"/>
              <a:ea typeface="メイリオ" pitchFamily="50" charset="-128"/>
            </a:endParaRPr>
          </a:p>
        </p:txBody>
      </p:sp>
      <p:sp>
        <p:nvSpPr>
          <p:cNvPr id="92" name="正方形/長方形 91"/>
          <p:cNvSpPr/>
          <p:nvPr/>
        </p:nvSpPr>
        <p:spPr>
          <a:xfrm>
            <a:off x="6327443" y="2420888"/>
            <a:ext cx="301686" cy="369332"/>
          </a:xfrm>
          <a:prstGeom prst="rect">
            <a:avLst/>
          </a:prstGeom>
        </p:spPr>
        <p:txBody>
          <a:bodyPr wrap="none">
            <a:spAutoFit/>
          </a:bodyPr>
          <a:lstStyle/>
          <a:p>
            <a:pPr algn="ctr"/>
            <a:r>
              <a:rPr lang="en-US" altLang="ja-JP" b="1" dirty="0" smtClean="0">
                <a:solidFill>
                  <a:srgbClr val="C00000"/>
                </a:solidFill>
                <a:latin typeface="メイリオ" pitchFamily="50" charset="-128"/>
                <a:ea typeface="メイリオ" pitchFamily="50" charset="-128"/>
              </a:rPr>
              <a:t>I</a:t>
            </a:r>
            <a:endParaRPr lang="ja-JP" altLang="en-US" b="1" dirty="0">
              <a:solidFill>
                <a:srgbClr val="C00000"/>
              </a:solidFill>
              <a:latin typeface="メイリオ" pitchFamily="50" charset="-128"/>
              <a:ea typeface="メイリオ" pitchFamily="50" charset="-128"/>
            </a:endParaRPr>
          </a:p>
        </p:txBody>
      </p:sp>
      <p:sp>
        <p:nvSpPr>
          <p:cNvPr id="93" name="正方形/長方形 92"/>
          <p:cNvSpPr/>
          <p:nvPr/>
        </p:nvSpPr>
        <p:spPr>
          <a:xfrm>
            <a:off x="7123383" y="2780928"/>
            <a:ext cx="301686" cy="369332"/>
          </a:xfrm>
          <a:prstGeom prst="rect">
            <a:avLst/>
          </a:prstGeom>
        </p:spPr>
        <p:txBody>
          <a:bodyPr wrap="none">
            <a:spAutoFit/>
          </a:bodyPr>
          <a:lstStyle/>
          <a:p>
            <a:pPr algn="ctr"/>
            <a:r>
              <a:rPr lang="en-US" altLang="ja-JP" b="1" dirty="0" smtClean="0">
                <a:solidFill>
                  <a:srgbClr val="C00000"/>
                </a:solidFill>
                <a:latin typeface="メイリオ" pitchFamily="50" charset="-128"/>
                <a:ea typeface="メイリオ" pitchFamily="50" charset="-128"/>
              </a:rPr>
              <a:t>J</a:t>
            </a:r>
            <a:endParaRPr lang="ja-JP" altLang="en-US" b="1" dirty="0">
              <a:solidFill>
                <a:srgbClr val="C00000"/>
              </a:solidFill>
              <a:latin typeface="メイリオ" pitchFamily="50" charset="-128"/>
              <a:ea typeface="メイリオ" pitchFamily="50" charset="-128"/>
            </a:endParaRPr>
          </a:p>
        </p:txBody>
      </p:sp>
      <p:sp>
        <p:nvSpPr>
          <p:cNvPr id="94" name="下矢印 93"/>
          <p:cNvSpPr/>
          <p:nvPr/>
        </p:nvSpPr>
        <p:spPr>
          <a:xfrm>
            <a:off x="2915816" y="1556792"/>
            <a:ext cx="432048" cy="360040"/>
          </a:xfrm>
          <a:prstGeom prst="downArrow">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5" name="下矢印 94"/>
          <p:cNvSpPr/>
          <p:nvPr/>
        </p:nvSpPr>
        <p:spPr>
          <a:xfrm>
            <a:off x="4139952" y="1556792"/>
            <a:ext cx="432048" cy="360040"/>
          </a:xfrm>
          <a:prstGeom prst="downArrow">
            <a:avLst/>
          </a:prstGeom>
          <a:solidFill>
            <a:srgbClr val="00B0F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itchFamily="50" charset="-128"/>
                <a:ea typeface="メイリオ" pitchFamily="50" charset="-128"/>
              </a:rPr>
              <a:t>ここからの講義内容</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467544" y="1772816"/>
            <a:ext cx="8424936" cy="4824536"/>
          </a:xfrm>
        </p:spPr>
        <p:txBody>
          <a:bodyPr>
            <a:normAutofit/>
          </a:bodyPr>
          <a:lstStyle/>
          <a:p>
            <a:r>
              <a:rPr lang="ja-JP" altLang="en-US" sz="3000" b="1" dirty="0" smtClean="0">
                <a:solidFill>
                  <a:srgbClr val="C00000"/>
                </a:solidFill>
                <a:latin typeface="メイリオ" pitchFamily="50" charset="-128"/>
                <a:ea typeface="メイリオ" pitchFamily="50" charset="-128"/>
              </a:rPr>
              <a:t>アローダイアグラムの構築</a:t>
            </a:r>
            <a:endParaRPr lang="en-US" altLang="ja-JP" sz="3000" b="1" dirty="0" smtClean="0">
              <a:solidFill>
                <a:srgbClr val="C00000"/>
              </a:solidFill>
              <a:latin typeface="メイリオ" pitchFamily="50" charset="-128"/>
              <a:ea typeface="メイリオ" pitchFamily="50" charset="-128"/>
            </a:endParaRPr>
          </a:p>
          <a:p>
            <a:r>
              <a:rPr lang="en-US" altLang="ja-JP" sz="3000" dirty="0" smtClean="0">
                <a:solidFill>
                  <a:schemeClr val="tx2"/>
                </a:solidFill>
                <a:latin typeface="メイリオ" pitchFamily="50" charset="-128"/>
                <a:ea typeface="メイリオ" pitchFamily="50" charset="-128"/>
              </a:rPr>
              <a:t>PERT</a:t>
            </a:r>
            <a:r>
              <a:rPr lang="ja-JP" altLang="en-US" sz="3000" dirty="0" smtClean="0">
                <a:solidFill>
                  <a:schemeClr val="tx2"/>
                </a:solidFill>
                <a:latin typeface="メイリオ" pitchFamily="50" charset="-128"/>
                <a:ea typeface="メイリオ" pitchFamily="50" charset="-128"/>
              </a:rPr>
              <a:t>計算</a:t>
            </a:r>
            <a:endParaRPr lang="en-US" altLang="ja-JP" sz="3000" dirty="0" smtClean="0">
              <a:solidFill>
                <a:schemeClr val="tx2"/>
              </a:solidFill>
              <a:latin typeface="メイリオ" pitchFamily="50" charset="-128"/>
              <a:ea typeface="メイリオ" pitchFamily="50" charset="-128"/>
            </a:endParaRPr>
          </a:p>
          <a:p>
            <a:r>
              <a:rPr lang="ja-JP" altLang="en-US" sz="3000" dirty="0" smtClean="0">
                <a:solidFill>
                  <a:schemeClr val="tx2"/>
                </a:solidFill>
                <a:latin typeface="メイリオ" pitchFamily="50" charset="-128"/>
                <a:ea typeface="メイリオ" pitchFamily="50" charset="-128"/>
              </a:rPr>
              <a:t>クリティカルパスの見つけ方</a:t>
            </a:r>
            <a:endParaRPr lang="en-US" altLang="ja-JP" sz="3000" dirty="0" smtClean="0">
              <a:solidFill>
                <a:schemeClr val="tx2"/>
              </a:solidFill>
              <a:latin typeface="メイリオ" pitchFamily="50" charset="-128"/>
              <a:ea typeface="メイリオ" pitchFamily="50" charset="-128"/>
            </a:endParaRPr>
          </a:p>
          <a:p>
            <a:r>
              <a:rPr lang="ja-JP" altLang="en-US" sz="3000" dirty="0" smtClean="0">
                <a:solidFill>
                  <a:schemeClr val="tx2"/>
                </a:solidFill>
                <a:latin typeface="メイリオ" pitchFamily="50" charset="-128"/>
                <a:ea typeface="メイリオ" pitchFamily="50" charset="-128"/>
              </a:rPr>
              <a:t>表を用いた自動計算</a:t>
            </a:r>
            <a:endParaRPr lang="en-US" altLang="ja-JP" sz="3000" dirty="0" smtClean="0">
              <a:solidFill>
                <a:schemeClr val="tx2"/>
              </a:solidFill>
              <a:latin typeface="メイリオ" pitchFamily="50" charset="-128"/>
              <a:ea typeface="メイリオ" pitchFamily="50" charset="-128"/>
            </a:endParaRPr>
          </a:p>
          <a:p>
            <a:r>
              <a:rPr lang="ja-JP" altLang="en-US" sz="3000" dirty="0" smtClean="0">
                <a:solidFill>
                  <a:schemeClr val="tx2"/>
                </a:solidFill>
                <a:latin typeface="メイリオ" pitchFamily="50" charset="-128"/>
                <a:ea typeface="メイリオ" pitchFamily="50" charset="-128"/>
              </a:rPr>
              <a:t>作業時間見積もりの不確実さ</a:t>
            </a:r>
            <a:endParaRPr lang="en-US" altLang="ja-JP" sz="3000" dirty="0" smtClean="0">
              <a:solidFill>
                <a:schemeClr val="tx2"/>
              </a:solidFill>
              <a:latin typeface="メイリオ" pitchFamily="50" charset="-128"/>
              <a:ea typeface="メイリオ" pitchFamily="50" charset="-128"/>
            </a:endParaRPr>
          </a:p>
          <a:p>
            <a:r>
              <a:rPr lang="ja-JP" altLang="en-US" sz="3000" dirty="0" smtClean="0">
                <a:solidFill>
                  <a:schemeClr val="tx2"/>
                </a:solidFill>
                <a:latin typeface="メイリオ" pitchFamily="50" charset="-128"/>
                <a:ea typeface="メイリオ" pitchFamily="50" charset="-128"/>
              </a:rPr>
              <a:t>計画変更</a:t>
            </a:r>
            <a:endParaRPr lang="en-US" altLang="ja-JP" sz="3000" dirty="0" smtClean="0">
              <a:solidFill>
                <a:schemeClr val="tx2"/>
              </a:solidFill>
              <a:latin typeface="メイリオ" pitchFamily="50" charset="-128"/>
              <a:ea typeface="メイリオ" pitchFamily="50" charset="-128"/>
            </a:endParaRPr>
          </a:p>
          <a:p>
            <a:r>
              <a:rPr lang="ja-JP" altLang="en-US" sz="3000" dirty="0" smtClean="0">
                <a:solidFill>
                  <a:schemeClr val="tx2"/>
                </a:solidFill>
                <a:latin typeface="メイリオ" pitchFamily="50" charset="-128"/>
                <a:ea typeface="メイリオ" pitchFamily="50" charset="-128"/>
              </a:rPr>
              <a:t>日程管理</a:t>
            </a:r>
            <a:endParaRPr lang="en-US" altLang="ja-JP" sz="3000" dirty="0" smtClean="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b="1" dirty="0" smtClean="0">
                <a:solidFill>
                  <a:srgbClr val="C00000"/>
                </a:solidFill>
                <a:latin typeface="メイリオ" pitchFamily="50" charset="-128"/>
                <a:ea typeface="メイリオ" pitchFamily="50" charset="-128"/>
              </a:rPr>
              <a:t>矢印は作業</a:t>
            </a:r>
            <a:r>
              <a:rPr lang="ja-JP" altLang="en-US" dirty="0" smtClean="0">
                <a:latin typeface="メイリオ" pitchFamily="50" charset="-128"/>
                <a:ea typeface="メイリオ" pitchFamily="50" charset="-128"/>
              </a:rPr>
              <a:t>を表す！</a:t>
            </a:r>
            <a:endParaRPr kumimoji="1" lang="ja-JP" altLang="en-US" dirty="0">
              <a:latin typeface="メイリオ" pitchFamily="50" charset="-128"/>
              <a:ea typeface="メイリオ" pitchFamily="50" charset="-128"/>
            </a:endParaRPr>
          </a:p>
        </p:txBody>
      </p:sp>
      <p:sp>
        <p:nvSpPr>
          <p:cNvPr id="4" name="コンテンツ プレースホルダ 3"/>
          <p:cNvSpPr>
            <a:spLocks noGrp="1"/>
          </p:cNvSpPr>
          <p:nvPr>
            <p:ph sz="quarter" idx="1"/>
          </p:nvPr>
        </p:nvSpPr>
        <p:spPr>
          <a:xfrm>
            <a:off x="179512" y="1772816"/>
            <a:ext cx="8892480" cy="4323184"/>
          </a:xfrm>
        </p:spPr>
        <p:txBody>
          <a:bodyPr>
            <a:normAutofit/>
          </a:bodyPr>
          <a:lstStyle/>
          <a:p>
            <a:r>
              <a:rPr lang="ja-JP" altLang="en-US" sz="2800" b="1" dirty="0" smtClean="0">
                <a:solidFill>
                  <a:srgbClr val="C00000"/>
                </a:solidFill>
                <a:latin typeface="メイリオ" pitchFamily="50" charset="-128"/>
                <a:ea typeface="メイリオ" pitchFamily="50" charset="-128"/>
              </a:rPr>
              <a:t>作業は</a:t>
            </a:r>
            <a:r>
              <a:rPr lang="en-US" altLang="ja-JP" sz="2800" dirty="0" smtClean="0">
                <a:solidFill>
                  <a:schemeClr val="tx2"/>
                </a:solidFill>
                <a:latin typeface="メイリオ" pitchFamily="50" charset="-128"/>
                <a:ea typeface="メイリオ" pitchFamily="50" charset="-128"/>
              </a:rPr>
              <a:t>2</a:t>
            </a:r>
            <a:r>
              <a:rPr lang="ja-JP" altLang="en-US" sz="2800" dirty="0" err="1" smtClean="0">
                <a:solidFill>
                  <a:schemeClr val="tx2"/>
                </a:solidFill>
                <a:latin typeface="メイリオ" pitchFamily="50" charset="-128"/>
                <a:ea typeface="メイリオ" pitchFamily="50" charset="-128"/>
              </a:rPr>
              <a:t>つの</a:t>
            </a:r>
            <a:r>
              <a:rPr lang="ja-JP" altLang="en-US" sz="2800" dirty="0" smtClean="0">
                <a:solidFill>
                  <a:schemeClr val="tx2"/>
                </a:solidFill>
                <a:latin typeface="メイリオ" pitchFamily="50" charset="-128"/>
                <a:ea typeface="メイリオ" pitchFamily="50" charset="-128"/>
              </a:rPr>
              <a:t>ノードを結ぶ</a:t>
            </a:r>
            <a:r>
              <a:rPr lang="en-US" altLang="ja-JP" sz="2800" b="1" dirty="0" smtClean="0">
                <a:solidFill>
                  <a:srgbClr val="C00000"/>
                </a:solidFill>
                <a:latin typeface="メイリオ" pitchFamily="50" charset="-128"/>
                <a:ea typeface="メイリオ" pitchFamily="50" charset="-128"/>
              </a:rPr>
              <a:t>1</a:t>
            </a:r>
            <a:r>
              <a:rPr lang="ja-JP" altLang="en-US" sz="2800" b="1" dirty="0" smtClean="0">
                <a:solidFill>
                  <a:srgbClr val="C00000"/>
                </a:solidFill>
                <a:latin typeface="メイリオ" pitchFamily="50" charset="-128"/>
                <a:ea typeface="メイリオ" pitchFamily="50" charset="-128"/>
              </a:rPr>
              <a:t>本の矢印で表す</a:t>
            </a:r>
            <a:endParaRPr lang="en-US" altLang="ja-JP" sz="2800" b="1" dirty="0" smtClean="0">
              <a:solidFill>
                <a:srgbClr val="C00000"/>
              </a:solidFill>
              <a:latin typeface="メイリオ" pitchFamily="50" charset="-128"/>
              <a:ea typeface="メイリオ" pitchFamily="50" charset="-128"/>
            </a:endParaRPr>
          </a:p>
          <a:p>
            <a:r>
              <a:rPr kumimoji="1" lang="ja-JP" altLang="en-US" sz="2800" dirty="0" smtClean="0">
                <a:solidFill>
                  <a:schemeClr val="tx2"/>
                </a:solidFill>
                <a:latin typeface="メイリオ" pitchFamily="50" charset="-128"/>
                <a:ea typeface="メイリオ" pitchFamily="50" charset="-128"/>
              </a:rPr>
              <a:t>ノードに通し番号をつけ，作業を</a:t>
            </a:r>
            <a:r>
              <a:rPr kumimoji="1" lang="en-US" altLang="ja-JP" sz="2800" dirty="0" smtClean="0">
                <a:solidFill>
                  <a:schemeClr val="tx2"/>
                </a:solidFill>
                <a:latin typeface="メイリオ" pitchFamily="50" charset="-128"/>
                <a:ea typeface="メイリオ" pitchFamily="50" charset="-128"/>
              </a:rPr>
              <a:t>(</a:t>
            </a:r>
            <a:r>
              <a:rPr kumimoji="1" lang="en-US" altLang="ja-JP" sz="2800" dirty="0" err="1" smtClean="0">
                <a:solidFill>
                  <a:schemeClr val="tx2"/>
                </a:solidFill>
                <a:latin typeface="メイリオ" pitchFamily="50" charset="-128"/>
                <a:ea typeface="メイリオ" pitchFamily="50" charset="-128"/>
              </a:rPr>
              <a:t>i</a:t>
            </a:r>
            <a:r>
              <a:rPr kumimoji="1" lang="en-US" altLang="ja-JP" sz="2800" dirty="0" smtClean="0">
                <a:solidFill>
                  <a:schemeClr val="tx2"/>
                </a:solidFill>
                <a:latin typeface="メイリオ" pitchFamily="50" charset="-128"/>
                <a:ea typeface="メイリオ" pitchFamily="50" charset="-128"/>
              </a:rPr>
              <a:t>, k)</a:t>
            </a:r>
            <a:r>
              <a:rPr kumimoji="1" lang="ja-JP" altLang="en-US" sz="2800" dirty="0" err="1" smtClean="0">
                <a:solidFill>
                  <a:schemeClr val="tx2"/>
                </a:solidFill>
                <a:latin typeface="メイリオ" pitchFamily="50" charset="-128"/>
                <a:ea typeface="メイリオ" pitchFamily="50" charset="-128"/>
              </a:rPr>
              <a:t>のように</a:t>
            </a:r>
            <a:r>
              <a:rPr kumimoji="1" lang="ja-JP" altLang="en-US" sz="2800" dirty="0" smtClean="0">
                <a:solidFill>
                  <a:schemeClr val="tx2"/>
                </a:solidFill>
                <a:latin typeface="メイリオ" pitchFamily="50" charset="-128"/>
                <a:ea typeface="メイリオ" pitchFamily="50" charset="-128"/>
              </a:rPr>
              <a:t>表す</a:t>
            </a:r>
            <a:endParaRPr kumimoji="1" lang="en-US" altLang="ja-JP" sz="2800" dirty="0" smtClean="0">
              <a:solidFill>
                <a:schemeClr val="tx2"/>
              </a:solidFill>
              <a:latin typeface="メイリオ" pitchFamily="50" charset="-128"/>
              <a:ea typeface="メイリオ" pitchFamily="50" charset="-128"/>
            </a:endParaRPr>
          </a:p>
          <a:p>
            <a:r>
              <a:rPr kumimoji="1" lang="ja-JP" altLang="en-US" sz="2800" dirty="0" smtClean="0">
                <a:solidFill>
                  <a:schemeClr val="tx2"/>
                </a:solidFill>
                <a:latin typeface="メイリオ" pitchFamily="50" charset="-128"/>
                <a:ea typeface="メイリオ" pitchFamily="50" charset="-128"/>
              </a:rPr>
              <a:t>特定の</a:t>
            </a:r>
            <a:r>
              <a:rPr kumimoji="1" lang="en-US" altLang="ja-JP" sz="2800" dirty="0" smtClean="0">
                <a:solidFill>
                  <a:schemeClr val="tx2"/>
                </a:solidFill>
                <a:latin typeface="メイリオ" pitchFamily="50" charset="-128"/>
                <a:ea typeface="メイリオ" pitchFamily="50" charset="-128"/>
              </a:rPr>
              <a:t>2</a:t>
            </a:r>
            <a:r>
              <a:rPr kumimoji="1" lang="ja-JP" altLang="en-US" sz="2800" dirty="0" err="1" smtClean="0">
                <a:solidFill>
                  <a:schemeClr val="tx2"/>
                </a:solidFill>
                <a:latin typeface="メイリオ" pitchFamily="50" charset="-128"/>
                <a:ea typeface="メイリオ" pitchFamily="50" charset="-128"/>
              </a:rPr>
              <a:t>つの</a:t>
            </a:r>
            <a:r>
              <a:rPr kumimoji="1" lang="ja-JP" altLang="en-US" sz="2800" dirty="0" smtClean="0">
                <a:solidFill>
                  <a:schemeClr val="tx2"/>
                </a:solidFill>
                <a:latin typeface="メイリオ" pitchFamily="50" charset="-128"/>
                <a:ea typeface="メイリオ" pitchFamily="50" charset="-128"/>
              </a:rPr>
              <a:t>ノードを結ぶ</a:t>
            </a:r>
            <a:r>
              <a:rPr kumimoji="1" lang="ja-JP" altLang="en-US" sz="2800" b="1" dirty="0" smtClean="0">
                <a:solidFill>
                  <a:srgbClr val="C00000"/>
                </a:solidFill>
                <a:latin typeface="メイリオ" pitchFamily="50" charset="-128"/>
                <a:ea typeface="メイリオ" pitchFamily="50" charset="-128"/>
              </a:rPr>
              <a:t>矢印は高々</a:t>
            </a:r>
            <a:r>
              <a:rPr kumimoji="1" lang="en-US" altLang="ja-JP" sz="2800" b="1" dirty="0" smtClean="0">
                <a:solidFill>
                  <a:srgbClr val="C00000"/>
                </a:solidFill>
                <a:latin typeface="メイリオ" pitchFamily="50" charset="-128"/>
                <a:ea typeface="メイリオ" pitchFamily="50" charset="-128"/>
              </a:rPr>
              <a:t>1</a:t>
            </a:r>
            <a:r>
              <a:rPr kumimoji="1" lang="ja-JP" altLang="en-US" sz="2800" b="1" dirty="0" smtClean="0">
                <a:solidFill>
                  <a:srgbClr val="C00000"/>
                </a:solidFill>
                <a:latin typeface="メイリオ" pitchFamily="50" charset="-128"/>
                <a:ea typeface="メイリオ" pitchFamily="50" charset="-128"/>
              </a:rPr>
              <a:t>本</a:t>
            </a:r>
            <a:endParaRPr kumimoji="1" lang="en-US" altLang="ja-JP" sz="2800" b="1" dirty="0" smtClean="0">
              <a:solidFill>
                <a:srgbClr val="C00000"/>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矢印は</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できるだけ</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右向き</a:t>
            </a:r>
            <a:endParaRPr kumimoji="1" lang="ja-JP" altLang="en-US" sz="2800" dirty="0">
              <a:solidFill>
                <a:schemeClr val="tx2"/>
              </a:solidFill>
              <a:latin typeface="メイリオ" pitchFamily="50" charset="-128"/>
              <a:ea typeface="メイリオ" pitchFamily="50" charset="-128"/>
            </a:endParaRPr>
          </a:p>
        </p:txBody>
      </p:sp>
      <p:sp>
        <p:nvSpPr>
          <p:cNvPr id="6" name="円/楕円 5"/>
          <p:cNvSpPr/>
          <p:nvPr/>
        </p:nvSpPr>
        <p:spPr>
          <a:xfrm>
            <a:off x="2555776" y="4653136"/>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1</a:t>
            </a:r>
            <a:endParaRPr kumimoji="1" lang="ja-JP" altLang="en-US" sz="2800" b="1" dirty="0">
              <a:solidFill>
                <a:schemeClr val="tx2"/>
              </a:solidFill>
              <a:latin typeface="メイリオ" pitchFamily="50" charset="-128"/>
              <a:ea typeface="メイリオ" pitchFamily="50" charset="-128"/>
            </a:endParaRPr>
          </a:p>
        </p:txBody>
      </p:sp>
      <p:sp>
        <p:nvSpPr>
          <p:cNvPr id="7" name="円/楕円 6"/>
          <p:cNvSpPr/>
          <p:nvPr/>
        </p:nvSpPr>
        <p:spPr>
          <a:xfrm>
            <a:off x="5796136" y="4653136"/>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2</a:t>
            </a:r>
            <a:endParaRPr kumimoji="1" lang="ja-JP" altLang="en-US" sz="2800" b="1" dirty="0">
              <a:solidFill>
                <a:schemeClr val="tx2"/>
              </a:solidFill>
              <a:latin typeface="メイリオ" pitchFamily="50" charset="-128"/>
              <a:ea typeface="メイリオ" pitchFamily="50" charset="-128"/>
            </a:endParaRPr>
          </a:p>
        </p:txBody>
      </p:sp>
      <p:cxnSp>
        <p:nvCxnSpPr>
          <p:cNvPr id="9" name="直線矢印コネクタ 8"/>
          <p:cNvCxnSpPr>
            <a:stCxn id="6" idx="6"/>
            <a:endCxn id="7" idx="2"/>
          </p:cNvCxnSpPr>
          <p:nvPr/>
        </p:nvCxnSpPr>
        <p:spPr>
          <a:xfrm>
            <a:off x="3275856" y="5013176"/>
            <a:ext cx="2520280" cy="0"/>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12" name="テキスト ボックス 11"/>
          <p:cNvSpPr txBox="1"/>
          <p:nvPr/>
        </p:nvSpPr>
        <p:spPr>
          <a:xfrm>
            <a:off x="3779912" y="4479503"/>
            <a:ext cx="1656184" cy="461665"/>
          </a:xfrm>
          <a:prstGeom prst="rect">
            <a:avLst/>
          </a:prstGeom>
          <a:noFill/>
        </p:spPr>
        <p:txBody>
          <a:bodyPr wrap="square" rtlCol="0">
            <a:spAutoFit/>
          </a:bodyPr>
          <a:lstStyle/>
          <a:p>
            <a:r>
              <a:rPr kumimoji="1" lang="ja-JP" altLang="en-US" sz="2400" b="1" dirty="0" smtClean="0">
                <a:solidFill>
                  <a:schemeClr val="tx2"/>
                </a:solidFill>
                <a:latin typeface="メイリオ" pitchFamily="50" charset="-128"/>
                <a:ea typeface="メイリオ" pitchFamily="50" charset="-128"/>
              </a:rPr>
              <a:t>作業</a:t>
            </a:r>
            <a:r>
              <a:rPr kumimoji="1" lang="en-US" altLang="ja-JP" sz="2400" b="1" dirty="0" smtClean="0">
                <a:solidFill>
                  <a:schemeClr val="tx2"/>
                </a:solidFill>
                <a:latin typeface="メイリオ" pitchFamily="50" charset="-128"/>
                <a:ea typeface="メイリオ" pitchFamily="50" charset="-128"/>
              </a:rPr>
              <a:t>A(3)</a:t>
            </a:r>
            <a:endParaRPr kumimoji="1" lang="ja-JP" altLang="en-US" sz="2400" b="1" dirty="0">
              <a:solidFill>
                <a:schemeClr val="tx2"/>
              </a:solidFill>
              <a:latin typeface="メイリオ" pitchFamily="50" charset="-128"/>
              <a:ea typeface="メイリオ" pitchFamily="50" charset="-128"/>
            </a:endParaRPr>
          </a:p>
        </p:txBody>
      </p:sp>
      <p:sp>
        <p:nvSpPr>
          <p:cNvPr id="13" name="線吹き出し 1 (枠付き) 12"/>
          <p:cNvSpPr/>
          <p:nvPr/>
        </p:nvSpPr>
        <p:spPr>
          <a:xfrm>
            <a:off x="5436096" y="3861048"/>
            <a:ext cx="2736304" cy="432048"/>
          </a:xfrm>
          <a:prstGeom prst="borderCallout1">
            <a:avLst>
              <a:gd name="adj1" fmla="val 50817"/>
              <a:gd name="adj2" fmla="val 780"/>
              <a:gd name="adj3" fmla="val 141360"/>
              <a:gd name="adj4" fmla="val -16054"/>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2"/>
                </a:solidFill>
                <a:latin typeface="メイリオ" pitchFamily="50" charset="-128"/>
                <a:ea typeface="メイリオ" pitchFamily="50" charset="-128"/>
              </a:rPr>
              <a:t>作業見積もり時間</a:t>
            </a:r>
            <a:endParaRPr kumimoji="1" lang="ja-JP" altLang="en-US" sz="2400" dirty="0">
              <a:solidFill>
                <a:schemeClr val="tx2"/>
              </a:solidFill>
              <a:latin typeface="メイリオ" pitchFamily="50" charset="-128"/>
              <a:ea typeface="メイリオ" pitchFamily="50" charset="-128"/>
            </a:endParaRPr>
          </a:p>
        </p:txBody>
      </p:sp>
      <p:sp>
        <p:nvSpPr>
          <p:cNvPr id="14" name="テキスト ボックス 13"/>
          <p:cNvSpPr txBox="1"/>
          <p:nvPr/>
        </p:nvSpPr>
        <p:spPr>
          <a:xfrm>
            <a:off x="3563888" y="5589240"/>
            <a:ext cx="4752528"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a:t>
            </a:r>
            <a:r>
              <a:rPr kumimoji="1" lang="ja-JP" altLang="en-US" sz="2400" b="1" dirty="0" smtClean="0">
                <a:solidFill>
                  <a:schemeClr val="tx2"/>
                </a:solidFill>
                <a:latin typeface="メイリオ" pitchFamily="50" charset="-128"/>
                <a:ea typeface="メイリオ" pitchFamily="50" charset="-128"/>
              </a:rPr>
              <a:t>作業</a:t>
            </a:r>
            <a:r>
              <a:rPr lang="en-US" altLang="ja-JP" sz="2400" b="1" dirty="0" smtClean="0">
                <a:solidFill>
                  <a:schemeClr val="tx2"/>
                </a:solidFill>
                <a:latin typeface="メイリオ" pitchFamily="50" charset="-128"/>
                <a:ea typeface="メイリオ" pitchFamily="50" charset="-128"/>
              </a:rPr>
              <a:t>(1,2)</a:t>
            </a:r>
            <a:r>
              <a:rPr kumimoji="1" lang="en-US" altLang="ja-JP" sz="2400" b="1" dirty="0" smtClean="0">
                <a:solidFill>
                  <a:schemeClr val="tx2"/>
                </a:solidFill>
                <a:latin typeface="メイリオ" pitchFamily="50" charset="-128"/>
                <a:ea typeface="メイリオ" pitchFamily="50" charset="-128"/>
              </a:rPr>
              <a:t>(3)</a:t>
            </a:r>
            <a:r>
              <a:rPr lang="ja-JP" altLang="en-US" sz="2400" dirty="0" smtClean="0">
                <a:solidFill>
                  <a:schemeClr val="tx2"/>
                </a:solidFill>
                <a:latin typeface="メイリオ" pitchFamily="50" charset="-128"/>
                <a:ea typeface="メイリオ" pitchFamily="50" charset="-128"/>
              </a:rPr>
              <a:t>と表記しても</a:t>
            </a:r>
            <a:r>
              <a:rPr lang="en-US" altLang="ja-JP" sz="2400" dirty="0" smtClean="0">
                <a:solidFill>
                  <a:schemeClr val="tx2"/>
                </a:solidFill>
                <a:latin typeface="メイリオ" pitchFamily="50" charset="-128"/>
                <a:ea typeface="メイリオ" pitchFamily="50" charset="-128"/>
              </a:rPr>
              <a:t>OK)</a:t>
            </a:r>
            <a:endParaRPr kumimoji="1" lang="ja-JP" altLang="en-US" sz="2400" dirty="0">
              <a:solidFill>
                <a:schemeClr val="tx2"/>
              </a:solidFill>
              <a:latin typeface="メイリオ" pitchFamily="50" charset="-128"/>
              <a:ea typeface="メイリオ" pitchFamily="50" charset="-128"/>
            </a:endParaRPr>
          </a:p>
        </p:txBody>
      </p:sp>
      <p:sp>
        <p:nvSpPr>
          <p:cNvPr id="16" name="正方形/長方形 15"/>
          <p:cNvSpPr/>
          <p:nvPr/>
        </p:nvSpPr>
        <p:spPr>
          <a:xfrm>
            <a:off x="7884368" y="56818"/>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P.169</a:t>
            </a:r>
            <a:r>
              <a:rPr lang="ja-JP" altLang="en-US" sz="2000" b="1" dirty="0" smtClean="0">
                <a:solidFill>
                  <a:schemeClr val="tx2"/>
                </a:solidFill>
                <a:latin typeface="メイリオ" pitchFamily="50" charset="-128"/>
                <a:ea typeface="メイリオ" pitchFamily="50" charset="-128"/>
              </a:rPr>
              <a:t>～</a:t>
            </a:r>
            <a:endParaRPr lang="ja-JP" altLang="en-US" sz="2000" b="1" dirty="0">
              <a:solidFill>
                <a:schemeClr val="tx2"/>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7504" y="260648"/>
            <a:ext cx="8964488" cy="990600"/>
          </a:xfrm>
        </p:spPr>
        <p:txBody>
          <a:bodyPr>
            <a:normAutofit/>
          </a:bodyPr>
          <a:lstStyle/>
          <a:p>
            <a:r>
              <a:rPr lang="ja-JP" altLang="en-US" sz="4000" b="1" dirty="0" smtClean="0">
                <a:solidFill>
                  <a:srgbClr val="C00000"/>
                </a:solidFill>
                <a:latin typeface="メイリオ" pitchFamily="50" charset="-128"/>
                <a:ea typeface="メイリオ" pitchFamily="50" charset="-128"/>
              </a:rPr>
              <a:t>ノードはプロジェクトの状態</a:t>
            </a:r>
            <a:r>
              <a:rPr lang="ja-JP" altLang="en-US" sz="4000" dirty="0" smtClean="0">
                <a:latin typeface="メイリオ" pitchFamily="50" charset="-128"/>
                <a:ea typeface="メイリオ" pitchFamily="50" charset="-128"/>
              </a:rPr>
              <a:t>を表す！</a:t>
            </a:r>
            <a:endParaRPr kumimoji="1" lang="ja-JP" altLang="en-US" sz="4000" dirty="0">
              <a:latin typeface="メイリオ" pitchFamily="50" charset="-128"/>
              <a:ea typeface="メイリオ" pitchFamily="50" charset="-128"/>
            </a:endParaRPr>
          </a:p>
        </p:txBody>
      </p:sp>
      <p:sp>
        <p:nvSpPr>
          <p:cNvPr id="4" name="コンテンツ プレースホルダ 3"/>
          <p:cNvSpPr>
            <a:spLocks noGrp="1"/>
          </p:cNvSpPr>
          <p:nvPr>
            <p:ph sz="quarter" idx="1"/>
          </p:nvPr>
        </p:nvSpPr>
        <p:spPr>
          <a:xfrm>
            <a:off x="323528" y="1772816"/>
            <a:ext cx="8496944" cy="4323184"/>
          </a:xfrm>
        </p:spPr>
        <p:txBody>
          <a:bodyPr>
            <a:normAutofit/>
          </a:bodyPr>
          <a:lstStyle/>
          <a:p>
            <a:r>
              <a:rPr lang="ja-JP" altLang="en-US" sz="2800" dirty="0" smtClean="0">
                <a:solidFill>
                  <a:schemeClr val="tx2"/>
                </a:solidFill>
                <a:latin typeface="メイリオ" pitchFamily="50" charset="-128"/>
                <a:ea typeface="メイリオ" pitchFamily="50" charset="-128"/>
              </a:rPr>
              <a:t>そのノードを終点</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矢印の矢側</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とする矢印</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作業</a:t>
            </a:r>
            <a:r>
              <a:rPr lang="en-US" altLang="ja-JP" sz="2800" dirty="0" smtClean="0">
                <a:solidFill>
                  <a:schemeClr val="tx2"/>
                </a:solidFill>
                <a:latin typeface="メイリオ" pitchFamily="50" charset="-128"/>
                <a:ea typeface="メイリオ" pitchFamily="50" charset="-128"/>
              </a:rPr>
              <a:t>)</a:t>
            </a:r>
            <a:r>
              <a:rPr lang="ja-JP" altLang="en-US" sz="2800" dirty="0" err="1" smtClean="0">
                <a:solidFill>
                  <a:schemeClr val="tx2"/>
                </a:solidFill>
                <a:latin typeface="メイリオ" pitchFamily="50" charset="-128"/>
                <a:ea typeface="メイリオ" pitchFamily="50" charset="-128"/>
              </a:rPr>
              <a:t>が完</a:t>
            </a:r>
            <a:r>
              <a:rPr lang="ja-JP" altLang="en-US" sz="2800" dirty="0" smtClean="0">
                <a:solidFill>
                  <a:schemeClr val="tx2"/>
                </a:solidFill>
                <a:latin typeface="メイリオ" pitchFamily="50" charset="-128"/>
                <a:ea typeface="メイリオ" pitchFamily="50" charset="-128"/>
              </a:rPr>
              <a:t>了した，という状態を表す．</a:t>
            </a:r>
            <a:endParaRPr lang="en-US" altLang="ja-JP" sz="2800" dirty="0" smtClean="0">
              <a:solidFill>
                <a:schemeClr val="tx2"/>
              </a:solidFill>
              <a:latin typeface="メイリオ" pitchFamily="50" charset="-128"/>
              <a:ea typeface="メイリオ" pitchFamily="50" charset="-128"/>
            </a:endParaRPr>
          </a:p>
          <a:p>
            <a:r>
              <a:rPr kumimoji="1" lang="ja-JP" altLang="en-US" sz="2800" dirty="0" smtClean="0">
                <a:solidFill>
                  <a:schemeClr val="tx2"/>
                </a:solidFill>
                <a:latin typeface="メイリオ" pitchFamily="50" charset="-128"/>
                <a:ea typeface="メイリオ" pitchFamily="50" charset="-128"/>
              </a:rPr>
              <a:t>そのノード</a:t>
            </a:r>
            <a:r>
              <a:rPr lang="ja-JP" altLang="en-US" sz="2800" dirty="0" smtClean="0">
                <a:solidFill>
                  <a:schemeClr val="tx2"/>
                </a:solidFill>
                <a:latin typeface="メイリオ" pitchFamily="50" charset="-128"/>
                <a:ea typeface="メイリオ" pitchFamily="50" charset="-128"/>
              </a:rPr>
              <a:t>を始点とする矢印</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作業</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が開始できる，という状態を表す．</a:t>
            </a:r>
            <a:endParaRPr lang="en-US" altLang="ja-JP" sz="2800" dirty="0" smtClean="0">
              <a:solidFill>
                <a:schemeClr val="tx2"/>
              </a:solidFill>
              <a:latin typeface="メイリオ" pitchFamily="50" charset="-128"/>
              <a:ea typeface="メイリオ" pitchFamily="50" charset="-128"/>
            </a:endParaRPr>
          </a:p>
        </p:txBody>
      </p:sp>
      <p:sp>
        <p:nvSpPr>
          <p:cNvPr id="5" name="円/楕円 4"/>
          <p:cNvSpPr/>
          <p:nvPr/>
        </p:nvSpPr>
        <p:spPr>
          <a:xfrm>
            <a:off x="1584176" y="4869160"/>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1</a:t>
            </a:r>
            <a:endParaRPr kumimoji="1" lang="ja-JP" altLang="en-US" sz="2800" b="1" dirty="0">
              <a:solidFill>
                <a:schemeClr val="tx2"/>
              </a:solidFill>
              <a:latin typeface="メイリオ" pitchFamily="50" charset="-128"/>
              <a:ea typeface="メイリオ" pitchFamily="50" charset="-128"/>
            </a:endParaRPr>
          </a:p>
        </p:txBody>
      </p:sp>
      <p:sp>
        <p:nvSpPr>
          <p:cNvPr id="6" name="円/楕円 5"/>
          <p:cNvSpPr/>
          <p:nvPr/>
        </p:nvSpPr>
        <p:spPr>
          <a:xfrm>
            <a:off x="4032448" y="4869160"/>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2</a:t>
            </a:r>
            <a:endParaRPr kumimoji="1" lang="ja-JP" altLang="en-US" sz="2800" b="1" dirty="0">
              <a:solidFill>
                <a:schemeClr val="tx2"/>
              </a:solidFill>
              <a:latin typeface="メイリオ" pitchFamily="50" charset="-128"/>
              <a:ea typeface="メイリオ" pitchFamily="50" charset="-128"/>
            </a:endParaRPr>
          </a:p>
        </p:txBody>
      </p:sp>
      <p:cxnSp>
        <p:nvCxnSpPr>
          <p:cNvPr id="7" name="直線矢印コネクタ 6"/>
          <p:cNvCxnSpPr>
            <a:stCxn id="5" idx="6"/>
            <a:endCxn id="6" idx="2"/>
          </p:cNvCxnSpPr>
          <p:nvPr/>
        </p:nvCxnSpPr>
        <p:spPr>
          <a:xfrm>
            <a:off x="2304256" y="5229200"/>
            <a:ext cx="1728192" cy="0"/>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8" name="テキスト ボックス 7"/>
          <p:cNvSpPr txBox="1"/>
          <p:nvPr/>
        </p:nvSpPr>
        <p:spPr>
          <a:xfrm>
            <a:off x="2664296" y="4695527"/>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A(3)</a:t>
            </a:r>
            <a:endParaRPr kumimoji="1" lang="ja-JP" altLang="en-US" sz="2400" dirty="0">
              <a:solidFill>
                <a:schemeClr val="tx2"/>
              </a:solidFill>
              <a:latin typeface="メイリオ" pitchFamily="50" charset="-128"/>
              <a:ea typeface="メイリオ" pitchFamily="50" charset="-128"/>
            </a:endParaRPr>
          </a:p>
        </p:txBody>
      </p:sp>
      <p:sp>
        <p:nvSpPr>
          <p:cNvPr id="9" name="円/楕円 8"/>
          <p:cNvSpPr/>
          <p:nvPr/>
        </p:nvSpPr>
        <p:spPr>
          <a:xfrm>
            <a:off x="6480720" y="4869160"/>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3</a:t>
            </a:r>
            <a:endParaRPr kumimoji="1" lang="ja-JP" altLang="en-US" sz="2800" b="1" dirty="0">
              <a:solidFill>
                <a:schemeClr val="tx2"/>
              </a:solidFill>
              <a:latin typeface="メイリオ" pitchFamily="50" charset="-128"/>
              <a:ea typeface="メイリオ" pitchFamily="50" charset="-128"/>
            </a:endParaRPr>
          </a:p>
        </p:txBody>
      </p:sp>
      <p:cxnSp>
        <p:nvCxnSpPr>
          <p:cNvPr id="10" name="直線矢印コネクタ 9"/>
          <p:cNvCxnSpPr>
            <a:stCxn id="6" idx="6"/>
            <a:endCxn id="9" idx="2"/>
          </p:cNvCxnSpPr>
          <p:nvPr/>
        </p:nvCxnSpPr>
        <p:spPr>
          <a:xfrm>
            <a:off x="4752528" y="5229200"/>
            <a:ext cx="1728192" cy="0"/>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12" name="テキスト ボックス 11"/>
          <p:cNvSpPr txBox="1"/>
          <p:nvPr/>
        </p:nvSpPr>
        <p:spPr>
          <a:xfrm>
            <a:off x="5184576" y="4695527"/>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B(2)</a:t>
            </a:r>
            <a:endParaRPr kumimoji="1" lang="ja-JP" altLang="en-US" sz="2400" dirty="0">
              <a:solidFill>
                <a:schemeClr val="tx2"/>
              </a:solidFill>
              <a:latin typeface="メイリオ" pitchFamily="50" charset="-128"/>
              <a:ea typeface="メイリオ" pitchFamily="50" charset="-128"/>
            </a:endParaRPr>
          </a:p>
        </p:txBody>
      </p:sp>
      <p:sp>
        <p:nvSpPr>
          <p:cNvPr id="13" name="線吹き出し 1 (枠付き) 12"/>
          <p:cNvSpPr/>
          <p:nvPr/>
        </p:nvSpPr>
        <p:spPr>
          <a:xfrm>
            <a:off x="4752528" y="3573016"/>
            <a:ext cx="3851920" cy="936104"/>
          </a:xfrm>
          <a:prstGeom prst="borderCallout1">
            <a:avLst>
              <a:gd name="adj1" fmla="val 52297"/>
              <a:gd name="adj2" fmla="val -659"/>
              <a:gd name="adj3" fmla="val 144814"/>
              <a:gd name="adj4" fmla="val -8903"/>
            </a:avLst>
          </a:prstGeom>
          <a:no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solidFill>
                  <a:srgbClr val="C00000"/>
                </a:solidFill>
                <a:latin typeface="メイリオ" pitchFamily="50" charset="-128"/>
                <a:ea typeface="メイリオ" pitchFamily="50" charset="-128"/>
              </a:rPr>
              <a:t>作業</a:t>
            </a:r>
            <a:r>
              <a:rPr kumimoji="1" lang="en-US" altLang="ja-JP" sz="2400" b="1" dirty="0" smtClean="0">
                <a:solidFill>
                  <a:srgbClr val="C00000"/>
                </a:solidFill>
                <a:latin typeface="メイリオ" pitchFamily="50" charset="-128"/>
                <a:ea typeface="メイリオ" pitchFamily="50" charset="-128"/>
              </a:rPr>
              <a:t>A</a:t>
            </a:r>
            <a:r>
              <a:rPr kumimoji="1" lang="ja-JP" altLang="en-US" sz="2400" b="1" dirty="0" err="1" smtClean="0">
                <a:solidFill>
                  <a:srgbClr val="C00000"/>
                </a:solidFill>
                <a:latin typeface="メイリオ" pitchFamily="50" charset="-128"/>
                <a:ea typeface="メイリオ" pitchFamily="50" charset="-128"/>
              </a:rPr>
              <a:t>が完</a:t>
            </a:r>
            <a:r>
              <a:rPr kumimoji="1" lang="ja-JP" altLang="en-US" sz="2400" b="1" dirty="0" smtClean="0">
                <a:solidFill>
                  <a:srgbClr val="C00000"/>
                </a:solidFill>
                <a:latin typeface="メイリオ" pitchFamily="50" charset="-128"/>
                <a:ea typeface="メイリオ" pitchFamily="50" charset="-128"/>
              </a:rPr>
              <a:t>了して</a:t>
            </a:r>
            <a:r>
              <a:rPr lang="ja-JP" altLang="en-US" sz="2400" b="1" dirty="0" smtClean="0">
                <a:solidFill>
                  <a:srgbClr val="C00000"/>
                </a:solidFill>
                <a:latin typeface="メイリオ" pitchFamily="50" charset="-128"/>
                <a:ea typeface="メイリオ" pitchFamily="50" charset="-128"/>
              </a:rPr>
              <a:t>、作業</a:t>
            </a:r>
            <a:r>
              <a:rPr lang="en-US" altLang="ja-JP" sz="2400" b="1" dirty="0" smtClean="0">
                <a:solidFill>
                  <a:srgbClr val="C00000"/>
                </a:solidFill>
                <a:latin typeface="メイリオ" pitchFamily="50" charset="-128"/>
                <a:ea typeface="メイリオ" pitchFamily="50" charset="-128"/>
              </a:rPr>
              <a:t>B</a:t>
            </a:r>
            <a:r>
              <a:rPr lang="ja-JP" altLang="en-US" sz="2400" b="1" dirty="0" smtClean="0">
                <a:solidFill>
                  <a:srgbClr val="C00000"/>
                </a:solidFill>
                <a:latin typeface="メイリオ" pitchFamily="50" charset="-128"/>
                <a:ea typeface="メイリオ" pitchFamily="50" charset="-128"/>
              </a:rPr>
              <a:t>に着手できる</a:t>
            </a:r>
            <a:r>
              <a:rPr lang="ja-JP" altLang="en-US" sz="2400" dirty="0" smtClean="0">
                <a:solidFill>
                  <a:schemeClr val="tx2"/>
                </a:solidFill>
                <a:latin typeface="メイリオ" pitchFamily="50" charset="-128"/>
                <a:ea typeface="メイリオ" pitchFamily="50" charset="-128"/>
              </a:rPr>
              <a:t>，という状態</a:t>
            </a:r>
            <a:endParaRPr kumimoji="1" lang="ja-JP" altLang="en-US" sz="2400" dirty="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28600"/>
            <a:ext cx="8496944" cy="990600"/>
          </a:xfrm>
        </p:spPr>
        <p:txBody>
          <a:bodyPr>
            <a:normAutofit fontScale="90000"/>
          </a:bodyPr>
          <a:lstStyle/>
          <a:p>
            <a:r>
              <a:rPr lang="ja-JP" altLang="en-US" dirty="0" smtClean="0">
                <a:latin typeface="メイリオ" pitchFamily="50" charset="-128"/>
                <a:ea typeface="メイリオ" pitchFamily="50" charset="-128"/>
              </a:rPr>
              <a:t>ノードと先行・後続作業との関係</a:t>
            </a:r>
            <a:endParaRPr kumimoji="1" lang="ja-JP" altLang="en-US" dirty="0">
              <a:latin typeface="メイリオ" pitchFamily="50" charset="-128"/>
              <a:ea typeface="メイリオ" pitchFamily="50" charset="-128"/>
            </a:endParaRPr>
          </a:p>
        </p:txBody>
      </p:sp>
      <p:sp>
        <p:nvSpPr>
          <p:cNvPr id="4" name="コンテンツ プレースホルダ 3"/>
          <p:cNvSpPr>
            <a:spLocks noGrp="1"/>
          </p:cNvSpPr>
          <p:nvPr>
            <p:ph sz="quarter" idx="1"/>
          </p:nvPr>
        </p:nvSpPr>
        <p:spPr>
          <a:xfrm>
            <a:off x="467544" y="1772816"/>
            <a:ext cx="8280920" cy="4323184"/>
          </a:xfrm>
        </p:spPr>
        <p:txBody>
          <a:bodyPr>
            <a:normAutofit/>
          </a:bodyPr>
          <a:lstStyle/>
          <a:p>
            <a:r>
              <a:rPr lang="ja-JP" altLang="en-US" sz="2800" dirty="0" smtClean="0">
                <a:solidFill>
                  <a:schemeClr val="tx2"/>
                </a:solidFill>
                <a:latin typeface="メイリオ" pitchFamily="50" charset="-128"/>
                <a:ea typeface="メイリオ" pitchFamily="50" charset="-128"/>
              </a:rPr>
              <a:t>ある作業の先行作業は，その作業の開始ノードよりも前になければならない</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ある作業の後続作業は，その作業の終了ノードよりも後になければならない</a:t>
            </a:r>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p:txBody>
      </p:sp>
      <p:sp>
        <p:nvSpPr>
          <p:cNvPr id="5" name="円/楕円 4"/>
          <p:cNvSpPr/>
          <p:nvPr/>
        </p:nvSpPr>
        <p:spPr>
          <a:xfrm>
            <a:off x="3960440" y="4797152"/>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3</a:t>
            </a:r>
            <a:endParaRPr kumimoji="1" lang="ja-JP" altLang="en-US" sz="2800" b="1" dirty="0">
              <a:solidFill>
                <a:schemeClr val="tx2"/>
              </a:solidFill>
              <a:latin typeface="メイリオ" pitchFamily="50" charset="-128"/>
              <a:ea typeface="メイリオ" pitchFamily="50" charset="-128"/>
            </a:endParaRPr>
          </a:p>
        </p:txBody>
      </p:sp>
      <p:sp>
        <p:nvSpPr>
          <p:cNvPr id="6" name="円/楕円 5"/>
          <p:cNvSpPr/>
          <p:nvPr/>
        </p:nvSpPr>
        <p:spPr>
          <a:xfrm>
            <a:off x="2267744" y="5589240"/>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2</a:t>
            </a:r>
            <a:endParaRPr kumimoji="1" lang="ja-JP" altLang="en-US" sz="2800" b="1" dirty="0">
              <a:solidFill>
                <a:schemeClr val="tx2"/>
              </a:solidFill>
              <a:latin typeface="メイリオ" pitchFamily="50" charset="-128"/>
              <a:ea typeface="メイリオ" pitchFamily="50" charset="-128"/>
            </a:endParaRPr>
          </a:p>
        </p:txBody>
      </p:sp>
      <p:sp>
        <p:nvSpPr>
          <p:cNvPr id="7" name="円/楕円 6"/>
          <p:cNvSpPr/>
          <p:nvPr/>
        </p:nvSpPr>
        <p:spPr>
          <a:xfrm>
            <a:off x="2267744" y="4005064"/>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1</a:t>
            </a:r>
            <a:endParaRPr kumimoji="1" lang="ja-JP" altLang="en-US" sz="2800" b="1" dirty="0">
              <a:solidFill>
                <a:schemeClr val="tx2"/>
              </a:solidFill>
              <a:latin typeface="メイリオ" pitchFamily="50" charset="-128"/>
              <a:ea typeface="メイリオ" pitchFamily="50" charset="-128"/>
            </a:endParaRPr>
          </a:p>
        </p:txBody>
      </p:sp>
      <p:sp>
        <p:nvSpPr>
          <p:cNvPr id="8" name="円/楕円 7"/>
          <p:cNvSpPr/>
          <p:nvPr/>
        </p:nvSpPr>
        <p:spPr>
          <a:xfrm>
            <a:off x="6012160" y="6021288"/>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6</a:t>
            </a:r>
            <a:endParaRPr kumimoji="1" lang="en-US" altLang="ja-JP" sz="2800" b="1" dirty="0" smtClean="0">
              <a:solidFill>
                <a:schemeClr val="tx2"/>
              </a:solidFill>
              <a:latin typeface="メイリオ" pitchFamily="50" charset="-128"/>
              <a:ea typeface="メイリオ" pitchFamily="50" charset="-128"/>
            </a:endParaRPr>
          </a:p>
        </p:txBody>
      </p:sp>
      <p:sp>
        <p:nvSpPr>
          <p:cNvPr id="9" name="円/楕円 8"/>
          <p:cNvSpPr/>
          <p:nvPr/>
        </p:nvSpPr>
        <p:spPr>
          <a:xfrm>
            <a:off x="6012160" y="4797152"/>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5</a:t>
            </a:r>
            <a:endParaRPr kumimoji="1" lang="ja-JP" altLang="en-US" sz="2800" b="1" dirty="0">
              <a:solidFill>
                <a:schemeClr val="tx2"/>
              </a:solidFill>
              <a:latin typeface="メイリオ" pitchFamily="50" charset="-128"/>
              <a:ea typeface="メイリオ" pitchFamily="50" charset="-128"/>
            </a:endParaRPr>
          </a:p>
        </p:txBody>
      </p:sp>
      <p:sp>
        <p:nvSpPr>
          <p:cNvPr id="10" name="円/楕円 9"/>
          <p:cNvSpPr/>
          <p:nvPr/>
        </p:nvSpPr>
        <p:spPr>
          <a:xfrm>
            <a:off x="6012160" y="3573016"/>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4</a:t>
            </a:r>
            <a:endParaRPr kumimoji="1" lang="ja-JP" altLang="en-US" sz="2800" b="1" dirty="0">
              <a:solidFill>
                <a:schemeClr val="tx2"/>
              </a:solidFill>
              <a:latin typeface="メイリオ" pitchFamily="50" charset="-128"/>
              <a:ea typeface="メイリオ" pitchFamily="50" charset="-128"/>
            </a:endParaRPr>
          </a:p>
        </p:txBody>
      </p:sp>
      <p:cxnSp>
        <p:nvCxnSpPr>
          <p:cNvPr id="11" name="直線矢印コネクタ 10"/>
          <p:cNvCxnSpPr>
            <a:stCxn id="7" idx="6"/>
            <a:endCxn id="5" idx="2"/>
          </p:cNvCxnSpPr>
          <p:nvPr/>
        </p:nvCxnSpPr>
        <p:spPr>
          <a:xfrm>
            <a:off x="2987824" y="4365104"/>
            <a:ext cx="972616" cy="792088"/>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a:stCxn id="6" idx="6"/>
            <a:endCxn id="5" idx="2"/>
          </p:cNvCxnSpPr>
          <p:nvPr/>
        </p:nvCxnSpPr>
        <p:spPr>
          <a:xfrm flipV="1">
            <a:off x="2987824" y="5157192"/>
            <a:ext cx="972616" cy="792088"/>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a:stCxn id="5" idx="6"/>
            <a:endCxn id="10" idx="2"/>
          </p:cNvCxnSpPr>
          <p:nvPr/>
        </p:nvCxnSpPr>
        <p:spPr>
          <a:xfrm flipV="1">
            <a:off x="4680520" y="3933056"/>
            <a:ext cx="1331640" cy="1224136"/>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a:stCxn id="5" idx="6"/>
            <a:endCxn id="9" idx="2"/>
          </p:cNvCxnSpPr>
          <p:nvPr/>
        </p:nvCxnSpPr>
        <p:spPr>
          <a:xfrm>
            <a:off x="4680520" y="5157192"/>
            <a:ext cx="1331640" cy="0"/>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24" name="直線矢印コネクタ 23"/>
          <p:cNvCxnSpPr>
            <a:stCxn id="5" idx="6"/>
            <a:endCxn id="8" idx="2"/>
          </p:cNvCxnSpPr>
          <p:nvPr/>
        </p:nvCxnSpPr>
        <p:spPr>
          <a:xfrm>
            <a:off x="4680520" y="5157192"/>
            <a:ext cx="1331640" cy="1224136"/>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28" name="テキスト ボックス 27"/>
          <p:cNvSpPr txBox="1"/>
          <p:nvPr/>
        </p:nvSpPr>
        <p:spPr>
          <a:xfrm>
            <a:off x="3131840" y="4191471"/>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A(3)</a:t>
            </a:r>
            <a:endParaRPr kumimoji="1" lang="ja-JP" altLang="en-US" sz="2400" dirty="0">
              <a:solidFill>
                <a:schemeClr val="tx2"/>
              </a:solidFill>
              <a:latin typeface="メイリオ" pitchFamily="50" charset="-128"/>
              <a:ea typeface="メイリオ" pitchFamily="50" charset="-128"/>
            </a:endParaRPr>
          </a:p>
        </p:txBody>
      </p:sp>
      <p:sp>
        <p:nvSpPr>
          <p:cNvPr id="29" name="テキスト ボックス 28"/>
          <p:cNvSpPr txBox="1"/>
          <p:nvPr/>
        </p:nvSpPr>
        <p:spPr>
          <a:xfrm>
            <a:off x="3131840" y="5703639"/>
            <a:ext cx="936104" cy="461665"/>
          </a:xfrm>
          <a:prstGeom prst="rect">
            <a:avLst/>
          </a:prstGeom>
          <a:noFill/>
        </p:spPr>
        <p:txBody>
          <a:bodyPr wrap="square" rtlCol="0">
            <a:spAutoFit/>
          </a:bodyPr>
          <a:lstStyle/>
          <a:p>
            <a:r>
              <a:rPr lang="en-US" altLang="ja-JP" sz="2400" dirty="0" smtClean="0">
                <a:solidFill>
                  <a:schemeClr val="tx2"/>
                </a:solidFill>
                <a:latin typeface="メイリオ" pitchFamily="50" charset="-128"/>
                <a:ea typeface="メイリオ" pitchFamily="50" charset="-128"/>
              </a:rPr>
              <a:t>B(2</a:t>
            </a:r>
            <a:r>
              <a:rPr kumimoji="1" lang="en-US" altLang="ja-JP" sz="2400" dirty="0" smtClean="0">
                <a:solidFill>
                  <a:schemeClr val="tx2"/>
                </a:solidFill>
                <a:latin typeface="メイリオ" pitchFamily="50" charset="-128"/>
                <a:ea typeface="メイリオ" pitchFamily="50" charset="-128"/>
              </a:rPr>
              <a:t>)</a:t>
            </a:r>
            <a:endParaRPr kumimoji="1" lang="ja-JP" altLang="en-US" sz="2400" dirty="0">
              <a:solidFill>
                <a:schemeClr val="tx2"/>
              </a:solidFill>
              <a:latin typeface="メイリオ" pitchFamily="50" charset="-128"/>
              <a:ea typeface="メイリオ" pitchFamily="50" charset="-128"/>
            </a:endParaRPr>
          </a:p>
        </p:txBody>
      </p:sp>
      <p:sp>
        <p:nvSpPr>
          <p:cNvPr id="30" name="テキスト ボックス 29"/>
          <p:cNvSpPr txBox="1"/>
          <p:nvPr/>
        </p:nvSpPr>
        <p:spPr>
          <a:xfrm>
            <a:off x="4788024" y="4005064"/>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C(6)</a:t>
            </a:r>
            <a:endParaRPr kumimoji="1" lang="ja-JP" altLang="en-US" sz="2400" dirty="0">
              <a:solidFill>
                <a:schemeClr val="tx2"/>
              </a:solidFill>
              <a:latin typeface="メイリオ" pitchFamily="50" charset="-128"/>
              <a:ea typeface="メイリオ" pitchFamily="50" charset="-128"/>
            </a:endParaRPr>
          </a:p>
        </p:txBody>
      </p:sp>
      <p:sp>
        <p:nvSpPr>
          <p:cNvPr id="31" name="テキスト ボックス 30"/>
          <p:cNvSpPr txBox="1"/>
          <p:nvPr/>
        </p:nvSpPr>
        <p:spPr>
          <a:xfrm>
            <a:off x="5004048" y="4767535"/>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D(7)</a:t>
            </a:r>
            <a:endParaRPr kumimoji="1" lang="ja-JP" altLang="en-US" sz="2400" dirty="0">
              <a:solidFill>
                <a:schemeClr val="tx2"/>
              </a:solidFill>
              <a:latin typeface="メイリオ" pitchFamily="50" charset="-128"/>
              <a:ea typeface="メイリオ" pitchFamily="50" charset="-128"/>
            </a:endParaRPr>
          </a:p>
        </p:txBody>
      </p:sp>
      <p:sp>
        <p:nvSpPr>
          <p:cNvPr id="32" name="テキスト ボックス 31"/>
          <p:cNvSpPr txBox="1"/>
          <p:nvPr/>
        </p:nvSpPr>
        <p:spPr>
          <a:xfrm>
            <a:off x="4716016" y="5805264"/>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E(6)</a:t>
            </a:r>
            <a:endParaRPr kumimoji="1" lang="ja-JP" altLang="en-US" sz="2400" dirty="0">
              <a:solidFill>
                <a:schemeClr val="tx2"/>
              </a:solidFill>
              <a:latin typeface="メイリオ" pitchFamily="50" charset="-128"/>
              <a:ea typeface="メイリオ" pitchFamily="50" charset="-128"/>
            </a:endParaRPr>
          </a:p>
        </p:txBody>
      </p:sp>
      <p:sp>
        <p:nvSpPr>
          <p:cNvPr id="33" name="テキスト ボックス 32"/>
          <p:cNvSpPr txBox="1"/>
          <p:nvPr/>
        </p:nvSpPr>
        <p:spPr>
          <a:xfrm>
            <a:off x="251520" y="4581128"/>
            <a:ext cx="1728192" cy="1200329"/>
          </a:xfrm>
          <a:prstGeom prst="rect">
            <a:avLst/>
          </a:prstGeom>
          <a:noFill/>
          <a:ln w="31750">
            <a:solidFill>
              <a:srgbClr val="C00000"/>
            </a:solidFill>
          </a:ln>
        </p:spPr>
        <p:txBody>
          <a:bodyPr wrap="square" rtlCol="0">
            <a:spAutoFit/>
          </a:bodyPr>
          <a:lstStyle/>
          <a:p>
            <a:r>
              <a:rPr kumimoji="1" lang="ja-JP" altLang="en-US" sz="2400" dirty="0" smtClean="0">
                <a:solidFill>
                  <a:schemeClr val="tx2"/>
                </a:solidFill>
                <a:latin typeface="メイリオ" pitchFamily="50" charset="-128"/>
                <a:ea typeface="メイリオ" pitchFamily="50" charset="-128"/>
              </a:rPr>
              <a:t>作業</a:t>
            </a:r>
            <a:r>
              <a:rPr kumimoji="1" lang="en-US" altLang="ja-JP" sz="2400" dirty="0" smtClean="0">
                <a:solidFill>
                  <a:schemeClr val="tx2"/>
                </a:solidFill>
                <a:latin typeface="メイリオ" pitchFamily="50" charset="-128"/>
                <a:ea typeface="メイリオ" pitchFamily="50" charset="-128"/>
              </a:rPr>
              <a:t>A,B</a:t>
            </a:r>
            <a:r>
              <a:rPr kumimoji="1" lang="ja-JP" altLang="en-US" sz="2400" dirty="0" smtClean="0">
                <a:solidFill>
                  <a:schemeClr val="tx2"/>
                </a:solidFill>
                <a:latin typeface="メイリオ" pitchFamily="50" charset="-128"/>
                <a:ea typeface="メイリオ" pitchFamily="50" charset="-128"/>
              </a:rPr>
              <a:t>は作業</a:t>
            </a:r>
            <a:r>
              <a:rPr kumimoji="1" lang="en-US" altLang="ja-JP" sz="2400" dirty="0" smtClean="0">
                <a:solidFill>
                  <a:schemeClr val="tx2"/>
                </a:solidFill>
                <a:latin typeface="メイリオ" pitchFamily="50" charset="-128"/>
                <a:ea typeface="メイリオ" pitchFamily="50" charset="-128"/>
              </a:rPr>
              <a:t>C,D,E</a:t>
            </a:r>
            <a:r>
              <a:rPr kumimoji="1" lang="ja-JP" altLang="en-US" sz="2400" dirty="0" smtClean="0">
                <a:solidFill>
                  <a:schemeClr val="tx2"/>
                </a:solidFill>
                <a:latin typeface="メイリオ" pitchFamily="50" charset="-128"/>
                <a:ea typeface="メイリオ" pitchFamily="50" charset="-128"/>
              </a:rPr>
              <a:t>の先行作業</a:t>
            </a:r>
            <a:endParaRPr kumimoji="1" lang="ja-JP" altLang="en-US" sz="2400" dirty="0">
              <a:solidFill>
                <a:schemeClr val="tx2"/>
              </a:solidFill>
              <a:latin typeface="メイリオ" pitchFamily="50" charset="-128"/>
              <a:ea typeface="メイリオ" pitchFamily="50" charset="-128"/>
            </a:endParaRPr>
          </a:p>
        </p:txBody>
      </p:sp>
      <p:sp>
        <p:nvSpPr>
          <p:cNvPr id="34" name="テキスト ボックス 33"/>
          <p:cNvSpPr txBox="1"/>
          <p:nvPr/>
        </p:nvSpPr>
        <p:spPr>
          <a:xfrm>
            <a:off x="7092280" y="4581128"/>
            <a:ext cx="1728192" cy="1200329"/>
          </a:xfrm>
          <a:prstGeom prst="rect">
            <a:avLst/>
          </a:prstGeom>
          <a:noFill/>
          <a:ln w="31750">
            <a:solidFill>
              <a:srgbClr val="002060"/>
            </a:solidFill>
          </a:ln>
        </p:spPr>
        <p:txBody>
          <a:bodyPr wrap="square" rtlCol="0">
            <a:spAutoFit/>
          </a:bodyPr>
          <a:lstStyle/>
          <a:p>
            <a:r>
              <a:rPr kumimoji="1" lang="ja-JP" altLang="en-US" sz="2400" dirty="0" smtClean="0">
                <a:solidFill>
                  <a:schemeClr val="tx2"/>
                </a:solidFill>
                <a:latin typeface="メイリオ" pitchFamily="50" charset="-128"/>
                <a:ea typeface="メイリオ" pitchFamily="50" charset="-128"/>
              </a:rPr>
              <a:t>作業</a:t>
            </a:r>
            <a:r>
              <a:rPr kumimoji="1" lang="en-US" altLang="ja-JP" sz="2400" dirty="0" smtClean="0">
                <a:solidFill>
                  <a:schemeClr val="tx2"/>
                </a:solidFill>
                <a:latin typeface="メイリオ" pitchFamily="50" charset="-128"/>
                <a:ea typeface="メイリオ" pitchFamily="50" charset="-128"/>
              </a:rPr>
              <a:t>C,D,E</a:t>
            </a:r>
            <a:r>
              <a:rPr kumimoji="1" lang="ja-JP" altLang="en-US" sz="2400" dirty="0" smtClean="0">
                <a:solidFill>
                  <a:schemeClr val="tx2"/>
                </a:solidFill>
                <a:latin typeface="メイリオ" pitchFamily="50" charset="-128"/>
                <a:ea typeface="メイリオ" pitchFamily="50" charset="-128"/>
              </a:rPr>
              <a:t>は作業</a:t>
            </a:r>
            <a:r>
              <a:rPr kumimoji="1" lang="en-US" altLang="ja-JP" sz="2400" dirty="0" smtClean="0">
                <a:solidFill>
                  <a:schemeClr val="tx2"/>
                </a:solidFill>
                <a:latin typeface="メイリオ" pitchFamily="50" charset="-128"/>
                <a:ea typeface="メイリオ" pitchFamily="50" charset="-128"/>
              </a:rPr>
              <a:t>A,B</a:t>
            </a:r>
            <a:r>
              <a:rPr kumimoji="1" lang="ja-JP" altLang="en-US" sz="2400" dirty="0" smtClean="0">
                <a:solidFill>
                  <a:schemeClr val="tx2"/>
                </a:solidFill>
                <a:latin typeface="メイリオ" pitchFamily="50" charset="-128"/>
                <a:ea typeface="メイリオ" pitchFamily="50" charset="-128"/>
              </a:rPr>
              <a:t>の後続作業</a:t>
            </a:r>
            <a:endParaRPr kumimoji="1" lang="ja-JP" altLang="en-US" sz="2400" dirty="0">
              <a:solidFill>
                <a:schemeClr val="tx2"/>
              </a:solidFill>
              <a:latin typeface="メイリオ" pitchFamily="50" charset="-128"/>
              <a:ea typeface="メイリオ" pitchFamily="50" charset="-128"/>
            </a:endParaRPr>
          </a:p>
        </p:txBody>
      </p:sp>
      <p:cxnSp>
        <p:nvCxnSpPr>
          <p:cNvPr id="36" name="カギ線コネクタ 35"/>
          <p:cNvCxnSpPr>
            <a:stCxn id="33" idx="2"/>
            <a:endCxn id="5" idx="4"/>
          </p:cNvCxnSpPr>
          <p:nvPr/>
        </p:nvCxnSpPr>
        <p:spPr>
          <a:xfrm rot="5400000" flipH="1" flipV="1">
            <a:off x="2585935" y="4046913"/>
            <a:ext cx="264225" cy="3204864"/>
          </a:xfrm>
          <a:prstGeom prst="bentConnector3">
            <a:avLst>
              <a:gd name="adj1" fmla="val -264796"/>
            </a:avLst>
          </a:prstGeom>
          <a:ln w="3175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9" name="カギ線コネクタ 38"/>
          <p:cNvCxnSpPr>
            <a:stCxn id="34" idx="0"/>
            <a:endCxn id="5" idx="0"/>
          </p:cNvCxnSpPr>
          <p:nvPr/>
        </p:nvCxnSpPr>
        <p:spPr>
          <a:xfrm rot="16200000" flipH="1" flipV="1">
            <a:off x="6030416" y="2871192"/>
            <a:ext cx="216024" cy="3635896"/>
          </a:xfrm>
          <a:prstGeom prst="bentConnector3">
            <a:avLst>
              <a:gd name="adj1" fmla="val -60928"/>
            </a:avLst>
          </a:prstGeom>
          <a:ln w="31750">
            <a:solidFill>
              <a:srgbClr val="00206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dissolve">
                                      <p:cBhvr>
                                        <p:cTn id="7" dur="500"/>
                                        <p:tgtEl>
                                          <p:spTgt spid="33"/>
                                        </p:tgtEl>
                                      </p:cBhvr>
                                    </p:animEffect>
                                  </p:childTnLst>
                                </p:cTn>
                              </p:par>
                              <p:par>
                                <p:cTn id="8" presetID="9" presetClass="entr" presetSubtype="0" fill="hold" nodeType="withEffect">
                                  <p:stCondLst>
                                    <p:cond delay="0"/>
                                  </p:stCondLst>
                                  <p:childTnLst>
                                    <p:set>
                                      <p:cBhvr>
                                        <p:cTn id="9" dur="1" fill="hold">
                                          <p:stCondLst>
                                            <p:cond delay="0"/>
                                          </p:stCondLst>
                                        </p:cTn>
                                        <p:tgtEl>
                                          <p:spTgt spid="36"/>
                                        </p:tgtEl>
                                        <p:attrNameLst>
                                          <p:attrName>style.visibility</p:attrName>
                                        </p:attrNameLst>
                                      </p:cBhvr>
                                      <p:to>
                                        <p:strVal val="visible"/>
                                      </p:to>
                                    </p:set>
                                    <p:animEffect transition="in" filter="dissolve">
                                      <p:cBhvr>
                                        <p:cTn id="10" dur="500"/>
                                        <p:tgtEl>
                                          <p:spTgt spid="36"/>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34"/>
                                        </p:tgtEl>
                                        <p:attrNameLst>
                                          <p:attrName>style.visibility</p:attrName>
                                        </p:attrNameLst>
                                      </p:cBhvr>
                                      <p:to>
                                        <p:strVal val="visible"/>
                                      </p:to>
                                    </p:set>
                                    <p:animEffect transition="in" filter="dissolve">
                                      <p:cBhvr>
                                        <p:cTn id="15" dur="500"/>
                                        <p:tgtEl>
                                          <p:spTgt spid="34"/>
                                        </p:tgtEl>
                                      </p:cBhvr>
                                    </p:animEffect>
                                  </p:childTnLst>
                                </p:cTn>
                              </p:par>
                              <p:par>
                                <p:cTn id="16" presetID="9" presetClass="entr" presetSubtype="0" fill="hold" nodeType="withEffect">
                                  <p:stCondLst>
                                    <p:cond delay="0"/>
                                  </p:stCondLst>
                                  <p:childTnLst>
                                    <p:set>
                                      <p:cBhvr>
                                        <p:cTn id="17" dur="1" fill="hold">
                                          <p:stCondLst>
                                            <p:cond delay="0"/>
                                          </p:stCondLst>
                                        </p:cTn>
                                        <p:tgtEl>
                                          <p:spTgt spid="39"/>
                                        </p:tgtEl>
                                        <p:attrNameLst>
                                          <p:attrName>style.visibility</p:attrName>
                                        </p:attrNameLst>
                                      </p:cBhvr>
                                      <p:to>
                                        <p:strVal val="visible"/>
                                      </p:to>
                                    </p:set>
                                    <p:animEffect transition="in" filter="dissolve">
                                      <p:cBhvr>
                                        <p:cTn id="18"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3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28600"/>
            <a:ext cx="8496944" cy="990600"/>
          </a:xfrm>
        </p:spPr>
        <p:txBody>
          <a:bodyPr>
            <a:normAutofit fontScale="90000"/>
          </a:bodyPr>
          <a:lstStyle/>
          <a:p>
            <a:r>
              <a:rPr kumimoji="1" lang="en-US" altLang="ja-JP" dirty="0" smtClean="0">
                <a:latin typeface="メイリオ" pitchFamily="50" charset="-128"/>
                <a:ea typeface="メイリオ" pitchFamily="50" charset="-128"/>
              </a:rPr>
              <a:t>(</a:t>
            </a:r>
            <a:r>
              <a:rPr kumimoji="1" lang="ja-JP" altLang="en-US" dirty="0" smtClean="0">
                <a:latin typeface="メイリオ" pitchFamily="50" charset="-128"/>
                <a:ea typeface="メイリオ" pitchFamily="50" charset="-128"/>
              </a:rPr>
              <a:t>注意</a:t>
            </a:r>
            <a:r>
              <a:rPr kumimoji="1" lang="en-US" altLang="ja-JP" dirty="0" smtClean="0">
                <a:latin typeface="メイリオ" pitchFamily="50" charset="-128"/>
                <a:ea typeface="メイリオ" pitchFamily="50" charset="-128"/>
              </a:rPr>
              <a:t>)1</a:t>
            </a:r>
            <a:r>
              <a:rPr kumimoji="1" lang="ja-JP" altLang="en-US" dirty="0" err="1" smtClean="0">
                <a:latin typeface="メイリオ" pitchFamily="50" charset="-128"/>
                <a:ea typeface="メイリオ" pitchFamily="50" charset="-128"/>
              </a:rPr>
              <a:t>つの</a:t>
            </a:r>
            <a:r>
              <a:rPr kumimoji="1" lang="ja-JP" altLang="en-US" dirty="0" smtClean="0">
                <a:latin typeface="メイリオ" pitchFamily="50" charset="-128"/>
                <a:ea typeface="メイリオ" pitchFamily="50" charset="-128"/>
              </a:rPr>
              <a:t>作業は</a:t>
            </a:r>
            <a:r>
              <a:rPr kumimoji="1" lang="en-US" altLang="ja-JP" dirty="0" smtClean="0">
                <a:latin typeface="メイリオ" pitchFamily="50" charset="-128"/>
                <a:ea typeface="メイリオ" pitchFamily="50" charset="-128"/>
              </a:rPr>
              <a:t>1</a:t>
            </a:r>
            <a:r>
              <a:rPr kumimoji="1" lang="ja-JP" altLang="en-US" dirty="0" err="1" smtClean="0">
                <a:latin typeface="メイリオ" pitchFamily="50" charset="-128"/>
                <a:ea typeface="メイリオ" pitchFamily="50" charset="-128"/>
              </a:rPr>
              <a:t>つの</a:t>
            </a:r>
            <a:r>
              <a:rPr kumimoji="1" lang="ja-JP" altLang="en-US" dirty="0" smtClean="0">
                <a:latin typeface="メイリオ" pitchFamily="50" charset="-128"/>
                <a:ea typeface="メイリオ" pitchFamily="50" charset="-128"/>
              </a:rPr>
              <a:t>矢印で！</a:t>
            </a:r>
            <a:endParaRPr kumimoji="1" lang="ja-JP" altLang="en-US" dirty="0">
              <a:latin typeface="メイリオ" pitchFamily="50" charset="-128"/>
              <a:ea typeface="メイリオ" pitchFamily="50" charset="-128"/>
            </a:endParaRPr>
          </a:p>
        </p:txBody>
      </p:sp>
      <p:sp>
        <p:nvSpPr>
          <p:cNvPr id="4" name="コンテンツ プレースホルダ 3"/>
          <p:cNvSpPr>
            <a:spLocks noGrp="1"/>
          </p:cNvSpPr>
          <p:nvPr>
            <p:ph sz="quarter" idx="1"/>
          </p:nvPr>
        </p:nvSpPr>
        <p:spPr>
          <a:xfrm>
            <a:off x="467544" y="1772816"/>
            <a:ext cx="8496944" cy="4323184"/>
          </a:xfrm>
        </p:spPr>
        <p:txBody>
          <a:bodyPr>
            <a:normAutofit/>
          </a:bodyPr>
          <a:lstStyle/>
          <a:p>
            <a:r>
              <a:rPr lang="ja-JP" altLang="en-US" sz="2800" b="1" dirty="0" smtClean="0">
                <a:solidFill>
                  <a:schemeClr val="tx2"/>
                </a:solidFill>
                <a:latin typeface="メイリオ" pitchFamily="50" charset="-128"/>
                <a:ea typeface="メイリオ" pitchFamily="50" charset="-128"/>
              </a:rPr>
              <a:t>同じ作業を</a:t>
            </a:r>
            <a:r>
              <a:rPr lang="en-US" altLang="ja-JP" sz="2800" b="1" dirty="0" smtClean="0">
                <a:solidFill>
                  <a:schemeClr val="tx2"/>
                </a:solidFill>
                <a:latin typeface="メイリオ" pitchFamily="50" charset="-128"/>
                <a:ea typeface="メイリオ" pitchFamily="50" charset="-128"/>
              </a:rPr>
              <a:t>2</a:t>
            </a:r>
            <a:r>
              <a:rPr lang="ja-JP" altLang="en-US" sz="2800" b="1" dirty="0" smtClean="0">
                <a:solidFill>
                  <a:schemeClr val="tx2"/>
                </a:solidFill>
                <a:latin typeface="メイリオ" pitchFamily="50" charset="-128"/>
                <a:ea typeface="メイリオ" pitchFamily="50" charset="-128"/>
              </a:rPr>
              <a:t>本以上の矢印に割当ててはいけない</a:t>
            </a:r>
            <a:endParaRPr lang="en-US" altLang="ja-JP" sz="2800" b="1" dirty="0" smtClean="0">
              <a:solidFill>
                <a:schemeClr val="tx2"/>
              </a:solidFill>
              <a:latin typeface="メイリオ" pitchFamily="50" charset="-128"/>
              <a:ea typeface="メイリオ" pitchFamily="50" charset="-128"/>
            </a:endParaRPr>
          </a:p>
          <a:p>
            <a:pPr>
              <a:buNone/>
            </a:pPr>
            <a:r>
              <a:rPr lang="ja-JP" altLang="en-US" sz="2800" dirty="0" smtClean="0">
                <a:solidFill>
                  <a:schemeClr val="tx2"/>
                </a:solidFill>
                <a:latin typeface="メイリオ" pitchFamily="50" charset="-128"/>
                <a:ea typeface="メイリオ" pitchFamily="50" charset="-128"/>
              </a:rPr>
              <a:t>例：作業</a:t>
            </a:r>
            <a:r>
              <a:rPr lang="en-US" altLang="ja-JP" sz="2800" dirty="0" smtClean="0">
                <a:solidFill>
                  <a:schemeClr val="tx2"/>
                </a:solidFill>
                <a:latin typeface="メイリオ" pitchFamily="50" charset="-128"/>
                <a:ea typeface="メイリオ" pitchFamily="50" charset="-128"/>
              </a:rPr>
              <a:t>A</a:t>
            </a:r>
            <a:r>
              <a:rPr lang="ja-JP" altLang="en-US" sz="2800" dirty="0" smtClean="0">
                <a:solidFill>
                  <a:schemeClr val="tx2"/>
                </a:solidFill>
                <a:latin typeface="メイリオ" pitchFamily="50" charset="-128"/>
                <a:ea typeface="メイリオ" pitchFamily="50" charset="-128"/>
              </a:rPr>
              <a:t>は作業</a:t>
            </a:r>
            <a:r>
              <a:rPr lang="en-US" altLang="ja-JP" sz="2800" dirty="0" smtClean="0">
                <a:solidFill>
                  <a:schemeClr val="tx2"/>
                </a:solidFill>
                <a:latin typeface="メイリオ" pitchFamily="50" charset="-128"/>
                <a:ea typeface="メイリオ" pitchFamily="50" charset="-128"/>
              </a:rPr>
              <a:t>C</a:t>
            </a:r>
            <a:r>
              <a:rPr lang="ja-JP" altLang="en-US" sz="2800" dirty="0" smtClean="0">
                <a:solidFill>
                  <a:schemeClr val="tx2"/>
                </a:solidFill>
                <a:latin typeface="メイリオ" pitchFamily="50" charset="-128"/>
                <a:ea typeface="メイリオ" pitchFamily="50" charset="-128"/>
              </a:rPr>
              <a:t>と</a:t>
            </a:r>
            <a:r>
              <a:rPr lang="en-US" altLang="ja-JP" sz="2800" dirty="0" smtClean="0">
                <a:solidFill>
                  <a:schemeClr val="tx2"/>
                </a:solidFill>
                <a:latin typeface="メイリオ" pitchFamily="50" charset="-128"/>
                <a:ea typeface="メイリオ" pitchFamily="50" charset="-128"/>
              </a:rPr>
              <a:t>D</a:t>
            </a:r>
            <a:r>
              <a:rPr lang="ja-JP" altLang="en-US" sz="2800" dirty="0" smtClean="0">
                <a:solidFill>
                  <a:schemeClr val="tx2"/>
                </a:solidFill>
                <a:latin typeface="メイリオ" pitchFamily="50" charset="-128"/>
                <a:ea typeface="メイリオ" pitchFamily="50" charset="-128"/>
              </a:rPr>
              <a:t>の先行作業で，作業</a:t>
            </a:r>
            <a:r>
              <a:rPr lang="en-US" altLang="ja-JP" sz="2800" dirty="0" smtClean="0">
                <a:solidFill>
                  <a:schemeClr val="tx2"/>
                </a:solidFill>
                <a:latin typeface="メイリオ" pitchFamily="50" charset="-128"/>
                <a:ea typeface="メイリオ" pitchFamily="50" charset="-128"/>
              </a:rPr>
              <a:t>B</a:t>
            </a:r>
            <a:r>
              <a:rPr lang="ja-JP" altLang="en-US" sz="2800" dirty="0" smtClean="0">
                <a:solidFill>
                  <a:schemeClr val="tx2"/>
                </a:solidFill>
                <a:latin typeface="メイリオ" pitchFamily="50" charset="-128"/>
                <a:ea typeface="メイリオ" pitchFamily="50" charset="-128"/>
              </a:rPr>
              <a:t>は作業</a:t>
            </a:r>
            <a:r>
              <a:rPr lang="en-US" altLang="ja-JP" sz="2800" dirty="0" smtClean="0">
                <a:solidFill>
                  <a:schemeClr val="tx2"/>
                </a:solidFill>
                <a:latin typeface="メイリオ" pitchFamily="50" charset="-128"/>
                <a:ea typeface="メイリオ" pitchFamily="50" charset="-128"/>
              </a:rPr>
              <a:t>D</a:t>
            </a:r>
            <a:r>
              <a:rPr lang="ja-JP" altLang="en-US" sz="2800" dirty="0" smtClean="0">
                <a:solidFill>
                  <a:schemeClr val="tx2"/>
                </a:solidFill>
                <a:latin typeface="メイリオ" pitchFamily="50" charset="-128"/>
                <a:ea typeface="メイリオ" pitchFamily="50" charset="-128"/>
              </a:rPr>
              <a:t>の先行作業</a:t>
            </a:r>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p:txBody>
      </p:sp>
      <p:sp>
        <p:nvSpPr>
          <p:cNvPr id="5" name="円/楕円 4"/>
          <p:cNvSpPr/>
          <p:nvPr/>
        </p:nvSpPr>
        <p:spPr>
          <a:xfrm>
            <a:off x="1691680" y="4119463"/>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1</a:t>
            </a:r>
            <a:endParaRPr kumimoji="1" lang="ja-JP" altLang="en-US" sz="2800" b="1" dirty="0">
              <a:solidFill>
                <a:schemeClr val="tx2"/>
              </a:solidFill>
              <a:latin typeface="メイリオ" pitchFamily="50" charset="-128"/>
              <a:ea typeface="メイリオ" pitchFamily="50" charset="-128"/>
            </a:endParaRPr>
          </a:p>
        </p:txBody>
      </p:sp>
      <p:sp>
        <p:nvSpPr>
          <p:cNvPr id="6" name="円/楕円 5"/>
          <p:cNvSpPr/>
          <p:nvPr/>
        </p:nvSpPr>
        <p:spPr>
          <a:xfrm>
            <a:off x="1691680" y="5559623"/>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2</a:t>
            </a:r>
            <a:endParaRPr kumimoji="1" lang="ja-JP" altLang="en-US" sz="2800" b="1" dirty="0">
              <a:solidFill>
                <a:schemeClr val="tx2"/>
              </a:solidFill>
              <a:latin typeface="メイリオ" pitchFamily="50" charset="-128"/>
              <a:ea typeface="メイリオ" pitchFamily="50" charset="-128"/>
            </a:endParaRPr>
          </a:p>
        </p:txBody>
      </p:sp>
      <p:sp>
        <p:nvSpPr>
          <p:cNvPr id="7" name="円/楕円 6"/>
          <p:cNvSpPr/>
          <p:nvPr/>
        </p:nvSpPr>
        <p:spPr>
          <a:xfrm>
            <a:off x="4211960" y="4119463"/>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3</a:t>
            </a:r>
            <a:endParaRPr kumimoji="1" lang="ja-JP" altLang="en-US" sz="2800" b="1" dirty="0">
              <a:solidFill>
                <a:schemeClr val="tx2"/>
              </a:solidFill>
              <a:latin typeface="メイリオ" pitchFamily="50" charset="-128"/>
              <a:ea typeface="メイリオ" pitchFamily="50" charset="-128"/>
            </a:endParaRPr>
          </a:p>
        </p:txBody>
      </p:sp>
      <p:sp>
        <p:nvSpPr>
          <p:cNvPr id="8" name="円/楕円 7"/>
          <p:cNvSpPr/>
          <p:nvPr/>
        </p:nvSpPr>
        <p:spPr>
          <a:xfrm>
            <a:off x="4211960" y="5559623"/>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4</a:t>
            </a:r>
            <a:endParaRPr kumimoji="1" lang="ja-JP" altLang="en-US" sz="2800" b="1" dirty="0">
              <a:solidFill>
                <a:schemeClr val="tx2"/>
              </a:solidFill>
              <a:latin typeface="メイリオ" pitchFamily="50" charset="-128"/>
              <a:ea typeface="メイリオ" pitchFamily="50" charset="-128"/>
            </a:endParaRPr>
          </a:p>
        </p:txBody>
      </p:sp>
      <p:sp>
        <p:nvSpPr>
          <p:cNvPr id="9" name="円/楕円 8"/>
          <p:cNvSpPr/>
          <p:nvPr/>
        </p:nvSpPr>
        <p:spPr>
          <a:xfrm>
            <a:off x="6732240" y="4119463"/>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5</a:t>
            </a:r>
            <a:endParaRPr kumimoji="1" lang="ja-JP" altLang="en-US" sz="2800" b="1" dirty="0">
              <a:solidFill>
                <a:schemeClr val="tx2"/>
              </a:solidFill>
              <a:latin typeface="メイリオ" pitchFamily="50" charset="-128"/>
              <a:ea typeface="メイリオ" pitchFamily="50" charset="-128"/>
            </a:endParaRPr>
          </a:p>
        </p:txBody>
      </p:sp>
      <p:sp>
        <p:nvSpPr>
          <p:cNvPr id="10" name="円/楕円 9"/>
          <p:cNvSpPr/>
          <p:nvPr/>
        </p:nvSpPr>
        <p:spPr>
          <a:xfrm>
            <a:off x="6732240" y="5559623"/>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6</a:t>
            </a:r>
            <a:endParaRPr kumimoji="1" lang="ja-JP" altLang="en-US" sz="2800" b="1" dirty="0">
              <a:solidFill>
                <a:schemeClr val="tx2"/>
              </a:solidFill>
              <a:latin typeface="メイリオ" pitchFamily="50" charset="-128"/>
              <a:ea typeface="メイリオ" pitchFamily="50" charset="-128"/>
            </a:endParaRPr>
          </a:p>
        </p:txBody>
      </p:sp>
      <p:cxnSp>
        <p:nvCxnSpPr>
          <p:cNvPr id="11" name="直線矢印コネクタ 10"/>
          <p:cNvCxnSpPr>
            <a:stCxn id="5" idx="6"/>
            <a:endCxn id="7" idx="2"/>
          </p:cNvCxnSpPr>
          <p:nvPr/>
        </p:nvCxnSpPr>
        <p:spPr>
          <a:xfrm>
            <a:off x="2411760" y="4479503"/>
            <a:ext cx="1800200" cy="0"/>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a:stCxn id="5" idx="6"/>
            <a:endCxn id="8" idx="2"/>
          </p:cNvCxnSpPr>
          <p:nvPr/>
        </p:nvCxnSpPr>
        <p:spPr>
          <a:xfrm>
            <a:off x="2411760" y="4479503"/>
            <a:ext cx="1800200" cy="1440160"/>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a:stCxn id="6" idx="6"/>
            <a:endCxn id="8" idx="2"/>
          </p:cNvCxnSpPr>
          <p:nvPr/>
        </p:nvCxnSpPr>
        <p:spPr>
          <a:xfrm>
            <a:off x="2411760" y="5919663"/>
            <a:ext cx="1800200" cy="0"/>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20" name="直線矢印コネクタ 19"/>
          <p:cNvCxnSpPr>
            <a:stCxn id="7" idx="6"/>
            <a:endCxn id="9" idx="2"/>
          </p:cNvCxnSpPr>
          <p:nvPr/>
        </p:nvCxnSpPr>
        <p:spPr>
          <a:xfrm>
            <a:off x="4932040" y="4479503"/>
            <a:ext cx="1800200" cy="0"/>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24" name="直線矢印コネクタ 23"/>
          <p:cNvCxnSpPr>
            <a:stCxn id="8" idx="6"/>
            <a:endCxn id="10" idx="2"/>
          </p:cNvCxnSpPr>
          <p:nvPr/>
        </p:nvCxnSpPr>
        <p:spPr>
          <a:xfrm>
            <a:off x="4932040" y="5919663"/>
            <a:ext cx="1800200" cy="0"/>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27" name="テキスト ボックス 26"/>
          <p:cNvSpPr txBox="1"/>
          <p:nvPr/>
        </p:nvSpPr>
        <p:spPr>
          <a:xfrm>
            <a:off x="2771800" y="4047455"/>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A(3)</a:t>
            </a:r>
            <a:endParaRPr kumimoji="1" lang="ja-JP" altLang="en-US" sz="2400" dirty="0">
              <a:solidFill>
                <a:schemeClr val="tx2"/>
              </a:solidFill>
              <a:latin typeface="メイリオ" pitchFamily="50" charset="-128"/>
              <a:ea typeface="メイリオ" pitchFamily="50" charset="-128"/>
            </a:endParaRPr>
          </a:p>
        </p:txBody>
      </p:sp>
      <p:sp>
        <p:nvSpPr>
          <p:cNvPr id="28" name="テキスト ボックス 27"/>
          <p:cNvSpPr txBox="1"/>
          <p:nvPr/>
        </p:nvSpPr>
        <p:spPr>
          <a:xfrm>
            <a:off x="3131840" y="4809926"/>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A(3)</a:t>
            </a:r>
            <a:endParaRPr kumimoji="1" lang="ja-JP" altLang="en-US" sz="2400" dirty="0">
              <a:solidFill>
                <a:schemeClr val="tx2"/>
              </a:solidFill>
              <a:latin typeface="メイリオ" pitchFamily="50" charset="-128"/>
              <a:ea typeface="メイリオ" pitchFamily="50" charset="-128"/>
            </a:endParaRPr>
          </a:p>
        </p:txBody>
      </p:sp>
      <p:sp>
        <p:nvSpPr>
          <p:cNvPr id="29" name="テキスト ボックス 28"/>
          <p:cNvSpPr txBox="1"/>
          <p:nvPr/>
        </p:nvSpPr>
        <p:spPr>
          <a:xfrm>
            <a:off x="2771800" y="5919663"/>
            <a:ext cx="936104" cy="461665"/>
          </a:xfrm>
          <a:prstGeom prst="rect">
            <a:avLst/>
          </a:prstGeom>
          <a:noFill/>
        </p:spPr>
        <p:txBody>
          <a:bodyPr wrap="square" rtlCol="0">
            <a:spAutoFit/>
          </a:bodyPr>
          <a:lstStyle/>
          <a:p>
            <a:r>
              <a:rPr lang="en-US" altLang="ja-JP" sz="2400" dirty="0" smtClean="0">
                <a:solidFill>
                  <a:schemeClr val="tx2"/>
                </a:solidFill>
                <a:latin typeface="メイリオ" pitchFamily="50" charset="-128"/>
                <a:ea typeface="メイリオ" pitchFamily="50" charset="-128"/>
              </a:rPr>
              <a:t>B</a:t>
            </a:r>
            <a:r>
              <a:rPr kumimoji="1" lang="en-US" altLang="ja-JP" sz="2400" dirty="0" smtClean="0">
                <a:solidFill>
                  <a:schemeClr val="tx2"/>
                </a:solidFill>
                <a:latin typeface="メイリオ" pitchFamily="50" charset="-128"/>
                <a:ea typeface="メイリオ" pitchFamily="50" charset="-128"/>
              </a:rPr>
              <a:t>(2)</a:t>
            </a:r>
            <a:endParaRPr kumimoji="1" lang="ja-JP" altLang="en-US" sz="2400" dirty="0">
              <a:solidFill>
                <a:schemeClr val="tx2"/>
              </a:solidFill>
              <a:latin typeface="メイリオ" pitchFamily="50" charset="-128"/>
              <a:ea typeface="メイリオ" pitchFamily="50" charset="-128"/>
            </a:endParaRPr>
          </a:p>
        </p:txBody>
      </p:sp>
      <p:sp>
        <p:nvSpPr>
          <p:cNvPr id="30" name="テキスト ボックス 29"/>
          <p:cNvSpPr txBox="1"/>
          <p:nvPr/>
        </p:nvSpPr>
        <p:spPr>
          <a:xfrm>
            <a:off x="5436096" y="4047455"/>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C(6)</a:t>
            </a:r>
            <a:endParaRPr kumimoji="1" lang="ja-JP" altLang="en-US" sz="2400" dirty="0">
              <a:solidFill>
                <a:schemeClr val="tx2"/>
              </a:solidFill>
              <a:latin typeface="メイリオ" pitchFamily="50" charset="-128"/>
              <a:ea typeface="メイリオ" pitchFamily="50" charset="-128"/>
            </a:endParaRPr>
          </a:p>
        </p:txBody>
      </p:sp>
      <p:sp>
        <p:nvSpPr>
          <p:cNvPr id="31" name="テキスト ボックス 30"/>
          <p:cNvSpPr txBox="1"/>
          <p:nvPr/>
        </p:nvSpPr>
        <p:spPr>
          <a:xfrm>
            <a:off x="5436096" y="5487615"/>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D(7)</a:t>
            </a:r>
            <a:endParaRPr kumimoji="1" lang="ja-JP" altLang="en-US" sz="2400" dirty="0">
              <a:solidFill>
                <a:schemeClr val="tx2"/>
              </a:solidFill>
              <a:latin typeface="メイリオ" pitchFamily="50" charset="-128"/>
              <a:ea typeface="メイリオ" pitchFamily="50" charset="-128"/>
            </a:endParaRPr>
          </a:p>
        </p:txBody>
      </p:sp>
      <p:sp>
        <p:nvSpPr>
          <p:cNvPr id="32" name="テキスト ボックス 31"/>
          <p:cNvSpPr txBox="1"/>
          <p:nvPr/>
        </p:nvSpPr>
        <p:spPr>
          <a:xfrm>
            <a:off x="4932040" y="2996952"/>
            <a:ext cx="3888432" cy="830997"/>
          </a:xfrm>
          <a:prstGeom prst="rect">
            <a:avLst/>
          </a:prstGeom>
          <a:noFill/>
          <a:ln w="31750">
            <a:solidFill>
              <a:srgbClr val="C00000"/>
            </a:solidFill>
          </a:ln>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2</a:t>
            </a:r>
            <a:r>
              <a:rPr kumimoji="1" lang="ja-JP" altLang="en-US" sz="2400" dirty="0" smtClean="0">
                <a:solidFill>
                  <a:schemeClr val="tx2"/>
                </a:solidFill>
                <a:latin typeface="メイリオ" pitchFamily="50" charset="-128"/>
                <a:ea typeface="メイリオ" pitchFamily="50" charset="-128"/>
              </a:rPr>
              <a:t>本以上の矢印に同じ作業を割当ててはいけない</a:t>
            </a:r>
            <a:endParaRPr kumimoji="1" lang="ja-JP" altLang="en-US" sz="2400" dirty="0">
              <a:solidFill>
                <a:schemeClr val="tx2"/>
              </a:solidFill>
              <a:latin typeface="メイリオ" pitchFamily="50" charset="-128"/>
              <a:ea typeface="メイリオ" pitchFamily="50" charset="-128"/>
            </a:endParaRPr>
          </a:p>
        </p:txBody>
      </p:sp>
      <p:cxnSp>
        <p:nvCxnSpPr>
          <p:cNvPr id="34" name="直線矢印コネクタ 33"/>
          <p:cNvCxnSpPr>
            <a:stCxn id="32" idx="1"/>
          </p:cNvCxnSpPr>
          <p:nvPr/>
        </p:nvCxnSpPr>
        <p:spPr>
          <a:xfrm flipH="1">
            <a:off x="3635896" y="3412451"/>
            <a:ext cx="1296144" cy="736629"/>
          </a:xfrm>
          <a:prstGeom prst="straightConnector1">
            <a:avLst/>
          </a:prstGeom>
          <a:ln w="254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5" name="直線矢印コネクタ 34"/>
          <p:cNvCxnSpPr>
            <a:stCxn id="32" idx="1"/>
          </p:cNvCxnSpPr>
          <p:nvPr/>
        </p:nvCxnSpPr>
        <p:spPr>
          <a:xfrm flipH="1">
            <a:off x="3419872" y="3412451"/>
            <a:ext cx="1512168" cy="1456709"/>
          </a:xfrm>
          <a:prstGeom prst="straightConnector1">
            <a:avLst/>
          </a:prstGeom>
          <a:ln w="254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8" name="テキスト ボックス 37"/>
          <p:cNvSpPr txBox="1"/>
          <p:nvPr/>
        </p:nvSpPr>
        <p:spPr>
          <a:xfrm>
            <a:off x="1979712" y="3212976"/>
            <a:ext cx="2051720" cy="830997"/>
          </a:xfrm>
          <a:prstGeom prst="rect">
            <a:avLst/>
          </a:prstGeom>
          <a:noFill/>
        </p:spPr>
        <p:txBody>
          <a:bodyPr wrap="square" rtlCol="0">
            <a:spAutoFit/>
          </a:bodyPr>
          <a:lstStyle/>
          <a:p>
            <a:r>
              <a:rPr kumimoji="1" lang="ja-JP" altLang="en-US" sz="2400" dirty="0" smtClean="0">
                <a:solidFill>
                  <a:schemeClr val="tx2"/>
                </a:solidFill>
                <a:latin typeface="メイリオ" pitchFamily="50" charset="-128"/>
                <a:ea typeface="メイリオ" pitchFamily="50" charset="-128"/>
              </a:rPr>
              <a:t>どうすれば　回避できる？</a:t>
            </a:r>
            <a:endParaRPr kumimoji="1" lang="ja-JP" altLang="en-US" sz="2400" dirty="0">
              <a:solidFill>
                <a:schemeClr val="tx2"/>
              </a:solidFill>
              <a:latin typeface="メイリオ" pitchFamily="50" charset="-128"/>
              <a:ea typeface="メイリオ" pitchFamily="50" charset="-128"/>
            </a:endParaRPr>
          </a:p>
        </p:txBody>
      </p:sp>
      <p:sp>
        <p:nvSpPr>
          <p:cNvPr id="39" name="乗算記号 38"/>
          <p:cNvSpPr/>
          <p:nvPr/>
        </p:nvSpPr>
        <p:spPr>
          <a:xfrm>
            <a:off x="2555776" y="4293096"/>
            <a:ext cx="864096" cy="792088"/>
          </a:xfrm>
          <a:prstGeom prst="mathMultiply">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dissolve">
                                      <p:cBhvr>
                                        <p:cTn id="7"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79512" y="228600"/>
            <a:ext cx="8496944" cy="990600"/>
          </a:xfrm>
        </p:spPr>
        <p:txBody>
          <a:bodyPr>
            <a:normAutofit/>
          </a:bodyPr>
          <a:lstStyle/>
          <a:p>
            <a:r>
              <a:rPr kumimoji="1" lang="ja-JP" altLang="en-US" dirty="0" smtClean="0">
                <a:latin typeface="メイリオ" pitchFamily="50" charset="-128"/>
                <a:ea typeface="メイリオ" pitchFamily="50" charset="-128"/>
              </a:rPr>
              <a:t>ダミー作業</a:t>
            </a:r>
            <a:r>
              <a:rPr kumimoji="1" lang="en-US" altLang="ja-JP" dirty="0" smtClean="0">
                <a:latin typeface="メイリオ" pitchFamily="50" charset="-128"/>
                <a:ea typeface="メイリオ" pitchFamily="50" charset="-128"/>
              </a:rPr>
              <a:t>(</a:t>
            </a:r>
            <a:r>
              <a:rPr kumimoji="1" lang="ja-JP" altLang="en-US" dirty="0" smtClean="0">
                <a:latin typeface="メイリオ" pitchFamily="50" charset="-128"/>
                <a:ea typeface="メイリオ" pitchFamily="50" charset="-128"/>
              </a:rPr>
              <a:t>作業時間</a:t>
            </a:r>
            <a:r>
              <a:rPr kumimoji="1" lang="en-US" altLang="ja-JP" dirty="0" smtClean="0">
                <a:latin typeface="メイリオ" pitchFamily="50" charset="-128"/>
                <a:ea typeface="メイリオ" pitchFamily="50" charset="-128"/>
              </a:rPr>
              <a:t>0</a:t>
            </a:r>
            <a:r>
              <a:rPr kumimoji="1" lang="ja-JP" altLang="en-US" dirty="0" smtClean="0">
                <a:latin typeface="メイリオ" pitchFamily="50" charset="-128"/>
                <a:ea typeface="メイリオ" pitchFamily="50" charset="-128"/>
              </a:rPr>
              <a:t>の作業</a:t>
            </a:r>
            <a:r>
              <a:rPr kumimoji="1" lang="en-US" altLang="ja-JP" dirty="0" smtClean="0">
                <a:latin typeface="メイリオ" pitchFamily="50" charset="-128"/>
                <a:ea typeface="メイリオ" pitchFamily="50" charset="-128"/>
              </a:rPr>
              <a:t>)</a:t>
            </a:r>
            <a:endParaRPr kumimoji="1" lang="ja-JP" altLang="en-US" dirty="0">
              <a:latin typeface="メイリオ" pitchFamily="50" charset="-128"/>
              <a:ea typeface="メイリオ" pitchFamily="50" charset="-128"/>
            </a:endParaRPr>
          </a:p>
        </p:txBody>
      </p:sp>
      <p:sp>
        <p:nvSpPr>
          <p:cNvPr id="4" name="コンテンツ プレースホルダ 3"/>
          <p:cNvSpPr>
            <a:spLocks noGrp="1"/>
          </p:cNvSpPr>
          <p:nvPr>
            <p:ph sz="quarter" idx="1"/>
          </p:nvPr>
        </p:nvSpPr>
        <p:spPr>
          <a:xfrm>
            <a:off x="467544" y="1772816"/>
            <a:ext cx="8280920" cy="4323184"/>
          </a:xfrm>
        </p:spPr>
        <p:txBody>
          <a:bodyPr>
            <a:normAutofit/>
          </a:bodyPr>
          <a:lstStyle/>
          <a:p>
            <a:r>
              <a:rPr lang="en-US" altLang="ja-JP" sz="2800" dirty="0" smtClean="0">
                <a:solidFill>
                  <a:schemeClr val="tx2"/>
                </a:solidFill>
                <a:latin typeface="メイリオ" pitchFamily="50" charset="-128"/>
                <a:ea typeface="メイリオ" pitchFamily="50" charset="-128"/>
              </a:rPr>
              <a:t>1</a:t>
            </a:r>
            <a:r>
              <a:rPr lang="ja-JP" altLang="en-US" sz="2800" dirty="0" smtClean="0">
                <a:solidFill>
                  <a:schemeClr val="tx2"/>
                </a:solidFill>
                <a:latin typeface="メイリオ" pitchFamily="50" charset="-128"/>
                <a:ea typeface="メイリオ" pitchFamily="50" charset="-128"/>
              </a:rPr>
              <a:t>作業</a:t>
            </a:r>
            <a:r>
              <a:rPr lang="en-US" altLang="ja-JP" sz="2800" dirty="0" smtClean="0">
                <a:solidFill>
                  <a:schemeClr val="tx2"/>
                </a:solidFill>
                <a:latin typeface="メイリオ" pitchFamily="50" charset="-128"/>
                <a:ea typeface="メイリオ" pitchFamily="50" charset="-128"/>
              </a:rPr>
              <a:t>1</a:t>
            </a:r>
            <a:r>
              <a:rPr lang="ja-JP" altLang="en-US" sz="2800" dirty="0" smtClean="0">
                <a:solidFill>
                  <a:schemeClr val="tx2"/>
                </a:solidFill>
                <a:latin typeface="メイリオ" pitchFamily="50" charset="-128"/>
                <a:ea typeface="メイリオ" pitchFamily="50" charset="-128"/>
              </a:rPr>
              <a:t>矢印の制約を満たすために導入された，作業時間</a:t>
            </a:r>
            <a:r>
              <a:rPr lang="en-US" altLang="ja-JP" sz="2800" dirty="0" smtClean="0">
                <a:solidFill>
                  <a:schemeClr val="tx2"/>
                </a:solidFill>
                <a:latin typeface="メイリオ" pitchFamily="50" charset="-128"/>
                <a:ea typeface="メイリオ" pitchFamily="50" charset="-128"/>
              </a:rPr>
              <a:t>0</a:t>
            </a:r>
            <a:r>
              <a:rPr lang="ja-JP" altLang="en-US" sz="2800" dirty="0" smtClean="0">
                <a:solidFill>
                  <a:schemeClr val="tx2"/>
                </a:solidFill>
                <a:latin typeface="メイリオ" pitchFamily="50" charset="-128"/>
                <a:ea typeface="メイリオ" pitchFamily="50" charset="-128"/>
              </a:rPr>
              <a:t>の作業</a:t>
            </a:r>
            <a:r>
              <a:rPr lang="en-US" altLang="ja-JP" sz="2800" dirty="0" smtClean="0">
                <a:solidFill>
                  <a:schemeClr val="tx2"/>
                </a:solidFill>
                <a:latin typeface="メイリオ" pitchFamily="50" charset="-128"/>
                <a:ea typeface="メイリオ" pitchFamily="50" charset="-128"/>
              </a:rPr>
              <a:t>(</a:t>
            </a:r>
            <a:r>
              <a:rPr lang="ja-JP" altLang="en-US" sz="2800" b="1" dirty="0" smtClean="0">
                <a:solidFill>
                  <a:srgbClr val="C00000"/>
                </a:solidFill>
                <a:latin typeface="メイリオ" pitchFamily="50" charset="-128"/>
                <a:ea typeface="メイリオ" pitchFamily="50" charset="-128"/>
              </a:rPr>
              <a:t>ダミー作業</a:t>
            </a:r>
            <a:r>
              <a:rPr lang="en-US" altLang="ja-JP" sz="2800" dirty="0" smtClean="0">
                <a:solidFill>
                  <a:schemeClr val="tx2"/>
                </a:solidFill>
                <a:latin typeface="メイリオ" pitchFamily="50" charset="-128"/>
                <a:ea typeface="メイリオ" pitchFamily="50" charset="-128"/>
              </a:rPr>
              <a:t>)</a:t>
            </a:r>
          </a:p>
          <a:p>
            <a:r>
              <a:rPr lang="ja-JP" altLang="en-US" sz="2800" dirty="0" smtClean="0">
                <a:solidFill>
                  <a:schemeClr val="tx2"/>
                </a:solidFill>
                <a:latin typeface="メイリオ" pitchFamily="50" charset="-128"/>
                <a:ea typeface="メイリオ" pitchFamily="50" charset="-128"/>
              </a:rPr>
              <a:t>ダミー作業の矢印は点線で！</a:t>
            </a:r>
            <a:endParaRPr lang="en-US" altLang="ja-JP" sz="2800" dirty="0" smtClean="0">
              <a:solidFill>
                <a:schemeClr val="tx2"/>
              </a:solidFill>
              <a:latin typeface="メイリオ" pitchFamily="50" charset="-128"/>
              <a:ea typeface="メイリオ" pitchFamily="50" charset="-128"/>
            </a:endParaRPr>
          </a:p>
          <a:p>
            <a:pPr>
              <a:buNone/>
            </a:pPr>
            <a:r>
              <a:rPr lang="ja-JP" altLang="en-US" sz="2800" dirty="0" smtClean="0">
                <a:solidFill>
                  <a:schemeClr val="tx2"/>
                </a:solidFill>
                <a:latin typeface="メイリオ" pitchFamily="50" charset="-128"/>
                <a:ea typeface="メイリオ" pitchFamily="50" charset="-128"/>
              </a:rPr>
              <a:t>例：先ほどの例では</a:t>
            </a:r>
            <a:r>
              <a:rPr lang="en-US" altLang="ja-JP" sz="2800" dirty="0" smtClean="0">
                <a:solidFill>
                  <a:schemeClr val="tx2"/>
                </a:solidFill>
                <a:latin typeface="メイリオ" pitchFamily="50" charset="-128"/>
                <a:ea typeface="メイリオ" pitchFamily="50" charset="-128"/>
              </a:rPr>
              <a:t>…</a:t>
            </a:r>
          </a:p>
        </p:txBody>
      </p:sp>
      <p:sp>
        <p:nvSpPr>
          <p:cNvPr id="5" name="円/楕円 4"/>
          <p:cNvSpPr/>
          <p:nvPr/>
        </p:nvSpPr>
        <p:spPr>
          <a:xfrm>
            <a:off x="1691680" y="4119463"/>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1</a:t>
            </a:r>
            <a:endParaRPr kumimoji="1" lang="ja-JP" altLang="en-US" sz="2800" b="1" dirty="0">
              <a:solidFill>
                <a:schemeClr val="tx2"/>
              </a:solidFill>
              <a:latin typeface="メイリオ" pitchFamily="50" charset="-128"/>
              <a:ea typeface="メイリオ" pitchFamily="50" charset="-128"/>
            </a:endParaRPr>
          </a:p>
        </p:txBody>
      </p:sp>
      <p:sp>
        <p:nvSpPr>
          <p:cNvPr id="6" name="円/楕円 5"/>
          <p:cNvSpPr/>
          <p:nvPr/>
        </p:nvSpPr>
        <p:spPr>
          <a:xfrm>
            <a:off x="1691680" y="5559623"/>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2</a:t>
            </a:r>
            <a:endParaRPr kumimoji="1" lang="ja-JP" altLang="en-US" sz="2800" b="1" dirty="0">
              <a:solidFill>
                <a:schemeClr val="tx2"/>
              </a:solidFill>
              <a:latin typeface="メイリオ" pitchFamily="50" charset="-128"/>
              <a:ea typeface="メイリオ" pitchFamily="50" charset="-128"/>
            </a:endParaRPr>
          </a:p>
        </p:txBody>
      </p:sp>
      <p:sp>
        <p:nvSpPr>
          <p:cNvPr id="7" name="円/楕円 6"/>
          <p:cNvSpPr/>
          <p:nvPr/>
        </p:nvSpPr>
        <p:spPr>
          <a:xfrm>
            <a:off x="4211960" y="4119463"/>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3</a:t>
            </a:r>
            <a:endParaRPr kumimoji="1" lang="ja-JP" altLang="en-US" sz="2800" b="1" dirty="0">
              <a:solidFill>
                <a:schemeClr val="tx2"/>
              </a:solidFill>
              <a:latin typeface="メイリオ" pitchFamily="50" charset="-128"/>
              <a:ea typeface="メイリオ" pitchFamily="50" charset="-128"/>
            </a:endParaRPr>
          </a:p>
        </p:txBody>
      </p:sp>
      <p:sp>
        <p:nvSpPr>
          <p:cNvPr id="8" name="円/楕円 7"/>
          <p:cNvSpPr/>
          <p:nvPr/>
        </p:nvSpPr>
        <p:spPr>
          <a:xfrm>
            <a:off x="4211960" y="5559623"/>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4</a:t>
            </a:r>
            <a:endParaRPr kumimoji="1" lang="ja-JP" altLang="en-US" sz="2800" b="1" dirty="0">
              <a:solidFill>
                <a:schemeClr val="tx2"/>
              </a:solidFill>
              <a:latin typeface="メイリオ" pitchFamily="50" charset="-128"/>
              <a:ea typeface="メイリオ" pitchFamily="50" charset="-128"/>
            </a:endParaRPr>
          </a:p>
        </p:txBody>
      </p:sp>
      <p:sp>
        <p:nvSpPr>
          <p:cNvPr id="9" name="円/楕円 8"/>
          <p:cNvSpPr/>
          <p:nvPr/>
        </p:nvSpPr>
        <p:spPr>
          <a:xfrm>
            <a:off x="6732240" y="4119463"/>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5</a:t>
            </a:r>
            <a:endParaRPr kumimoji="1" lang="ja-JP" altLang="en-US" sz="2800" b="1" dirty="0">
              <a:solidFill>
                <a:schemeClr val="tx2"/>
              </a:solidFill>
              <a:latin typeface="メイリオ" pitchFamily="50" charset="-128"/>
              <a:ea typeface="メイリオ" pitchFamily="50" charset="-128"/>
            </a:endParaRPr>
          </a:p>
        </p:txBody>
      </p:sp>
      <p:sp>
        <p:nvSpPr>
          <p:cNvPr id="10" name="円/楕円 9"/>
          <p:cNvSpPr/>
          <p:nvPr/>
        </p:nvSpPr>
        <p:spPr>
          <a:xfrm>
            <a:off x="6732240" y="5559623"/>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6</a:t>
            </a:r>
            <a:endParaRPr kumimoji="1" lang="ja-JP" altLang="en-US" sz="2800" b="1" dirty="0">
              <a:solidFill>
                <a:schemeClr val="tx2"/>
              </a:solidFill>
              <a:latin typeface="メイリオ" pitchFamily="50" charset="-128"/>
              <a:ea typeface="メイリオ" pitchFamily="50" charset="-128"/>
            </a:endParaRPr>
          </a:p>
        </p:txBody>
      </p:sp>
      <p:cxnSp>
        <p:nvCxnSpPr>
          <p:cNvPr id="11" name="直線矢印コネクタ 10"/>
          <p:cNvCxnSpPr>
            <a:stCxn id="5" idx="6"/>
            <a:endCxn id="7" idx="2"/>
          </p:cNvCxnSpPr>
          <p:nvPr/>
        </p:nvCxnSpPr>
        <p:spPr>
          <a:xfrm>
            <a:off x="2411760" y="4479503"/>
            <a:ext cx="1800200" cy="0"/>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a:stCxn id="7" idx="4"/>
            <a:endCxn id="8" idx="0"/>
          </p:cNvCxnSpPr>
          <p:nvPr/>
        </p:nvCxnSpPr>
        <p:spPr>
          <a:xfrm>
            <a:off x="4572000" y="4839543"/>
            <a:ext cx="0" cy="720080"/>
          </a:xfrm>
          <a:prstGeom prst="straightConnector1">
            <a:avLst/>
          </a:prstGeom>
          <a:ln w="50800" cmpd="sng">
            <a:solidFill>
              <a:srgbClr val="C00000"/>
            </a:solidFill>
            <a:prstDash val="dash"/>
            <a:tailEnd type="arrow" w="lg" len="lg"/>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a:stCxn id="6" idx="6"/>
            <a:endCxn id="8" idx="2"/>
          </p:cNvCxnSpPr>
          <p:nvPr/>
        </p:nvCxnSpPr>
        <p:spPr>
          <a:xfrm>
            <a:off x="2411760" y="5919663"/>
            <a:ext cx="1800200" cy="0"/>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a:stCxn id="7" idx="6"/>
            <a:endCxn id="9" idx="2"/>
          </p:cNvCxnSpPr>
          <p:nvPr/>
        </p:nvCxnSpPr>
        <p:spPr>
          <a:xfrm>
            <a:off x="4932040" y="4479503"/>
            <a:ext cx="1800200" cy="0"/>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a:stCxn id="8" idx="6"/>
            <a:endCxn id="10" idx="2"/>
          </p:cNvCxnSpPr>
          <p:nvPr/>
        </p:nvCxnSpPr>
        <p:spPr>
          <a:xfrm>
            <a:off x="4932040" y="5919663"/>
            <a:ext cx="1800200" cy="0"/>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16" name="テキスト ボックス 15"/>
          <p:cNvSpPr txBox="1"/>
          <p:nvPr/>
        </p:nvSpPr>
        <p:spPr>
          <a:xfrm>
            <a:off x="2771800" y="4047455"/>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A(3)</a:t>
            </a:r>
            <a:endParaRPr kumimoji="1" lang="ja-JP" altLang="en-US" sz="2400" dirty="0">
              <a:solidFill>
                <a:schemeClr val="tx2"/>
              </a:solidFill>
              <a:latin typeface="メイリオ" pitchFamily="50" charset="-128"/>
              <a:ea typeface="メイリオ" pitchFamily="50" charset="-128"/>
            </a:endParaRPr>
          </a:p>
        </p:txBody>
      </p:sp>
      <p:sp>
        <p:nvSpPr>
          <p:cNvPr id="18" name="テキスト ボックス 17"/>
          <p:cNvSpPr txBox="1"/>
          <p:nvPr/>
        </p:nvSpPr>
        <p:spPr>
          <a:xfrm>
            <a:off x="2771800" y="5919663"/>
            <a:ext cx="936104" cy="461665"/>
          </a:xfrm>
          <a:prstGeom prst="rect">
            <a:avLst/>
          </a:prstGeom>
          <a:noFill/>
        </p:spPr>
        <p:txBody>
          <a:bodyPr wrap="square" rtlCol="0">
            <a:spAutoFit/>
          </a:bodyPr>
          <a:lstStyle/>
          <a:p>
            <a:r>
              <a:rPr lang="en-US" altLang="ja-JP" sz="2400" dirty="0" smtClean="0">
                <a:solidFill>
                  <a:schemeClr val="tx2"/>
                </a:solidFill>
                <a:latin typeface="メイリオ" pitchFamily="50" charset="-128"/>
                <a:ea typeface="メイリオ" pitchFamily="50" charset="-128"/>
              </a:rPr>
              <a:t>B</a:t>
            </a:r>
            <a:r>
              <a:rPr kumimoji="1" lang="en-US" altLang="ja-JP" sz="2400" dirty="0" smtClean="0">
                <a:solidFill>
                  <a:schemeClr val="tx2"/>
                </a:solidFill>
                <a:latin typeface="メイリオ" pitchFamily="50" charset="-128"/>
                <a:ea typeface="メイリオ" pitchFamily="50" charset="-128"/>
              </a:rPr>
              <a:t>(2)</a:t>
            </a:r>
            <a:endParaRPr kumimoji="1" lang="ja-JP" altLang="en-US" sz="2400" dirty="0">
              <a:solidFill>
                <a:schemeClr val="tx2"/>
              </a:solidFill>
              <a:latin typeface="メイリオ" pitchFamily="50" charset="-128"/>
              <a:ea typeface="メイリオ" pitchFamily="50" charset="-128"/>
            </a:endParaRPr>
          </a:p>
        </p:txBody>
      </p:sp>
      <p:sp>
        <p:nvSpPr>
          <p:cNvPr id="19" name="テキスト ボックス 18"/>
          <p:cNvSpPr txBox="1"/>
          <p:nvPr/>
        </p:nvSpPr>
        <p:spPr>
          <a:xfrm>
            <a:off x="5436096" y="4047455"/>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C(6)</a:t>
            </a:r>
            <a:endParaRPr kumimoji="1" lang="ja-JP" altLang="en-US" sz="2400" dirty="0">
              <a:solidFill>
                <a:schemeClr val="tx2"/>
              </a:solidFill>
              <a:latin typeface="メイリオ" pitchFamily="50" charset="-128"/>
              <a:ea typeface="メイリオ" pitchFamily="50" charset="-128"/>
            </a:endParaRPr>
          </a:p>
        </p:txBody>
      </p:sp>
      <p:sp>
        <p:nvSpPr>
          <p:cNvPr id="20" name="テキスト ボックス 19"/>
          <p:cNvSpPr txBox="1"/>
          <p:nvPr/>
        </p:nvSpPr>
        <p:spPr>
          <a:xfrm>
            <a:off x="5436096" y="5919663"/>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D(7)</a:t>
            </a:r>
            <a:endParaRPr kumimoji="1" lang="ja-JP" altLang="en-US" sz="2400" dirty="0">
              <a:solidFill>
                <a:schemeClr val="tx2"/>
              </a:solidFill>
              <a:latin typeface="メイリオ" pitchFamily="50" charset="-128"/>
              <a:ea typeface="メイリオ" pitchFamily="50" charset="-128"/>
            </a:endParaRPr>
          </a:p>
        </p:txBody>
      </p:sp>
      <p:cxnSp>
        <p:nvCxnSpPr>
          <p:cNvPr id="34" name="曲線コネクタ 33"/>
          <p:cNvCxnSpPr>
            <a:stCxn id="16" idx="3"/>
            <a:endCxn id="20" idx="1"/>
          </p:cNvCxnSpPr>
          <p:nvPr/>
        </p:nvCxnSpPr>
        <p:spPr>
          <a:xfrm>
            <a:off x="3707904" y="4278288"/>
            <a:ext cx="1728192" cy="1872208"/>
          </a:xfrm>
          <a:prstGeom prst="curvedConnector3">
            <a:avLst>
              <a:gd name="adj1" fmla="val 68519"/>
            </a:avLst>
          </a:prstGeom>
          <a:ln w="15875">
            <a:solidFill>
              <a:srgbClr val="C00000"/>
            </a:solidFill>
            <a:tailEnd type="arrow" w="lg" len="lg"/>
          </a:ln>
        </p:spPr>
        <p:style>
          <a:lnRef idx="1">
            <a:schemeClr val="accent1"/>
          </a:lnRef>
          <a:fillRef idx="0">
            <a:schemeClr val="accent1"/>
          </a:fillRef>
          <a:effectRef idx="0">
            <a:schemeClr val="accent1"/>
          </a:effectRef>
          <a:fontRef idx="minor">
            <a:schemeClr val="tx1"/>
          </a:fontRef>
        </p:style>
      </p:cxnSp>
      <p:sp>
        <p:nvSpPr>
          <p:cNvPr id="51" name="フリーフォーム 50"/>
          <p:cNvSpPr/>
          <p:nvPr/>
        </p:nvSpPr>
        <p:spPr>
          <a:xfrm>
            <a:off x="3627120" y="6111240"/>
            <a:ext cx="1752600" cy="381000"/>
          </a:xfrm>
          <a:custGeom>
            <a:avLst/>
            <a:gdLst>
              <a:gd name="connsiteX0" fmla="*/ 0 w 1752600"/>
              <a:gd name="connsiteY0" fmla="*/ 0 h 381000"/>
              <a:gd name="connsiteX1" fmla="*/ 457200 w 1752600"/>
              <a:gd name="connsiteY1" fmla="*/ 304800 h 381000"/>
              <a:gd name="connsiteX2" fmla="*/ 944880 w 1752600"/>
              <a:gd name="connsiteY2" fmla="*/ 365760 h 381000"/>
              <a:gd name="connsiteX3" fmla="*/ 1524000 w 1752600"/>
              <a:gd name="connsiteY3" fmla="*/ 213360 h 381000"/>
              <a:gd name="connsiteX4" fmla="*/ 1752600 w 1752600"/>
              <a:gd name="connsiteY4" fmla="*/ 91440 h 381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52600" h="381000">
                <a:moveTo>
                  <a:pt x="0" y="0"/>
                </a:moveTo>
                <a:cubicBezTo>
                  <a:pt x="149860" y="121920"/>
                  <a:pt x="299720" y="243840"/>
                  <a:pt x="457200" y="304800"/>
                </a:cubicBezTo>
                <a:cubicBezTo>
                  <a:pt x="614680" y="365760"/>
                  <a:pt x="767080" y="381000"/>
                  <a:pt x="944880" y="365760"/>
                </a:cubicBezTo>
                <a:cubicBezTo>
                  <a:pt x="1122680" y="350520"/>
                  <a:pt x="1389380" y="259080"/>
                  <a:pt x="1524000" y="213360"/>
                </a:cubicBezTo>
                <a:cubicBezTo>
                  <a:pt x="1658620" y="167640"/>
                  <a:pt x="1705610" y="129540"/>
                  <a:pt x="1752600" y="91440"/>
                </a:cubicBezTo>
              </a:path>
            </a:pathLst>
          </a:custGeom>
          <a:ln w="15875">
            <a:solidFill>
              <a:srgbClr val="C00000"/>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2" name="フリーフォーム 51"/>
          <p:cNvSpPr/>
          <p:nvPr/>
        </p:nvSpPr>
        <p:spPr>
          <a:xfrm>
            <a:off x="3733800" y="3881120"/>
            <a:ext cx="1737360" cy="401320"/>
          </a:xfrm>
          <a:custGeom>
            <a:avLst/>
            <a:gdLst>
              <a:gd name="connsiteX0" fmla="*/ 0 w 1737360"/>
              <a:gd name="connsiteY0" fmla="*/ 401320 h 401320"/>
              <a:gd name="connsiteX1" fmla="*/ 426720 w 1737360"/>
              <a:gd name="connsiteY1" fmla="*/ 66040 h 401320"/>
              <a:gd name="connsiteX2" fmla="*/ 1325880 w 1737360"/>
              <a:gd name="connsiteY2" fmla="*/ 35560 h 401320"/>
              <a:gd name="connsiteX3" fmla="*/ 1737360 w 1737360"/>
              <a:gd name="connsiteY3" fmla="*/ 279400 h 401320"/>
            </a:gdLst>
            <a:ahLst/>
            <a:cxnLst>
              <a:cxn ang="0">
                <a:pos x="connsiteX0" y="connsiteY0"/>
              </a:cxn>
              <a:cxn ang="0">
                <a:pos x="connsiteX1" y="connsiteY1"/>
              </a:cxn>
              <a:cxn ang="0">
                <a:pos x="connsiteX2" y="connsiteY2"/>
              </a:cxn>
              <a:cxn ang="0">
                <a:pos x="connsiteX3" y="connsiteY3"/>
              </a:cxn>
            </a:cxnLst>
            <a:rect l="l" t="t" r="r" b="b"/>
            <a:pathLst>
              <a:path w="1737360" h="401320">
                <a:moveTo>
                  <a:pt x="0" y="401320"/>
                </a:moveTo>
                <a:cubicBezTo>
                  <a:pt x="102870" y="264160"/>
                  <a:pt x="205740" y="127000"/>
                  <a:pt x="426720" y="66040"/>
                </a:cubicBezTo>
                <a:cubicBezTo>
                  <a:pt x="647700" y="5080"/>
                  <a:pt x="1107440" y="0"/>
                  <a:pt x="1325880" y="35560"/>
                </a:cubicBezTo>
                <a:cubicBezTo>
                  <a:pt x="1544320" y="71120"/>
                  <a:pt x="1640840" y="175260"/>
                  <a:pt x="1737360" y="279400"/>
                </a:cubicBezTo>
              </a:path>
            </a:pathLst>
          </a:custGeom>
          <a:ln w="15875">
            <a:solidFill>
              <a:srgbClr val="C00000"/>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3" name="正方形/長方形 52"/>
          <p:cNvSpPr/>
          <p:nvPr/>
        </p:nvSpPr>
        <p:spPr>
          <a:xfrm>
            <a:off x="7884368" y="56818"/>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P.171</a:t>
            </a:r>
            <a:endParaRPr lang="ja-JP" altLang="en-US" sz="2000" b="1" dirty="0">
              <a:solidFill>
                <a:schemeClr val="tx2"/>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itchFamily="50" charset="-128"/>
                <a:ea typeface="メイリオ" pitchFamily="50" charset="-128"/>
              </a:rPr>
              <a:t>日程計画とは？</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467544" y="1772816"/>
            <a:ext cx="8424936" cy="4495800"/>
          </a:xfrm>
        </p:spPr>
        <p:txBody>
          <a:bodyPr>
            <a:normAutofit/>
          </a:bodyPr>
          <a:lstStyle/>
          <a:p>
            <a:pPr>
              <a:buNone/>
            </a:pPr>
            <a:r>
              <a:rPr lang="ja-JP" altLang="en-US" sz="2800" b="1" dirty="0" smtClean="0">
                <a:solidFill>
                  <a:srgbClr val="C00000"/>
                </a:solidFill>
                <a:latin typeface="メイリオ" pitchFamily="50" charset="-128"/>
                <a:ea typeface="メイリオ" pitchFamily="50" charset="-128"/>
              </a:rPr>
              <a:t>日程計画</a:t>
            </a:r>
            <a:r>
              <a:rPr lang="ja-JP" altLang="en-US" sz="2800" dirty="0" smtClean="0">
                <a:solidFill>
                  <a:schemeClr val="tx2"/>
                </a:solidFill>
                <a:latin typeface="メイリオ" pitchFamily="50" charset="-128"/>
                <a:ea typeface="メイリオ" pitchFamily="50" charset="-128"/>
              </a:rPr>
              <a:t>＝しっかりと</a:t>
            </a:r>
            <a:r>
              <a:rPr lang="ja-JP" altLang="en-US" sz="2800" b="1" dirty="0" smtClean="0">
                <a:solidFill>
                  <a:srgbClr val="C00000"/>
                </a:solidFill>
                <a:latin typeface="メイリオ" pitchFamily="50" charset="-128"/>
                <a:ea typeface="メイリオ" pitchFamily="50" charset="-128"/>
              </a:rPr>
              <a:t>段取り</a:t>
            </a:r>
            <a:r>
              <a:rPr lang="ja-JP" altLang="en-US" sz="2800" dirty="0" smtClean="0">
                <a:solidFill>
                  <a:schemeClr val="tx2"/>
                </a:solidFill>
                <a:latin typeface="メイリオ" pitchFamily="50" charset="-128"/>
                <a:ea typeface="メイリオ" pitchFamily="50" charset="-128"/>
              </a:rPr>
              <a:t>を組みましょう！</a:t>
            </a:r>
          </a:p>
          <a:p>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仮想</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早稲田ヒルズを建設するための段取り</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コンビニの新規開店までの段取り</a:t>
            </a:r>
            <a:endParaRPr lang="en-US" altLang="ja-JP" sz="2800" dirty="0" smtClean="0">
              <a:solidFill>
                <a:schemeClr val="tx2"/>
              </a:solidFill>
              <a:latin typeface="メイリオ" pitchFamily="50" charset="-128"/>
              <a:ea typeface="メイリオ" pitchFamily="50" charset="-128"/>
            </a:endParaRPr>
          </a:p>
          <a:p>
            <a:r>
              <a:rPr kumimoji="1" lang="ja-JP" altLang="en-US" sz="2800" dirty="0" smtClean="0">
                <a:solidFill>
                  <a:schemeClr val="tx2"/>
                </a:solidFill>
                <a:latin typeface="メイリオ" pitchFamily="50" charset="-128"/>
                <a:ea typeface="メイリオ" pitchFamily="50" charset="-128"/>
              </a:rPr>
              <a:t>学祭のイベント企画の段取り</a:t>
            </a:r>
            <a:endParaRPr kumimoji="1" lang="en-US" altLang="ja-JP" sz="2800" dirty="0" smtClean="0">
              <a:solidFill>
                <a:schemeClr val="tx2"/>
              </a:solidFill>
              <a:latin typeface="メイリオ" pitchFamily="50" charset="-128"/>
              <a:ea typeface="メイリオ" pitchFamily="50" charset="-128"/>
            </a:endParaRPr>
          </a:p>
          <a:p>
            <a:r>
              <a:rPr kumimoji="1" lang="ja-JP" altLang="en-US" sz="2800" dirty="0" smtClean="0">
                <a:solidFill>
                  <a:schemeClr val="tx2"/>
                </a:solidFill>
                <a:latin typeface="メイリオ" pitchFamily="50" charset="-128"/>
                <a:ea typeface="メイリオ" pitchFamily="50" charset="-128"/>
              </a:rPr>
              <a:t>期末試験で</a:t>
            </a:r>
            <a:r>
              <a:rPr kumimoji="1" lang="en-US" altLang="ja-JP" sz="2800" dirty="0" smtClean="0">
                <a:solidFill>
                  <a:schemeClr val="tx2"/>
                </a:solidFill>
                <a:latin typeface="メイリオ" pitchFamily="50" charset="-128"/>
                <a:ea typeface="メイリオ" pitchFamily="50" charset="-128"/>
              </a:rPr>
              <a:t>Good</a:t>
            </a:r>
            <a:r>
              <a:rPr kumimoji="1" lang="ja-JP" altLang="en-US" sz="2800" dirty="0" smtClean="0">
                <a:solidFill>
                  <a:schemeClr val="tx2"/>
                </a:solidFill>
                <a:latin typeface="メイリオ" pitchFamily="50" charset="-128"/>
                <a:ea typeface="メイリオ" pitchFamily="50" charset="-128"/>
              </a:rPr>
              <a:t>な評価を</a:t>
            </a:r>
            <a:endParaRPr kumimoji="1" lang="en-US" altLang="ja-JP" sz="2800" dirty="0" smtClean="0">
              <a:solidFill>
                <a:schemeClr val="tx2"/>
              </a:solidFill>
              <a:latin typeface="メイリオ" pitchFamily="50" charset="-128"/>
              <a:ea typeface="メイリオ" pitchFamily="50" charset="-128"/>
            </a:endParaRPr>
          </a:p>
          <a:p>
            <a:pPr>
              <a:spcBef>
                <a:spcPts val="0"/>
              </a:spcBef>
              <a:buNone/>
            </a:pPr>
            <a:r>
              <a:rPr lang="ja-JP" altLang="en-US" sz="2800" dirty="0" smtClean="0">
                <a:solidFill>
                  <a:schemeClr val="tx2"/>
                </a:solidFill>
                <a:latin typeface="メイリオ" pitchFamily="50" charset="-128"/>
                <a:ea typeface="メイリオ" pitchFamily="50" charset="-128"/>
              </a:rPr>
              <a:t>　</a:t>
            </a:r>
            <a:r>
              <a:rPr kumimoji="1" lang="ja-JP" altLang="en-US" sz="2800" dirty="0" smtClean="0">
                <a:solidFill>
                  <a:schemeClr val="tx2"/>
                </a:solidFill>
                <a:latin typeface="メイリオ" pitchFamily="50" charset="-128"/>
                <a:ea typeface="メイリオ" pitchFamily="50" charset="-128"/>
              </a:rPr>
              <a:t>もらうための段取り</a:t>
            </a:r>
            <a:endParaRPr kumimoji="1" lang="en-US" altLang="ja-JP" sz="2800" dirty="0" smtClean="0">
              <a:solidFill>
                <a:schemeClr val="tx2"/>
              </a:solidFill>
              <a:latin typeface="メイリオ" pitchFamily="50" charset="-128"/>
              <a:ea typeface="メイリオ" pitchFamily="50" charset="-128"/>
            </a:endParaRPr>
          </a:p>
          <a:p>
            <a:r>
              <a:rPr lang="en-US" altLang="ja-JP" sz="2800" dirty="0" smtClean="0">
                <a:solidFill>
                  <a:schemeClr val="tx2"/>
                </a:solidFill>
                <a:latin typeface="メイリオ" pitchFamily="50" charset="-128"/>
                <a:ea typeface="メイリオ" pitchFamily="50" charset="-128"/>
              </a:rPr>
              <a:t>…</a:t>
            </a:r>
            <a:endParaRPr kumimoji="1" lang="en-US" altLang="ja-JP" sz="2800" dirty="0" smtClean="0">
              <a:solidFill>
                <a:schemeClr val="tx2"/>
              </a:solidFill>
              <a:latin typeface="メイリオ" pitchFamily="50" charset="-128"/>
              <a:ea typeface="メイリオ" pitchFamily="50" charset="-128"/>
            </a:endParaRPr>
          </a:p>
        </p:txBody>
      </p:sp>
      <p:pic>
        <p:nvPicPr>
          <p:cNvPr id="6" name="図 5" descr="高層ビル群建築中イメージ.jpg"/>
          <p:cNvPicPr>
            <a:picLocks noChangeAspect="1"/>
          </p:cNvPicPr>
          <p:nvPr/>
        </p:nvPicPr>
        <p:blipFill>
          <a:blip r:embed="rId2" cstate="print"/>
          <a:stretch>
            <a:fillRect/>
          </a:stretch>
        </p:blipFill>
        <p:spPr>
          <a:xfrm>
            <a:off x="5561316" y="3789040"/>
            <a:ext cx="3582683" cy="3068960"/>
          </a:xfrm>
          <a:prstGeom prst="rect">
            <a:avLst/>
          </a:prstGeom>
        </p:spPr>
      </p:pic>
      <p:sp>
        <p:nvSpPr>
          <p:cNvPr id="5" name="正方形/長方形 4"/>
          <p:cNvSpPr/>
          <p:nvPr/>
        </p:nvSpPr>
        <p:spPr>
          <a:xfrm>
            <a:off x="7884368" y="56818"/>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P.165</a:t>
            </a:r>
            <a:r>
              <a:rPr lang="ja-JP" altLang="en-US" sz="2000" b="1" dirty="0" smtClean="0">
                <a:solidFill>
                  <a:schemeClr val="tx2"/>
                </a:solidFill>
                <a:latin typeface="メイリオ" pitchFamily="50" charset="-128"/>
                <a:ea typeface="メイリオ" pitchFamily="50" charset="-128"/>
              </a:rPr>
              <a:t>～</a:t>
            </a:r>
            <a:endParaRPr lang="ja-JP" altLang="en-US" sz="2000" b="1" dirty="0">
              <a:solidFill>
                <a:schemeClr val="tx2"/>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28600"/>
            <a:ext cx="8496944" cy="990600"/>
          </a:xfrm>
        </p:spPr>
        <p:txBody>
          <a:bodyPr>
            <a:normAutofit/>
          </a:bodyPr>
          <a:lstStyle/>
          <a:p>
            <a:r>
              <a:rPr kumimoji="1" lang="ja-JP" altLang="en-US" dirty="0" smtClean="0">
                <a:latin typeface="メイリオ" pitchFamily="50" charset="-128"/>
                <a:ea typeface="メイリオ" pitchFamily="50" charset="-128"/>
              </a:rPr>
              <a:t>ダミー作業の必要性</a:t>
            </a:r>
            <a:endParaRPr kumimoji="1" lang="ja-JP" altLang="en-US" dirty="0">
              <a:latin typeface="メイリオ" pitchFamily="50" charset="-128"/>
              <a:ea typeface="メイリオ" pitchFamily="50" charset="-128"/>
            </a:endParaRPr>
          </a:p>
        </p:txBody>
      </p:sp>
      <p:sp>
        <p:nvSpPr>
          <p:cNvPr id="4" name="コンテンツ プレースホルダ 3"/>
          <p:cNvSpPr>
            <a:spLocks noGrp="1"/>
          </p:cNvSpPr>
          <p:nvPr>
            <p:ph sz="quarter" idx="1"/>
          </p:nvPr>
        </p:nvSpPr>
        <p:spPr>
          <a:xfrm>
            <a:off x="323528" y="1770112"/>
            <a:ext cx="8496944" cy="4323184"/>
          </a:xfrm>
        </p:spPr>
        <p:txBody>
          <a:bodyPr>
            <a:normAutofit/>
          </a:bodyPr>
          <a:lstStyle/>
          <a:p>
            <a:pPr>
              <a:buNone/>
            </a:pPr>
            <a:r>
              <a:rPr lang="ja-JP" altLang="en-US" sz="2800" dirty="0" smtClean="0">
                <a:solidFill>
                  <a:schemeClr val="tx2"/>
                </a:solidFill>
                <a:latin typeface="メイリオ" pitchFamily="50" charset="-128"/>
                <a:ea typeface="メイリオ" pitchFamily="50" charset="-128"/>
              </a:rPr>
              <a:t>例：作業</a:t>
            </a:r>
            <a:r>
              <a:rPr lang="en-US" altLang="ja-JP" sz="2800" dirty="0" smtClean="0">
                <a:solidFill>
                  <a:schemeClr val="tx2"/>
                </a:solidFill>
                <a:latin typeface="メイリオ" pitchFamily="50" charset="-128"/>
                <a:ea typeface="メイリオ" pitchFamily="50" charset="-128"/>
              </a:rPr>
              <a:t>A</a:t>
            </a:r>
            <a:r>
              <a:rPr lang="ja-JP" altLang="en-US" sz="2800" dirty="0" smtClean="0">
                <a:solidFill>
                  <a:schemeClr val="tx2"/>
                </a:solidFill>
                <a:latin typeface="メイリオ" pitchFamily="50" charset="-128"/>
                <a:ea typeface="メイリオ" pitchFamily="50" charset="-128"/>
              </a:rPr>
              <a:t>の後続作業が作業</a:t>
            </a:r>
            <a:r>
              <a:rPr lang="en-US" altLang="ja-JP" sz="2800" dirty="0" smtClean="0">
                <a:solidFill>
                  <a:schemeClr val="tx2"/>
                </a:solidFill>
                <a:latin typeface="メイリオ" pitchFamily="50" charset="-128"/>
                <a:ea typeface="メイリオ" pitchFamily="50" charset="-128"/>
              </a:rPr>
              <a:t>B</a:t>
            </a:r>
            <a:r>
              <a:rPr lang="ja-JP" altLang="en-US" sz="2800" dirty="0" smtClean="0">
                <a:solidFill>
                  <a:schemeClr val="tx2"/>
                </a:solidFill>
                <a:latin typeface="メイリオ" pitchFamily="50" charset="-128"/>
                <a:ea typeface="メイリオ" pitchFamily="50" charset="-128"/>
              </a:rPr>
              <a:t>と</a:t>
            </a:r>
            <a:r>
              <a:rPr lang="en-US" altLang="ja-JP" sz="2800" dirty="0" smtClean="0">
                <a:solidFill>
                  <a:schemeClr val="tx2"/>
                </a:solidFill>
                <a:latin typeface="メイリオ" pitchFamily="50" charset="-128"/>
                <a:ea typeface="メイリオ" pitchFamily="50" charset="-128"/>
              </a:rPr>
              <a:t>C</a:t>
            </a:r>
            <a:r>
              <a:rPr lang="ja-JP" altLang="en-US" sz="2800" dirty="0" err="1"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作業</a:t>
            </a:r>
            <a:r>
              <a:rPr lang="en-US" altLang="ja-JP" sz="2800" dirty="0" smtClean="0">
                <a:solidFill>
                  <a:schemeClr val="tx2"/>
                </a:solidFill>
                <a:latin typeface="メイリオ" pitchFamily="50" charset="-128"/>
                <a:ea typeface="メイリオ" pitchFamily="50" charset="-128"/>
              </a:rPr>
              <a:t>B</a:t>
            </a:r>
            <a:r>
              <a:rPr lang="ja-JP" altLang="en-US" sz="2800" dirty="0" smtClean="0">
                <a:solidFill>
                  <a:schemeClr val="tx2"/>
                </a:solidFill>
                <a:latin typeface="メイリオ" pitchFamily="50" charset="-128"/>
                <a:ea typeface="メイリオ" pitchFamily="50" charset="-128"/>
              </a:rPr>
              <a:t>と</a:t>
            </a:r>
            <a:r>
              <a:rPr lang="en-US" altLang="ja-JP" sz="2800" dirty="0" smtClean="0">
                <a:solidFill>
                  <a:schemeClr val="tx2"/>
                </a:solidFill>
                <a:latin typeface="メイリオ" pitchFamily="50" charset="-128"/>
                <a:ea typeface="メイリオ" pitchFamily="50" charset="-128"/>
              </a:rPr>
              <a:t>C</a:t>
            </a:r>
            <a:r>
              <a:rPr lang="ja-JP" altLang="en-US" sz="2800" dirty="0" smtClean="0">
                <a:solidFill>
                  <a:schemeClr val="tx2"/>
                </a:solidFill>
                <a:latin typeface="メイリオ" pitchFamily="50" charset="-128"/>
                <a:ea typeface="メイリオ" pitchFamily="50" charset="-128"/>
              </a:rPr>
              <a:t>の後続作業が作業</a:t>
            </a:r>
            <a:r>
              <a:rPr lang="en-US" altLang="ja-JP" sz="2800" dirty="0" smtClean="0">
                <a:solidFill>
                  <a:schemeClr val="tx2"/>
                </a:solidFill>
                <a:latin typeface="メイリオ" pitchFamily="50" charset="-128"/>
                <a:ea typeface="メイリオ" pitchFamily="50" charset="-128"/>
              </a:rPr>
              <a:t>D</a:t>
            </a:r>
          </a:p>
        </p:txBody>
      </p:sp>
      <p:sp>
        <p:nvSpPr>
          <p:cNvPr id="5" name="円/楕円 4"/>
          <p:cNvSpPr/>
          <p:nvPr/>
        </p:nvSpPr>
        <p:spPr>
          <a:xfrm>
            <a:off x="755576" y="3212976"/>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1</a:t>
            </a:r>
            <a:endParaRPr kumimoji="1" lang="ja-JP" altLang="en-US" sz="2800" b="1" dirty="0">
              <a:solidFill>
                <a:schemeClr val="tx2"/>
              </a:solidFill>
              <a:latin typeface="メイリオ" pitchFamily="50" charset="-128"/>
              <a:ea typeface="メイリオ" pitchFamily="50" charset="-128"/>
            </a:endParaRPr>
          </a:p>
        </p:txBody>
      </p:sp>
      <p:sp>
        <p:nvSpPr>
          <p:cNvPr id="6" name="円/楕円 5"/>
          <p:cNvSpPr/>
          <p:nvPr/>
        </p:nvSpPr>
        <p:spPr>
          <a:xfrm>
            <a:off x="3491880" y="3789040"/>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4</a:t>
            </a:r>
          </a:p>
        </p:txBody>
      </p:sp>
      <p:sp>
        <p:nvSpPr>
          <p:cNvPr id="7" name="円/楕円 6"/>
          <p:cNvSpPr/>
          <p:nvPr/>
        </p:nvSpPr>
        <p:spPr>
          <a:xfrm>
            <a:off x="3491880" y="2780928"/>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3</a:t>
            </a:r>
            <a:endParaRPr kumimoji="1" lang="ja-JP" altLang="en-US" sz="2800" b="1" dirty="0">
              <a:solidFill>
                <a:schemeClr val="tx2"/>
              </a:solidFill>
              <a:latin typeface="メイリオ" pitchFamily="50" charset="-128"/>
              <a:ea typeface="メイリオ" pitchFamily="50" charset="-128"/>
            </a:endParaRPr>
          </a:p>
        </p:txBody>
      </p:sp>
      <p:sp>
        <p:nvSpPr>
          <p:cNvPr id="9" name="円/楕円 8"/>
          <p:cNvSpPr/>
          <p:nvPr/>
        </p:nvSpPr>
        <p:spPr>
          <a:xfrm>
            <a:off x="2051720" y="3212976"/>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2</a:t>
            </a:r>
            <a:endParaRPr kumimoji="1" lang="ja-JP" altLang="en-US" sz="2800" b="1" dirty="0">
              <a:solidFill>
                <a:schemeClr val="tx2"/>
              </a:solidFill>
              <a:latin typeface="メイリオ" pitchFamily="50" charset="-128"/>
              <a:ea typeface="メイリオ" pitchFamily="50" charset="-128"/>
            </a:endParaRPr>
          </a:p>
        </p:txBody>
      </p:sp>
      <p:sp>
        <p:nvSpPr>
          <p:cNvPr id="10" name="円/楕円 9"/>
          <p:cNvSpPr/>
          <p:nvPr/>
        </p:nvSpPr>
        <p:spPr>
          <a:xfrm>
            <a:off x="6444208" y="3212976"/>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solidFill>
                <a:schemeClr val="tx2"/>
              </a:solidFill>
              <a:latin typeface="メイリオ" pitchFamily="50" charset="-128"/>
              <a:ea typeface="メイリオ" pitchFamily="50" charset="-128"/>
            </a:endParaRPr>
          </a:p>
        </p:txBody>
      </p:sp>
      <p:sp>
        <p:nvSpPr>
          <p:cNvPr id="11" name="円/楕円 10"/>
          <p:cNvSpPr/>
          <p:nvPr/>
        </p:nvSpPr>
        <p:spPr>
          <a:xfrm>
            <a:off x="4932040" y="3789040"/>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2800" b="1" dirty="0" smtClean="0">
              <a:solidFill>
                <a:schemeClr val="tx2"/>
              </a:solidFill>
              <a:latin typeface="メイリオ" pitchFamily="50" charset="-128"/>
              <a:ea typeface="メイリオ" pitchFamily="50" charset="-128"/>
            </a:endParaRPr>
          </a:p>
        </p:txBody>
      </p:sp>
      <p:sp>
        <p:nvSpPr>
          <p:cNvPr id="12" name="円/楕円 11"/>
          <p:cNvSpPr/>
          <p:nvPr/>
        </p:nvSpPr>
        <p:spPr>
          <a:xfrm>
            <a:off x="4932040" y="2780928"/>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solidFill>
                <a:schemeClr val="tx2"/>
              </a:solidFill>
              <a:latin typeface="メイリオ" pitchFamily="50" charset="-128"/>
              <a:ea typeface="メイリオ" pitchFamily="50" charset="-128"/>
            </a:endParaRPr>
          </a:p>
        </p:txBody>
      </p:sp>
      <p:sp>
        <p:nvSpPr>
          <p:cNvPr id="18" name="円/楕円 17"/>
          <p:cNvSpPr/>
          <p:nvPr/>
        </p:nvSpPr>
        <p:spPr>
          <a:xfrm>
            <a:off x="7812360" y="3212976"/>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solidFill>
                <a:schemeClr val="tx2"/>
              </a:solidFill>
              <a:latin typeface="メイリオ" pitchFamily="50" charset="-128"/>
              <a:ea typeface="メイリオ" pitchFamily="50" charset="-128"/>
            </a:endParaRPr>
          </a:p>
        </p:txBody>
      </p:sp>
      <p:cxnSp>
        <p:nvCxnSpPr>
          <p:cNvPr id="20" name="直線矢印コネクタ 19"/>
          <p:cNvCxnSpPr>
            <a:stCxn id="5" idx="6"/>
            <a:endCxn id="9" idx="2"/>
          </p:cNvCxnSpPr>
          <p:nvPr/>
        </p:nvCxnSpPr>
        <p:spPr>
          <a:xfrm>
            <a:off x="1475656" y="3573016"/>
            <a:ext cx="576064" cy="0"/>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a:stCxn id="9" idx="6"/>
            <a:endCxn id="7" idx="2"/>
          </p:cNvCxnSpPr>
          <p:nvPr/>
        </p:nvCxnSpPr>
        <p:spPr>
          <a:xfrm flipV="1">
            <a:off x="2771800" y="3140968"/>
            <a:ext cx="720080" cy="432048"/>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25" name="直線矢印コネクタ 24"/>
          <p:cNvCxnSpPr>
            <a:stCxn id="9" idx="6"/>
            <a:endCxn id="6" idx="2"/>
          </p:cNvCxnSpPr>
          <p:nvPr/>
        </p:nvCxnSpPr>
        <p:spPr>
          <a:xfrm>
            <a:off x="2771800" y="3573016"/>
            <a:ext cx="720080" cy="576064"/>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28" name="直線矢印コネクタ 27"/>
          <p:cNvCxnSpPr>
            <a:stCxn id="12" idx="6"/>
            <a:endCxn id="10" idx="2"/>
          </p:cNvCxnSpPr>
          <p:nvPr/>
        </p:nvCxnSpPr>
        <p:spPr>
          <a:xfrm>
            <a:off x="5652120" y="3140968"/>
            <a:ext cx="792088" cy="432048"/>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31" name="直線矢印コネクタ 30"/>
          <p:cNvCxnSpPr>
            <a:stCxn id="11" idx="6"/>
            <a:endCxn id="10" idx="2"/>
          </p:cNvCxnSpPr>
          <p:nvPr/>
        </p:nvCxnSpPr>
        <p:spPr>
          <a:xfrm flipV="1">
            <a:off x="5652120" y="3573016"/>
            <a:ext cx="792088" cy="576064"/>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34" name="直線矢印コネクタ 33"/>
          <p:cNvCxnSpPr>
            <a:stCxn id="10" idx="6"/>
            <a:endCxn id="18" idx="2"/>
          </p:cNvCxnSpPr>
          <p:nvPr/>
        </p:nvCxnSpPr>
        <p:spPr>
          <a:xfrm>
            <a:off x="7164288" y="3573016"/>
            <a:ext cx="648072" cy="0"/>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37" name="テキスト ボックス 36"/>
          <p:cNvSpPr txBox="1"/>
          <p:nvPr/>
        </p:nvSpPr>
        <p:spPr>
          <a:xfrm>
            <a:off x="1403648" y="3068960"/>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A(3)</a:t>
            </a:r>
            <a:endParaRPr kumimoji="1" lang="ja-JP" altLang="en-US" sz="2400" dirty="0">
              <a:solidFill>
                <a:schemeClr val="tx2"/>
              </a:solidFill>
              <a:latin typeface="メイリオ" pitchFamily="50" charset="-128"/>
              <a:ea typeface="メイリオ" pitchFamily="50" charset="-128"/>
            </a:endParaRPr>
          </a:p>
        </p:txBody>
      </p:sp>
      <p:sp>
        <p:nvSpPr>
          <p:cNvPr id="38" name="テキスト ボックス 37"/>
          <p:cNvSpPr txBox="1"/>
          <p:nvPr/>
        </p:nvSpPr>
        <p:spPr>
          <a:xfrm>
            <a:off x="2699792" y="2780928"/>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B(2)</a:t>
            </a:r>
            <a:endParaRPr kumimoji="1" lang="ja-JP" altLang="en-US" sz="2400" dirty="0">
              <a:solidFill>
                <a:schemeClr val="tx2"/>
              </a:solidFill>
              <a:latin typeface="メイリオ" pitchFamily="50" charset="-128"/>
              <a:ea typeface="メイリオ" pitchFamily="50" charset="-128"/>
            </a:endParaRPr>
          </a:p>
        </p:txBody>
      </p:sp>
      <p:sp>
        <p:nvSpPr>
          <p:cNvPr id="39" name="テキスト ボックス 38"/>
          <p:cNvSpPr txBox="1"/>
          <p:nvPr/>
        </p:nvSpPr>
        <p:spPr>
          <a:xfrm>
            <a:off x="2699792" y="4047455"/>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C(6)</a:t>
            </a:r>
            <a:endParaRPr kumimoji="1" lang="ja-JP" altLang="en-US" sz="2400" dirty="0">
              <a:solidFill>
                <a:schemeClr val="tx2"/>
              </a:solidFill>
              <a:latin typeface="メイリオ" pitchFamily="50" charset="-128"/>
              <a:ea typeface="メイリオ" pitchFamily="50" charset="-128"/>
            </a:endParaRPr>
          </a:p>
        </p:txBody>
      </p:sp>
      <p:sp>
        <p:nvSpPr>
          <p:cNvPr id="40" name="テキスト ボックス 39"/>
          <p:cNvSpPr txBox="1"/>
          <p:nvPr/>
        </p:nvSpPr>
        <p:spPr>
          <a:xfrm>
            <a:off x="5652120" y="2780928"/>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B(2)</a:t>
            </a:r>
            <a:endParaRPr kumimoji="1" lang="ja-JP" altLang="en-US" sz="2400" dirty="0">
              <a:solidFill>
                <a:schemeClr val="tx2"/>
              </a:solidFill>
              <a:latin typeface="メイリオ" pitchFamily="50" charset="-128"/>
              <a:ea typeface="メイリオ" pitchFamily="50" charset="-128"/>
            </a:endParaRPr>
          </a:p>
        </p:txBody>
      </p:sp>
      <p:sp>
        <p:nvSpPr>
          <p:cNvPr id="41" name="テキスト ボックス 40"/>
          <p:cNvSpPr txBox="1"/>
          <p:nvPr/>
        </p:nvSpPr>
        <p:spPr>
          <a:xfrm>
            <a:off x="5724128" y="4047455"/>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C(6)</a:t>
            </a:r>
            <a:endParaRPr kumimoji="1" lang="ja-JP" altLang="en-US" sz="2400" dirty="0">
              <a:solidFill>
                <a:schemeClr val="tx2"/>
              </a:solidFill>
              <a:latin typeface="メイリオ" pitchFamily="50" charset="-128"/>
              <a:ea typeface="メイリオ" pitchFamily="50" charset="-128"/>
            </a:endParaRPr>
          </a:p>
        </p:txBody>
      </p:sp>
      <p:sp>
        <p:nvSpPr>
          <p:cNvPr id="42" name="テキスト ボックス 41"/>
          <p:cNvSpPr txBox="1"/>
          <p:nvPr/>
        </p:nvSpPr>
        <p:spPr>
          <a:xfrm>
            <a:off x="7092280" y="3068960"/>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D(7)</a:t>
            </a:r>
            <a:endParaRPr kumimoji="1" lang="ja-JP" altLang="en-US" sz="2400" dirty="0">
              <a:solidFill>
                <a:schemeClr val="tx2"/>
              </a:solidFill>
              <a:latin typeface="メイリオ" pitchFamily="50" charset="-128"/>
              <a:ea typeface="メイリオ" pitchFamily="50" charset="-128"/>
            </a:endParaRPr>
          </a:p>
        </p:txBody>
      </p:sp>
      <p:sp>
        <p:nvSpPr>
          <p:cNvPr id="43" name="円/楕円 42"/>
          <p:cNvSpPr/>
          <p:nvPr/>
        </p:nvSpPr>
        <p:spPr>
          <a:xfrm>
            <a:off x="1835696" y="5085184"/>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1</a:t>
            </a:r>
            <a:endParaRPr kumimoji="1" lang="ja-JP" altLang="en-US" sz="2800" b="1" dirty="0">
              <a:solidFill>
                <a:schemeClr val="tx2"/>
              </a:solidFill>
              <a:latin typeface="メイリオ" pitchFamily="50" charset="-128"/>
              <a:ea typeface="メイリオ" pitchFamily="50" charset="-128"/>
            </a:endParaRPr>
          </a:p>
        </p:txBody>
      </p:sp>
      <p:sp>
        <p:nvSpPr>
          <p:cNvPr id="44" name="円/楕円 43"/>
          <p:cNvSpPr/>
          <p:nvPr/>
        </p:nvSpPr>
        <p:spPr>
          <a:xfrm>
            <a:off x="3347864" y="5085184"/>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2</a:t>
            </a:r>
            <a:endParaRPr kumimoji="1" lang="ja-JP" altLang="en-US" sz="2800" b="1" dirty="0">
              <a:solidFill>
                <a:schemeClr val="tx2"/>
              </a:solidFill>
              <a:latin typeface="メイリオ" pitchFamily="50" charset="-128"/>
              <a:ea typeface="メイリオ" pitchFamily="50" charset="-128"/>
            </a:endParaRPr>
          </a:p>
        </p:txBody>
      </p:sp>
      <p:sp>
        <p:nvSpPr>
          <p:cNvPr id="45" name="円/楕円 44"/>
          <p:cNvSpPr/>
          <p:nvPr/>
        </p:nvSpPr>
        <p:spPr>
          <a:xfrm>
            <a:off x="5148064" y="5085184"/>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3</a:t>
            </a:r>
            <a:endParaRPr kumimoji="1" lang="ja-JP" altLang="en-US" sz="2800" b="1" dirty="0">
              <a:solidFill>
                <a:schemeClr val="tx2"/>
              </a:solidFill>
              <a:latin typeface="メイリオ" pitchFamily="50" charset="-128"/>
              <a:ea typeface="メイリオ" pitchFamily="50" charset="-128"/>
            </a:endParaRPr>
          </a:p>
        </p:txBody>
      </p:sp>
      <p:sp>
        <p:nvSpPr>
          <p:cNvPr id="46" name="円/楕円 45"/>
          <p:cNvSpPr/>
          <p:nvPr/>
        </p:nvSpPr>
        <p:spPr>
          <a:xfrm>
            <a:off x="6804248" y="5085184"/>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4</a:t>
            </a:r>
            <a:endParaRPr kumimoji="1" lang="ja-JP" altLang="en-US" sz="2800" b="1" dirty="0">
              <a:solidFill>
                <a:schemeClr val="tx2"/>
              </a:solidFill>
              <a:latin typeface="メイリオ" pitchFamily="50" charset="-128"/>
              <a:ea typeface="メイリオ" pitchFamily="50" charset="-128"/>
            </a:endParaRPr>
          </a:p>
        </p:txBody>
      </p:sp>
      <p:cxnSp>
        <p:nvCxnSpPr>
          <p:cNvPr id="47" name="直線矢印コネクタ 46"/>
          <p:cNvCxnSpPr>
            <a:stCxn id="43" idx="6"/>
            <a:endCxn id="44" idx="2"/>
          </p:cNvCxnSpPr>
          <p:nvPr/>
        </p:nvCxnSpPr>
        <p:spPr>
          <a:xfrm>
            <a:off x="2555776" y="5445224"/>
            <a:ext cx="792088" cy="0"/>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51" name="直線矢印コネクタ 50"/>
          <p:cNvCxnSpPr>
            <a:stCxn id="44" idx="7"/>
            <a:endCxn id="45" idx="1"/>
          </p:cNvCxnSpPr>
          <p:nvPr/>
        </p:nvCxnSpPr>
        <p:spPr>
          <a:xfrm>
            <a:off x="3962491" y="5190637"/>
            <a:ext cx="1291026" cy="0"/>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54" name="直線矢印コネクタ 53"/>
          <p:cNvCxnSpPr>
            <a:stCxn id="44" idx="5"/>
            <a:endCxn id="45" idx="3"/>
          </p:cNvCxnSpPr>
          <p:nvPr/>
        </p:nvCxnSpPr>
        <p:spPr>
          <a:xfrm>
            <a:off x="3962491" y="5699811"/>
            <a:ext cx="1291026" cy="0"/>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57" name="直線矢印コネクタ 56"/>
          <p:cNvCxnSpPr>
            <a:stCxn id="45" idx="6"/>
            <a:endCxn id="46" idx="2"/>
          </p:cNvCxnSpPr>
          <p:nvPr/>
        </p:nvCxnSpPr>
        <p:spPr>
          <a:xfrm>
            <a:off x="5868144" y="5445224"/>
            <a:ext cx="936104" cy="0"/>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60" name="乗算記号 59"/>
          <p:cNvSpPr/>
          <p:nvPr/>
        </p:nvSpPr>
        <p:spPr>
          <a:xfrm>
            <a:off x="4139952" y="5013176"/>
            <a:ext cx="864096" cy="792088"/>
          </a:xfrm>
          <a:prstGeom prst="mathMultiply">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テキスト ボックス 60"/>
          <p:cNvSpPr txBox="1"/>
          <p:nvPr/>
        </p:nvSpPr>
        <p:spPr>
          <a:xfrm>
            <a:off x="5076056" y="5910371"/>
            <a:ext cx="3888432" cy="830997"/>
          </a:xfrm>
          <a:prstGeom prst="rect">
            <a:avLst/>
          </a:prstGeom>
          <a:noFill/>
          <a:ln w="31750">
            <a:solidFill>
              <a:srgbClr val="C00000"/>
            </a:solidFill>
          </a:ln>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2</a:t>
            </a:r>
            <a:r>
              <a:rPr lang="ja-JP" altLang="en-US" sz="2400" dirty="0" err="1" smtClean="0">
                <a:solidFill>
                  <a:schemeClr val="tx2"/>
                </a:solidFill>
                <a:latin typeface="メイリオ" pitchFamily="50" charset="-128"/>
                <a:ea typeface="メイリオ" pitchFamily="50" charset="-128"/>
              </a:rPr>
              <a:t>つの</a:t>
            </a:r>
            <a:r>
              <a:rPr lang="ja-JP" altLang="en-US" sz="2400" dirty="0" smtClean="0">
                <a:solidFill>
                  <a:schemeClr val="tx2"/>
                </a:solidFill>
                <a:latin typeface="メイリオ" pitchFamily="50" charset="-128"/>
                <a:ea typeface="メイリオ" pitchFamily="50" charset="-128"/>
              </a:rPr>
              <a:t>ノードを</a:t>
            </a:r>
            <a:r>
              <a:rPr lang="en-US" altLang="ja-JP" sz="2400" dirty="0" smtClean="0">
                <a:solidFill>
                  <a:schemeClr val="tx2"/>
                </a:solidFill>
                <a:latin typeface="メイリオ" pitchFamily="50" charset="-128"/>
                <a:ea typeface="メイリオ" pitchFamily="50" charset="-128"/>
              </a:rPr>
              <a:t>2</a:t>
            </a:r>
            <a:r>
              <a:rPr lang="ja-JP" altLang="en-US" sz="2400" dirty="0" smtClean="0">
                <a:solidFill>
                  <a:schemeClr val="tx2"/>
                </a:solidFill>
                <a:latin typeface="メイリオ" pitchFamily="50" charset="-128"/>
                <a:ea typeface="メイリオ" pitchFamily="50" charset="-128"/>
              </a:rPr>
              <a:t>本以上の矢印で結んではいけない</a:t>
            </a:r>
            <a:endParaRPr kumimoji="1" lang="ja-JP" altLang="en-US" sz="2400" dirty="0">
              <a:solidFill>
                <a:schemeClr val="tx2"/>
              </a:solidFill>
              <a:latin typeface="メイリオ" pitchFamily="50" charset="-128"/>
              <a:ea typeface="メイリオ" pitchFamily="50" charset="-128"/>
            </a:endParaRPr>
          </a:p>
        </p:txBody>
      </p:sp>
      <p:cxnSp>
        <p:nvCxnSpPr>
          <p:cNvPr id="62" name="直線矢印コネクタ 61"/>
          <p:cNvCxnSpPr>
            <a:stCxn id="61" idx="1"/>
          </p:cNvCxnSpPr>
          <p:nvPr/>
        </p:nvCxnSpPr>
        <p:spPr>
          <a:xfrm flipH="1" flipV="1">
            <a:off x="4932040" y="5805264"/>
            <a:ext cx="144016" cy="520606"/>
          </a:xfrm>
          <a:prstGeom prst="straightConnector1">
            <a:avLst/>
          </a:prstGeom>
          <a:ln w="254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65" name="テキスト ボックス 64"/>
          <p:cNvSpPr txBox="1"/>
          <p:nvPr/>
        </p:nvSpPr>
        <p:spPr>
          <a:xfrm>
            <a:off x="2483768" y="4941168"/>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A(3)</a:t>
            </a:r>
            <a:endParaRPr kumimoji="1" lang="ja-JP" altLang="en-US" sz="2400" dirty="0">
              <a:solidFill>
                <a:schemeClr val="tx2"/>
              </a:solidFill>
              <a:latin typeface="メイリオ" pitchFamily="50" charset="-128"/>
              <a:ea typeface="メイリオ" pitchFamily="50" charset="-128"/>
            </a:endParaRPr>
          </a:p>
        </p:txBody>
      </p:sp>
      <p:sp>
        <p:nvSpPr>
          <p:cNvPr id="66" name="テキスト ボックス 65"/>
          <p:cNvSpPr txBox="1"/>
          <p:nvPr/>
        </p:nvSpPr>
        <p:spPr>
          <a:xfrm>
            <a:off x="4211960" y="4725144"/>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B(2)</a:t>
            </a:r>
            <a:endParaRPr kumimoji="1" lang="ja-JP" altLang="en-US" sz="2400" dirty="0">
              <a:solidFill>
                <a:schemeClr val="tx2"/>
              </a:solidFill>
              <a:latin typeface="メイリオ" pitchFamily="50" charset="-128"/>
              <a:ea typeface="メイリオ" pitchFamily="50" charset="-128"/>
            </a:endParaRPr>
          </a:p>
        </p:txBody>
      </p:sp>
      <p:sp>
        <p:nvSpPr>
          <p:cNvPr id="67" name="テキスト ボックス 66"/>
          <p:cNvSpPr txBox="1"/>
          <p:nvPr/>
        </p:nvSpPr>
        <p:spPr>
          <a:xfrm>
            <a:off x="4139952" y="5733256"/>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C(6)</a:t>
            </a:r>
            <a:endParaRPr kumimoji="1" lang="ja-JP" altLang="en-US" sz="2400" dirty="0">
              <a:solidFill>
                <a:schemeClr val="tx2"/>
              </a:solidFill>
              <a:latin typeface="メイリオ" pitchFamily="50" charset="-128"/>
              <a:ea typeface="メイリオ" pitchFamily="50" charset="-128"/>
            </a:endParaRPr>
          </a:p>
        </p:txBody>
      </p:sp>
      <p:sp>
        <p:nvSpPr>
          <p:cNvPr id="69" name="テキスト ボックス 68"/>
          <p:cNvSpPr txBox="1"/>
          <p:nvPr/>
        </p:nvSpPr>
        <p:spPr>
          <a:xfrm>
            <a:off x="5868144" y="4983559"/>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D(7)</a:t>
            </a:r>
            <a:endParaRPr kumimoji="1" lang="ja-JP" altLang="en-US" sz="2400" dirty="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28600"/>
            <a:ext cx="8496944" cy="990600"/>
          </a:xfrm>
        </p:spPr>
        <p:txBody>
          <a:bodyPr>
            <a:normAutofit/>
          </a:bodyPr>
          <a:lstStyle/>
          <a:p>
            <a:r>
              <a:rPr kumimoji="1" lang="ja-JP" altLang="en-US" dirty="0" smtClean="0">
                <a:latin typeface="メイリオ" pitchFamily="50" charset="-128"/>
                <a:ea typeface="メイリオ" pitchFamily="50" charset="-128"/>
              </a:rPr>
              <a:t>解決するためには</a:t>
            </a:r>
            <a:r>
              <a:rPr kumimoji="1" lang="en-US" altLang="ja-JP" dirty="0" smtClean="0">
                <a:latin typeface="メイリオ" pitchFamily="50" charset="-128"/>
                <a:ea typeface="メイリオ" pitchFamily="50" charset="-128"/>
              </a:rPr>
              <a:t>…</a:t>
            </a:r>
            <a:endParaRPr kumimoji="1" lang="ja-JP" altLang="en-US" dirty="0">
              <a:latin typeface="メイリオ" pitchFamily="50" charset="-128"/>
              <a:ea typeface="メイリオ" pitchFamily="50" charset="-128"/>
            </a:endParaRPr>
          </a:p>
        </p:txBody>
      </p:sp>
      <p:sp>
        <p:nvSpPr>
          <p:cNvPr id="4" name="コンテンツ プレースホルダ 3"/>
          <p:cNvSpPr>
            <a:spLocks noGrp="1"/>
          </p:cNvSpPr>
          <p:nvPr>
            <p:ph sz="quarter" idx="1"/>
          </p:nvPr>
        </p:nvSpPr>
        <p:spPr>
          <a:xfrm>
            <a:off x="323528" y="1770112"/>
            <a:ext cx="8496944" cy="4323184"/>
          </a:xfrm>
        </p:spPr>
        <p:txBody>
          <a:bodyPr>
            <a:normAutofit/>
          </a:bodyPr>
          <a:lstStyle/>
          <a:p>
            <a:pPr>
              <a:buNone/>
            </a:pPr>
            <a:r>
              <a:rPr lang="ja-JP" altLang="en-US" sz="2800" dirty="0" smtClean="0">
                <a:solidFill>
                  <a:schemeClr val="tx2"/>
                </a:solidFill>
                <a:latin typeface="メイリオ" pitchFamily="50" charset="-128"/>
                <a:ea typeface="メイリオ" pitchFamily="50" charset="-128"/>
              </a:rPr>
              <a:t>例：作業</a:t>
            </a:r>
            <a:r>
              <a:rPr lang="en-US" altLang="ja-JP" sz="2800" dirty="0" smtClean="0">
                <a:solidFill>
                  <a:schemeClr val="tx2"/>
                </a:solidFill>
                <a:latin typeface="メイリオ" pitchFamily="50" charset="-128"/>
                <a:ea typeface="メイリオ" pitchFamily="50" charset="-128"/>
              </a:rPr>
              <a:t>A</a:t>
            </a:r>
            <a:r>
              <a:rPr lang="ja-JP" altLang="en-US" sz="2800" dirty="0" smtClean="0">
                <a:solidFill>
                  <a:schemeClr val="tx2"/>
                </a:solidFill>
                <a:latin typeface="メイリオ" pitchFamily="50" charset="-128"/>
                <a:ea typeface="メイリオ" pitchFamily="50" charset="-128"/>
              </a:rPr>
              <a:t>の後続作業が作業</a:t>
            </a:r>
            <a:r>
              <a:rPr lang="en-US" altLang="ja-JP" sz="2800" dirty="0" smtClean="0">
                <a:solidFill>
                  <a:schemeClr val="tx2"/>
                </a:solidFill>
                <a:latin typeface="メイリオ" pitchFamily="50" charset="-128"/>
                <a:ea typeface="メイリオ" pitchFamily="50" charset="-128"/>
              </a:rPr>
              <a:t>B</a:t>
            </a:r>
            <a:r>
              <a:rPr lang="ja-JP" altLang="en-US" sz="2800" dirty="0" smtClean="0">
                <a:solidFill>
                  <a:schemeClr val="tx2"/>
                </a:solidFill>
                <a:latin typeface="メイリオ" pitchFamily="50" charset="-128"/>
                <a:ea typeface="メイリオ" pitchFamily="50" charset="-128"/>
              </a:rPr>
              <a:t>と</a:t>
            </a:r>
            <a:r>
              <a:rPr lang="en-US" altLang="ja-JP" sz="2800" dirty="0" smtClean="0">
                <a:solidFill>
                  <a:schemeClr val="tx2"/>
                </a:solidFill>
                <a:latin typeface="メイリオ" pitchFamily="50" charset="-128"/>
                <a:ea typeface="メイリオ" pitchFamily="50" charset="-128"/>
              </a:rPr>
              <a:t>C</a:t>
            </a:r>
            <a:r>
              <a:rPr lang="ja-JP" altLang="en-US" sz="2800" dirty="0" err="1"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作業</a:t>
            </a:r>
            <a:r>
              <a:rPr lang="en-US" altLang="ja-JP" sz="2800" dirty="0" smtClean="0">
                <a:solidFill>
                  <a:schemeClr val="tx2"/>
                </a:solidFill>
                <a:latin typeface="メイリオ" pitchFamily="50" charset="-128"/>
                <a:ea typeface="メイリオ" pitchFamily="50" charset="-128"/>
              </a:rPr>
              <a:t>B</a:t>
            </a:r>
            <a:r>
              <a:rPr lang="ja-JP" altLang="en-US" sz="2800" dirty="0" smtClean="0">
                <a:solidFill>
                  <a:schemeClr val="tx2"/>
                </a:solidFill>
                <a:latin typeface="メイリオ" pitchFamily="50" charset="-128"/>
                <a:ea typeface="メイリオ" pitchFamily="50" charset="-128"/>
              </a:rPr>
              <a:t>と</a:t>
            </a:r>
            <a:r>
              <a:rPr lang="en-US" altLang="ja-JP" sz="2800" dirty="0" smtClean="0">
                <a:solidFill>
                  <a:schemeClr val="tx2"/>
                </a:solidFill>
                <a:latin typeface="メイリオ" pitchFamily="50" charset="-128"/>
                <a:ea typeface="メイリオ" pitchFamily="50" charset="-128"/>
              </a:rPr>
              <a:t>C</a:t>
            </a:r>
            <a:r>
              <a:rPr lang="ja-JP" altLang="en-US" sz="2800" dirty="0" smtClean="0">
                <a:solidFill>
                  <a:schemeClr val="tx2"/>
                </a:solidFill>
                <a:latin typeface="メイリオ" pitchFamily="50" charset="-128"/>
                <a:ea typeface="メイリオ" pitchFamily="50" charset="-128"/>
              </a:rPr>
              <a:t>の後続作業が作業</a:t>
            </a:r>
            <a:r>
              <a:rPr lang="en-US" altLang="ja-JP" sz="2800" dirty="0" smtClean="0">
                <a:solidFill>
                  <a:schemeClr val="tx2"/>
                </a:solidFill>
                <a:latin typeface="メイリオ" pitchFamily="50" charset="-128"/>
                <a:ea typeface="メイリオ" pitchFamily="50" charset="-128"/>
              </a:rPr>
              <a:t>D</a:t>
            </a:r>
          </a:p>
          <a:p>
            <a:r>
              <a:rPr lang="ja-JP" altLang="en-US" sz="2800" dirty="0" smtClean="0">
                <a:solidFill>
                  <a:schemeClr val="tx2"/>
                </a:solidFill>
                <a:latin typeface="メイリオ" pitchFamily="50" charset="-128"/>
                <a:ea typeface="メイリオ" pitchFamily="50" charset="-128"/>
              </a:rPr>
              <a:t>一般的に，作業時間の短い方にダミー作業を追加した方がわかりやすい</a:t>
            </a:r>
            <a:endParaRPr lang="en-US" altLang="ja-JP" sz="2800" dirty="0" smtClean="0">
              <a:solidFill>
                <a:schemeClr val="tx2"/>
              </a:solidFill>
              <a:latin typeface="メイリオ" pitchFamily="50" charset="-128"/>
              <a:ea typeface="メイリオ" pitchFamily="50" charset="-128"/>
            </a:endParaRPr>
          </a:p>
        </p:txBody>
      </p:sp>
      <p:sp>
        <p:nvSpPr>
          <p:cNvPr id="5" name="円/楕円 4"/>
          <p:cNvSpPr/>
          <p:nvPr/>
        </p:nvSpPr>
        <p:spPr>
          <a:xfrm>
            <a:off x="1043608" y="4970785"/>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1</a:t>
            </a:r>
            <a:endParaRPr kumimoji="1" lang="ja-JP" altLang="en-US" sz="2800" b="1" dirty="0">
              <a:solidFill>
                <a:schemeClr val="tx2"/>
              </a:solidFill>
              <a:latin typeface="メイリオ" pitchFamily="50" charset="-128"/>
              <a:ea typeface="メイリオ" pitchFamily="50" charset="-128"/>
            </a:endParaRPr>
          </a:p>
        </p:txBody>
      </p:sp>
      <p:sp>
        <p:nvSpPr>
          <p:cNvPr id="6" name="円/楕円 5"/>
          <p:cNvSpPr/>
          <p:nvPr/>
        </p:nvSpPr>
        <p:spPr>
          <a:xfrm>
            <a:off x="4283968" y="3717032"/>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3</a:t>
            </a:r>
            <a:endParaRPr kumimoji="1" lang="ja-JP" altLang="en-US" sz="2800" b="1" dirty="0">
              <a:solidFill>
                <a:schemeClr val="tx2"/>
              </a:solidFill>
              <a:latin typeface="メイリオ" pitchFamily="50" charset="-128"/>
              <a:ea typeface="メイリオ" pitchFamily="50" charset="-128"/>
            </a:endParaRPr>
          </a:p>
        </p:txBody>
      </p:sp>
      <p:sp>
        <p:nvSpPr>
          <p:cNvPr id="7" name="円/楕円 6"/>
          <p:cNvSpPr/>
          <p:nvPr/>
        </p:nvSpPr>
        <p:spPr>
          <a:xfrm>
            <a:off x="5436096" y="4970785"/>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4</a:t>
            </a:r>
            <a:endParaRPr kumimoji="1" lang="ja-JP" altLang="en-US" sz="2800" b="1" dirty="0">
              <a:solidFill>
                <a:schemeClr val="tx2"/>
              </a:solidFill>
              <a:latin typeface="メイリオ" pitchFamily="50" charset="-128"/>
              <a:ea typeface="メイリオ" pitchFamily="50" charset="-128"/>
            </a:endParaRPr>
          </a:p>
        </p:txBody>
      </p:sp>
      <p:sp>
        <p:nvSpPr>
          <p:cNvPr id="8" name="円/楕円 7"/>
          <p:cNvSpPr/>
          <p:nvPr/>
        </p:nvSpPr>
        <p:spPr>
          <a:xfrm>
            <a:off x="7380312" y="4970785"/>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5</a:t>
            </a:r>
            <a:endParaRPr kumimoji="1" lang="ja-JP" altLang="en-US" sz="2800" b="1" dirty="0">
              <a:solidFill>
                <a:schemeClr val="tx2"/>
              </a:solidFill>
              <a:latin typeface="メイリオ" pitchFamily="50" charset="-128"/>
              <a:ea typeface="メイリオ" pitchFamily="50" charset="-128"/>
            </a:endParaRPr>
          </a:p>
        </p:txBody>
      </p:sp>
      <p:cxnSp>
        <p:nvCxnSpPr>
          <p:cNvPr id="9" name="直線矢印コネクタ 8"/>
          <p:cNvCxnSpPr>
            <a:stCxn id="5" idx="6"/>
            <a:endCxn id="25" idx="2"/>
          </p:cNvCxnSpPr>
          <p:nvPr/>
        </p:nvCxnSpPr>
        <p:spPr>
          <a:xfrm>
            <a:off x="1763688" y="5330825"/>
            <a:ext cx="1008112" cy="0"/>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a:stCxn id="7" idx="6"/>
            <a:endCxn id="8" idx="2"/>
          </p:cNvCxnSpPr>
          <p:nvPr/>
        </p:nvCxnSpPr>
        <p:spPr>
          <a:xfrm>
            <a:off x="6156176" y="5330825"/>
            <a:ext cx="1224136" cy="0"/>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14" name="テキスト ボックス 13"/>
          <p:cNvSpPr txBox="1"/>
          <p:nvPr/>
        </p:nvSpPr>
        <p:spPr>
          <a:xfrm>
            <a:off x="1835696" y="4869160"/>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A(3)</a:t>
            </a:r>
            <a:endParaRPr kumimoji="1" lang="ja-JP" altLang="en-US" sz="2400" dirty="0">
              <a:solidFill>
                <a:schemeClr val="tx2"/>
              </a:solidFill>
              <a:latin typeface="メイリオ" pitchFamily="50" charset="-128"/>
              <a:ea typeface="メイリオ" pitchFamily="50" charset="-128"/>
            </a:endParaRPr>
          </a:p>
        </p:txBody>
      </p:sp>
      <p:sp>
        <p:nvSpPr>
          <p:cNvPr id="16" name="テキスト ボックス 15"/>
          <p:cNvSpPr txBox="1"/>
          <p:nvPr/>
        </p:nvSpPr>
        <p:spPr>
          <a:xfrm>
            <a:off x="3923928" y="4869160"/>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C(6)</a:t>
            </a:r>
            <a:endParaRPr kumimoji="1" lang="ja-JP" altLang="en-US" sz="2400" dirty="0">
              <a:solidFill>
                <a:schemeClr val="tx2"/>
              </a:solidFill>
              <a:latin typeface="メイリオ" pitchFamily="50" charset="-128"/>
              <a:ea typeface="メイリオ" pitchFamily="50" charset="-128"/>
            </a:endParaRPr>
          </a:p>
        </p:txBody>
      </p:sp>
      <p:sp>
        <p:nvSpPr>
          <p:cNvPr id="17" name="テキスト ボックス 16"/>
          <p:cNvSpPr txBox="1"/>
          <p:nvPr/>
        </p:nvSpPr>
        <p:spPr>
          <a:xfrm>
            <a:off x="6300192" y="4869160"/>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D(7)</a:t>
            </a:r>
            <a:endParaRPr kumimoji="1" lang="ja-JP" altLang="en-US" sz="2400" dirty="0">
              <a:solidFill>
                <a:schemeClr val="tx2"/>
              </a:solidFill>
              <a:latin typeface="メイリオ" pitchFamily="50" charset="-128"/>
              <a:ea typeface="メイリオ" pitchFamily="50" charset="-128"/>
            </a:endParaRPr>
          </a:p>
        </p:txBody>
      </p:sp>
      <p:sp>
        <p:nvSpPr>
          <p:cNvPr id="25" name="円/楕円 24"/>
          <p:cNvSpPr/>
          <p:nvPr/>
        </p:nvSpPr>
        <p:spPr>
          <a:xfrm>
            <a:off x="2771800" y="4970785"/>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2</a:t>
            </a:r>
            <a:endParaRPr kumimoji="1" lang="ja-JP" altLang="en-US" sz="2800" b="1" dirty="0">
              <a:solidFill>
                <a:schemeClr val="tx2"/>
              </a:solidFill>
              <a:latin typeface="メイリオ" pitchFamily="50" charset="-128"/>
              <a:ea typeface="メイリオ" pitchFamily="50" charset="-128"/>
            </a:endParaRPr>
          </a:p>
        </p:txBody>
      </p:sp>
      <p:cxnSp>
        <p:nvCxnSpPr>
          <p:cNvPr id="32" name="直線矢印コネクタ 31"/>
          <p:cNvCxnSpPr>
            <a:stCxn id="25" idx="7"/>
            <a:endCxn id="6" idx="2"/>
          </p:cNvCxnSpPr>
          <p:nvPr/>
        </p:nvCxnSpPr>
        <p:spPr>
          <a:xfrm flipV="1">
            <a:off x="3386427" y="4077072"/>
            <a:ext cx="897541" cy="999166"/>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36" name="直線矢印コネクタ 35"/>
          <p:cNvCxnSpPr>
            <a:stCxn id="25" idx="6"/>
            <a:endCxn id="7" idx="2"/>
          </p:cNvCxnSpPr>
          <p:nvPr/>
        </p:nvCxnSpPr>
        <p:spPr>
          <a:xfrm>
            <a:off x="3491880" y="5330825"/>
            <a:ext cx="1944216" cy="0"/>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39" name="テキスト ボックス 38"/>
          <p:cNvSpPr txBox="1"/>
          <p:nvPr/>
        </p:nvSpPr>
        <p:spPr>
          <a:xfrm>
            <a:off x="3059832" y="4191471"/>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B(2)</a:t>
            </a:r>
            <a:endParaRPr kumimoji="1" lang="ja-JP" altLang="en-US" sz="2400" dirty="0">
              <a:solidFill>
                <a:schemeClr val="tx2"/>
              </a:solidFill>
              <a:latin typeface="メイリオ" pitchFamily="50" charset="-128"/>
              <a:ea typeface="メイリオ" pitchFamily="50" charset="-128"/>
            </a:endParaRPr>
          </a:p>
        </p:txBody>
      </p:sp>
      <p:cxnSp>
        <p:nvCxnSpPr>
          <p:cNvPr id="40" name="直線矢印コネクタ 39"/>
          <p:cNvCxnSpPr>
            <a:stCxn id="6" idx="6"/>
            <a:endCxn id="7" idx="1"/>
          </p:cNvCxnSpPr>
          <p:nvPr/>
        </p:nvCxnSpPr>
        <p:spPr>
          <a:xfrm>
            <a:off x="5004048" y="4077072"/>
            <a:ext cx="537501" cy="999166"/>
          </a:xfrm>
          <a:prstGeom prst="straightConnector1">
            <a:avLst/>
          </a:prstGeom>
          <a:ln w="50800">
            <a:solidFill>
              <a:srgbClr val="C00000"/>
            </a:solidFill>
            <a:prstDash val="dash"/>
            <a:tailEnd type="arrow" w="lg" len="lg"/>
          </a:ln>
        </p:spPr>
        <p:style>
          <a:lnRef idx="1">
            <a:schemeClr val="accent1"/>
          </a:lnRef>
          <a:fillRef idx="0">
            <a:schemeClr val="accent1"/>
          </a:fillRef>
          <a:effectRef idx="0">
            <a:schemeClr val="accent1"/>
          </a:effectRef>
          <a:fontRef idx="minor">
            <a:schemeClr val="tx1"/>
          </a:fontRef>
        </p:style>
      </p:cxnSp>
      <p:sp>
        <p:nvSpPr>
          <p:cNvPr id="45" name="正方形/長方形 44"/>
          <p:cNvSpPr/>
          <p:nvPr/>
        </p:nvSpPr>
        <p:spPr>
          <a:xfrm>
            <a:off x="7884368" y="56818"/>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P.172</a:t>
            </a:r>
            <a:endParaRPr lang="ja-JP" altLang="en-US" sz="2000" b="1" dirty="0">
              <a:solidFill>
                <a:schemeClr val="tx2"/>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28600"/>
            <a:ext cx="8496944" cy="990600"/>
          </a:xfrm>
        </p:spPr>
        <p:txBody>
          <a:bodyPr>
            <a:normAutofit/>
          </a:bodyPr>
          <a:lstStyle/>
          <a:p>
            <a:r>
              <a:rPr lang="ja-JP" altLang="en-US" dirty="0" smtClean="0">
                <a:latin typeface="メイリオ" pitchFamily="50" charset="-128"/>
                <a:ea typeface="メイリオ" pitchFamily="50" charset="-128"/>
              </a:rPr>
              <a:t>開始ノードと完了ノード</a:t>
            </a:r>
            <a:endParaRPr kumimoji="1" lang="ja-JP" altLang="en-US" dirty="0">
              <a:latin typeface="メイリオ" pitchFamily="50" charset="-128"/>
              <a:ea typeface="メイリオ" pitchFamily="50" charset="-128"/>
            </a:endParaRPr>
          </a:p>
        </p:txBody>
      </p:sp>
      <p:sp>
        <p:nvSpPr>
          <p:cNvPr id="4" name="コンテンツ プレースホルダ 3"/>
          <p:cNvSpPr>
            <a:spLocks noGrp="1"/>
          </p:cNvSpPr>
          <p:nvPr>
            <p:ph sz="quarter" idx="1"/>
          </p:nvPr>
        </p:nvSpPr>
        <p:spPr>
          <a:xfrm>
            <a:off x="323528" y="1770112"/>
            <a:ext cx="8496944" cy="4323184"/>
          </a:xfrm>
        </p:spPr>
        <p:txBody>
          <a:bodyPr>
            <a:normAutofit/>
          </a:bodyPr>
          <a:lstStyle/>
          <a:p>
            <a:r>
              <a:rPr lang="ja-JP" altLang="en-US" sz="2800" dirty="0" smtClean="0">
                <a:solidFill>
                  <a:schemeClr val="tx2"/>
                </a:solidFill>
                <a:latin typeface="メイリオ" pitchFamily="50" charset="-128"/>
                <a:ea typeface="メイリオ" pitchFamily="50" charset="-128"/>
              </a:rPr>
              <a:t>プロジェクト開始ノートと完了ノードを設定すればアローダイアグラムの完成！</a:t>
            </a:r>
            <a:endParaRPr lang="en-US" altLang="ja-JP" sz="2800" u="sng" dirty="0" smtClean="0">
              <a:solidFill>
                <a:schemeClr val="tx2"/>
              </a:solidFill>
              <a:latin typeface="メイリオ" pitchFamily="50" charset="-128"/>
              <a:ea typeface="メイリオ" pitchFamily="50" charset="-128"/>
            </a:endParaRPr>
          </a:p>
        </p:txBody>
      </p:sp>
      <p:sp>
        <p:nvSpPr>
          <p:cNvPr id="5" name="円/楕円 4"/>
          <p:cNvSpPr/>
          <p:nvPr/>
        </p:nvSpPr>
        <p:spPr>
          <a:xfrm>
            <a:off x="611560" y="4994012"/>
            <a:ext cx="648072" cy="648072"/>
          </a:xfrm>
          <a:prstGeom prst="ellipse">
            <a:avLst/>
          </a:prstGeom>
          <a:solidFill>
            <a:schemeClr val="accent6">
              <a:lumMod val="40000"/>
              <a:lumOff val="6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1</a:t>
            </a:r>
            <a:endParaRPr kumimoji="1" lang="ja-JP" altLang="en-US" sz="2800" b="1" dirty="0">
              <a:solidFill>
                <a:schemeClr val="tx2"/>
              </a:solidFill>
              <a:latin typeface="メイリオ" pitchFamily="50" charset="-128"/>
              <a:ea typeface="メイリオ" pitchFamily="50" charset="-128"/>
            </a:endParaRPr>
          </a:p>
        </p:txBody>
      </p:sp>
      <p:sp>
        <p:nvSpPr>
          <p:cNvPr id="6" name="円/楕円 5"/>
          <p:cNvSpPr/>
          <p:nvPr/>
        </p:nvSpPr>
        <p:spPr>
          <a:xfrm>
            <a:off x="1591100" y="3769876"/>
            <a:ext cx="648072" cy="648072"/>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2</a:t>
            </a:r>
            <a:endParaRPr kumimoji="1" lang="ja-JP" altLang="en-US" sz="2800" b="1" dirty="0">
              <a:solidFill>
                <a:schemeClr val="tx2"/>
              </a:solidFill>
              <a:latin typeface="メイリオ" pitchFamily="50" charset="-128"/>
              <a:ea typeface="メイリオ" pitchFamily="50" charset="-128"/>
            </a:endParaRPr>
          </a:p>
        </p:txBody>
      </p:sp>
      <p:sp>
        <p:nvSpPr>
          <p:cNvPr id="7" name="円/楕円 6"/>
          <p:cNvSpPr/>
          <p:nvPr/>
        </p:nvSpPr>
        <p:spPr>
          <a:xfrm>
            <a:off x="2267744" y="4994012"/>
            <a:ext cx="648072" cy="648072"/>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3</a:t>
            </a:r>
            <a:endParaRPr kumimoji="1" lang="ja-JP" altLang="en-US" sz="2800" b="1" dirty="0">
              <a:solidFill>
                <a:schemeClr val="tx2"/>
              </a:solidFill>
              <a:latin typeface="メイリオ" pitchFamily="50" charset="-128"/>
              <a:ea typeface="メイリオ" pitchFamily="50" charset="-128"/>
            </a:endParaRPr>
          </a:p>
        </p:txBody>
      </p:sp>
      <p:sp>
        <p:nvSpPr>
          <p:cNvPr id="8" name="円/楕円 7"/>
          <p:cNvSpPr/>
          <p:nvPr/>
        </p:nvSpPr>
        <p:spPr>
          <a:xfrm>
            <a:off x="3103268" y="3769876"/>
            <a:ext cx="648072" cy="648072"/>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4</a:t>
            </a:r>
            <a:endParaRPr kumimoji="1" lang="ja-JP" altLang="en-US" sz="2800" b="1" dirty="0">
              <a:solidFill>
                <a:schemeClr val="tx2"/>
              </a:solidFill>
              <a:latin typeface="メイリオ" pitchFamily="50" charset="-128"/>
              <a:ea typeface="メイリオ" pitchFamily="50" charset="-128"/>
            </a:endParaRPr>
          </a:p>
        </p:txBody>
      </p:sp>
      <p:sp>
        <p:nvSpPr>
          <p:cNvPr id="9" name="円/楕円 8"/>
          <p:cNvSpPr/>
          <p:nvPr/>
        </p:nvSpPr>
        <p:spPr>
          <a:xfrm>
            <a:off x="5911580" y="3769876"/>
            <a:ext cx="648072" cy="648072"/>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7</a:t>
            </a:r>
            <a:endParaRPr kumimoji="1" lang="ja-JP" altLang="en-US" sz="2800" b="1" dirty="0">
              <a:solidFill>
                <a:schemeClr val="tx2"/>
              </a:solidFill>
              <a:latin typeface="メイリオ" pitchFamily="50" charset="-128"/>
              <a:ea typeface="メイリオ" pitchFamily="50" charset="-128"/>
            </a:endParaRPr>
          </a:p>
        </p:txBody>
      </p:sp>
      <p:sp>
        <p:nvSpPr>
          <p:cNvPr id="10" name="円/楕円 9"/>
          <p:cNvSpPr/>
          <p:nvPr/>
        </p:nvSpPr>
        <p:spPr>
          <a:xfrm>
            <a:off x="5076056" y="4417948"/>
            <a:ext cx="648072" cy="648072"/>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6</a:t>
            </a:r>
            <a:endParaRPr kumimoji="1" lang="ja-JP" altLang="en-US" sz="2800" b="1" dirty="0">
              <a:solidFill>
                <a:schemeClr val="tx2"/>
              </a:solidFill>
              <a:latin typeface="メイリオ" pitchFamily="50" charset="-128"/>
              <a:ea typeface="メイリオ" pitchFamily="50" charset="-128"/>
            </a:endParaRPr>
          </a:p>
        </p:txBody>
      </p:sp>
      <p:sp>
        <p:nvSpPr>
          <p:cNvPr id="11" name="円/楕円 10"/>
          <p:cNvSpPr/>
          <p:nvPr/>
        </p:nvSpPr>
        <p:spPr>
          <a:xfrm>
            <a:off x="4327404" y="3769876"/>
            <a:ext cx="648072" cy="648072"/>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5</a:t>
            </a:r>
            <a:endParaRPr kumimoji="1" lang="ja-JP" altLang="en-US" sz="2800" b="1" dirty="0">
              <a:solidFill>
                <a:schemeClr val="tx2"/>
              </a:solidFill>
              <a:latin typeface="メイリオ" pitchFamily="50" charset="-128"/>
              <a:ea typeface="メイリオ" pitchFamily="50" charset="-128"/>
            </a:endParaRPr>
          </a:p>
        </p:txBody>
      </p:sp>
      <p:sp>
        <p:nvSpPr>
          <p:cNvPr id="12" name="円/楕円 11"/>
          <p:cNvSpPr/>
          <p:nvPr/>
        </p:nvSpPr>
        <p:spPr>
          <a:xfrm>
            <a:off x="6804248" y="4994012"/>
            <a:ext cx="648072" cy="648072"/>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8</a:t>
            </a:r>
            <a:endParaRPr kumimoji="1" lang="ja-JP" altLang="en-US" sz="2800" b="1" dirty="0">
              <a:solidFill>
                <a:schemeClr val="tx2"/>
              </a:solidFill>
              <a:latin typeface="メイリオ" pitchFamily="50" charset="-128"/>
              <a:ea typeface="メイリオ" pitchFamily="50" charset="-128"/>
            </a:endParaRPr>
          </a:p>
        </p:txBody>
      </p:sp>
      <p:sp>
        <p:nvSpPr>
          <p:cNvPr id="13" name="円/楕円 12"/>
          <p:cNvSpPr/>
          <p:nvPr/>
        </p:nvSpPr>
        <p:spPr>
          <a:xfrm>
            <a:off x="8028384" y="4994012"/>
            <a:ext cx="648072" cy="648072"/>
          </a:xfrm>
          <a:prstGeom prst="ellipse">
            <a:avLst/>
          </a:prstGeom>
          <a:solidFill>
            <a:srgbClr val="66FFFF">
              <a:alpha val="64000"/>
            </a:srgb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9</a:t>
            </a:r>
            <a:endParaRPr kumimoji="1" lang="ja-JP" altLang="en-US" sz="2800" b="1" dirty="0">
              <a:solidFill>
                <a:schemeClr val="tx2"/>
              </a:solidFill>
              <a:latin typeface="メイリオ" pitchFamily="50" charset="-128"/>
              <a:ea typeface="メイリオ" pitchFamily="50" charset="-128"/>
            </a:endParaRPr>
          </a:p>
        </p:txBody>
      </p:sp>
      <p:cxnSp>
        <p:nvCxnSpPr>
          <p:cNvPr id="14" name="直線矢印コネクタ 13"/>
          <p:cNvCxnSpPr>
            <a:stCxn id="12" idx="6"/>
            <a:endCxn id="13" idx="2"/>
          </p:cNvCxnSpPr>
          <p:nvPr/>
        </p:nvCxnSpPr>
        <p:spPr>
          <a:xfrm>
            <a:off x="7452320" y="5318048"/>
            <a:ext cx="576064" cy="0"/>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a:stCxn id="5" idx="6"/>
            <a:endCxn id="7" idx="2"/>
          </p:cNvCxnSpPr>
          <p:nvPr/>
        </p:nvCxnSpPr>
        <p:spPr>
          <a:xfrm>
            <a:off x="1259632" y="5318048"/>
            <a:ext cx="1008112" cy="0"/>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a:stCxn id="5" idx="6"/>
            <a:endCxn id="8" idx="2"/>
          </p:cNvCxnSpPr>
          <p:nvPr/>
        </p:nvCxnSpPr>
        <p:spPr>
          <a:xfrm flipV="1">
            <a:off x="1259632" y="4093912"/>
            <a:ext cx="1843636" cy="1224136"/>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a:stCxn id="6" idx="6"/>
            <a:endCxn id="8" idx="2"/>
          </p:cNvCxnSpPr>
          <p:nvPr/>
        </p:nvCxnSpPr>
        <p:spPr>
          <a:xfrm>
            <a:off x="2239172" y="4093912"/>
            <a:ext cx="864096" cy="0"/>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a:stCxn id="7" idx="7"/>
            <a:endCxn id="8" idx="2"/>
          </p:cNvCxnSpPr>
          <p:nvPr/>
        </p:nvCxnSpPr>
        <p:spPr>
          <a:xfrm flipV="1">
            <a:off x="2820908" y="4093912"/>
            <a:ext cx="282360" cy="995008"/>
          </a:xfrm>
          <a:prstGeom prst="straightConnector1">
            <a:avLst/>
          </a:prstGeom>
          <a:ln w="25400">
            <a:solidFill>
              <a:schemeClr val="tx2"/>
            </a:solidFill>
            <a:prstDash val="dash"/>
            <a:tailEnd type="arrow" w="lg" len="lg"/>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a:stCxn id="7" idx="6"/>
            <a:endCxn id="12" idx="2"/>
          </p:cNvCxnSpPr>
          <p:nvPr/>
        </p:nvCxnSpPr>
        <p:spPr>
          <a:xfrm>
            <a:off x="2915816" y="5318048"/>
            <a:ext cx="3888432" cy="0"/>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20" name="直線矢印コネクタ 19"/>
          <p:cNvCxnSpPr>
            <a:stCxn id="8" idx="6"/>
            <a:endCxn id="11" idx="2"/>
          </p:cNvCxnSpPr>
          <p:nvPr/>
        </p:nvCxnSpPr>
        <p:spPr>
          <a:xfrm>
            <a:off x="3751340" y="4093912"/>
            <a:ext cx="576064" cy="0"/>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a:stCxn id="11" idx="6"/>
            <a:endCxn id="9" idx="2"/>
          </p:cNvCxnSpPr>
          <p:nvPr/>
        </p:nvCxnSpPr>
        <p:spPr>
          <a:xfrm>
            <a:off x="4975476" y="4093912"/>
            <a:ext cx="936104" cy="0"/>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a:stCxn id="11" idx="5"/>
            <a:endCxn id="10" idx="2"/>
          </p:cNvCxnSpPr>
          <p:nvPr/>
        </p:nvCxnSpPr>
        <p:spPr>
          <a:xfrm>
            <a:off x="4880568" y="4323040"/>
            <a:ext cx="195488" cy="418944"/>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23" name="直線矢印コネクタ 22"/>
          <p:cNvCxnSpPr>
            <a:stCxn id="10" idx="6"/>
            <a:endCxn id="9" idx="3"/>
          </p:cNvCxnSpPr>
          <p:nvPr/>
        </p:nvCxnSpPr>
        <p:spPr>
          <a:xfrm flipV="1">
            <a:off x="5724128" y="4323040"/>
            <a:ext cx="282360" cy="418944"/>
          </a:xfrm>
          <a:prstGeom prst="straightConnector1">
            <a:avLst/>
          </a:prstGeom>
          <a:ln w="25400">
            <a:solidFill>
              <a:schemeClr val="tx2"/>
            </a:solidFill>
            <a:prstDash val="dash"/>
            <a:tailEnd type="arrow" w="lg" len="lg"/>
          </a:ln>
        </p:spPr>
        <p:style>
          <a:lnRef idx="1">
            <a:schemeClr val="accent1"/>
          </a:lnRef>
          <a:fillRef idx="0">
            <a:schemeClr val="accent1"/>
          </a:fillRef>
          <a:effectRef idx="0">
            <a:schemeClr val="accent1"/>
          </a:effectRef>
          <a:fontRef idx="minor">
            <a:schemeClr val="tx1"/>
          </a:fontRef>
        </p:style>
      </p:cxnSp>
      <p:cxnSp>
        <p:nvCxnSpPr>
          <p:cNvPr id="24" name="直線矢印コネクタ 23"/>
          <p:cNvCxnSpPr>
            <a:stCxn id="9" idx="5"/>
            <a:endCxn id="12" idx="1"/>
          </p:cNvCxnSpPr>
          <p:nvPr/>
        </p:nvCxnSpPr>
        <p:spPr>
          <a:xfrm>
            <a:off x="6464744" y="4323040"/>
            <a:ext cx="434412" cy="765880"/>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25" name="直線矢印コネクタ 24"/>
          <p:cNvCxnSpPr>
            <a:stCxn id="5" idx="6"/>
            <a:endCxn id="6" idx="3"/>
          </p:cNvCxnSpPr>
          <p:nvPr/>
        </p:nvCxnSpPr>
        <p:spPr>
          <a:xfrm flipV="1">
            <a:off x="1259632" y="4323040"/>
            <a:ext cx="426376" cy="995008"/>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26" name="正方形/長方形 25"/>
          <p:cNvSpPr/>
          <p:nvPr/>
        </p:nvSpPr>
        <p:spPr>
          <a:xfrm>
            <a:off x="1115616" y="4417948"/>
            <a:ext cx="450765" cy="523220"/>
          </a:xfrm>
          <a:prstGeom prst="rect">
            <a:avLst/>
          </a:prstGeom>
        </p:spPr>
        <p:txBody>
          <a:bodyPr wrap="none">
            <a:spAutoFit/>
          </a:bodyPr>
          <a:lstStyle/>
          <a:p>
            <a:pPr algn="ctr"/>
            <a:r>
              <a:rPr lang="en-US" altLang="ja-JP" sz="2800" b="1" dirty="0" smtClean="0">
                <a:solidFill>
                  <a:srgbClr val="C00000"/>
                </a:solidFill>
                <a:latin typeface="メイリオ" pitchFamily="50" charset="-128"/>
                <a:ea typeface="メイリオ" pitchFamily="50" charset="-128"/>
              </a:rPr>
              <a:t>A</a:t>
            </a:r>
            <a:endParaRPr lang="ja-JP" altLang="en-US" sz="2800" b="1" dirty="0">
              <a:solidFill>
                <a:srgbClr val="C00000"/>
              </a:solidFill>
              <a:latin typeface="メイリオ" pitchFamily="50" charset="-128"/>
              <a:ea typeface="メイリオ" pitchFamily="50" charset="-128"/>
            </a:endParaRPr>
          </a:p>
        </p:txBody>
      </p:sp>
      <p:sp>
        <p:nvSpPr>
          <p:cNvPr id="27" name="正方形/長方形 26"/>
          <p:cNvSpPr/>
          <p:nvPr/>
        </p:nvSpPr>
        <p:spPr>
          <a:xfrm>
            <a:off x="2341355" y="3697868"/>
            <a:ext cx="447559" cy="523220"/>
          </a:xfrm>
          <a:prstGeom prst="rect">
            <a:avLst/>
          </a:prstGeom>
        </p:spPr>
        <p:txBody>
          <a:bodyPr wrap="none">
            <a:spAutoFit/>
          </a:bodyPr>
          <a:lstStyle/>
          <a:p>
            <a:pPr algn="ctr"/>
            <a:r>
              <a:rPr lang="en-US" altLang="ja-JP" sz="2800" b="1" dirty="0" smtClean="0">
                <a:solidFill>
                  <a:srgbClr val="C00000"/>
                </a:solidFill>
                <a:latin typeface="メイリオ" pitchFamily="50" charset="-128"/>
                <a:ea typeface="メイリオ" pitchFamily="50" charset="-128"/>
              </a:rPr>
              <a:t>B</a:t>
            </a:r>
            <a:endParaRPr lang="ja-JP" altLang="en-US" sz="2800" b="1" dirty="0">
              <a:solidFill>
                <a:srgbClr val="C00000"/>
              </a:solidFill>
              <a:latin typeface="メイリオ" pitchFamily="50" charset="-128"/>
              <a:ea typeface="メイリオ" pitchFamily="50" charset="-128"/>
            </a:endParaRPr>
          </a:p>
        </p:txBody>
      </p:sp>
      <p:sp>
        <p:nvSpPr>
          <p:cNvPr id="28" name="正方形/長方形 27"/>
          <p:cNvSpPr/>
          <p:nvPr/>
        </p:nvSpPr>
        <p:spPr>
          <a:xfrm>
            <a:off x="1763688" y="4417948"/>
            <a:ext cx="431528" cy="523220"/>
          </a:xfrm>
          <a:prstGeom prst="rect">
            <a:avLst/>
          </a:prstGeom>
        </p:spPr>
        <p:txBody>
          <a:bodyPr wrap="none">
            <a:spAutoFit/>
          </a:bodyPr>
          <a:lstStyle/>
          <a:p>
            <a:pPr algn="ctr"/>
            <a:r>
              <a:rPr lang="en-US" altLang="ja-JP" sz="2800" b="1" dirty="0" smtClean="0">
                <a:solidFill>
                  <a:srgbClr val="C00000"/>
                </a:solidFill>
                <a:latin typeface="メイリオ" pitchFamily="50" charset="-128"/>
                <a:ea typeface="メイリオ" pitchFamily="50" charset="-128"/>
              </a:rPr>
              <a:t>C</a:t>
            </a:r>
            <a:endParaRPr lang="ja-JP" altLang="en-US" sz="2800" b="1" dirty="0">
              <a:solidFill>
                <a:srgbClr val="C00000"/>
              </a:solidFill>
              <a:latin typeface="メイリオ" pitchFamily="50" charset="-128"/>
              <a:ea typeface="メイリオ" pitchFamily="50" charset="-128"/>
            </a:endParaRPr>
          </a:p>
        </p:txBody>
      </p:sp>
      <p:sp>
        <p:nvSpPr>
          <p:cNvPr id="29" name="正方形/長方形 28"/>
          <p:cNvSpPr/>
          <p:nvPr/>
        </p:nvSpPr>
        <p:spPr>
          <a:xfrm>
            <a:off x="1567419" y="5282044"/>
            <a:ext cx="468398" cy="523220"/>
          </a:xfrm>
          <a:prstGeom prst="rect">
            <a:avLst/>
          </a:prstGeom>
        </p:spPr>
        <p:txBody>
          <a:bodyPr wrap="none">
            <a:spAutoFit/>
          </a:bodyPr>
          <a:lstStyle/>
          <a:p>
            <a:pPr algn="ctr"/>
            <a:r>
              <a:rPr lang="en-US" altLang="ja-JP" sz="2800" b="1" dirty="0" smtClean="0">
                <a:solidFill>
                  <a:srgbClr val="C00000"/>
                </a:solidFill>
                <a:latin typeface="メイリオ" pitchFamily="50" charset="-128"/>
                <a:ea typeface="メイリオ" pitchFamily="50" charset="-128"/>
              </a:rPr>
              <a:t>D</a:t>
            </a:r>
            <a:endParaRPr lang="ja-JP" altLang="en-US" sz="2800" b="1" dirty="0">
              <a:solidFill>
                <a:srgbClr val="C00000"/>
              </a:solidFill>
              <a:latin typeface="メイリオ" pitchFamily="50" charset="-128"/>
              <a:ea typeface="メイリオ" pitchFamily="50" charset="-128"/>
            </a:endParaRPr>
          </a:p>
        </p:txBody>
      </p:sp>
      <p:sp>
        <p:nvSpPr>
          <p:cNvPr id="30" name="正方形/長方形 29"/>
          <p:cNvSpPr/>
          <p:nvPr/>
        </p:nvSpPr>
        <p:spPr>
          <a:xfrm>
            <a:off x="3721247" y="3697868"/>
            <a:ext cx="418705" cy="523220"/>
          </a:xfrm>
          <a:prstGeom prst="rect">
            <a:avLst/>
          </a:prstGeom>
        </p:spPr>
        <p:txBody>
          <a:bodyPr wrap="none">
            <a:spAutoFit/>
          </a:bodyPr>
          <a:lstStyle/>
          <a:p>
            <a:pPr algn="ctr"/>
            <a:r>
              <a:rPr lang="en-US" altLang="ja-JP" sz="2800" b="1" dirty="0" smtClean="0">
                <a:solidFill>
                  <a:srgbClr val="C00000"/>
                </a:solidFill>
                <a:latin typeface="メイリオ" pitchFamily="50" charset="-128"/>
                <a:ea typeface="メイリオ" pitchFamily="50" charset="-128"/>
              </a:rPr>
              <a:t>E</a:t>
            </a:r>
            <a:endParaRPr lang="ja-JP" altLang="en-US" sz="2800" b="1" dirty="0">
              <a:solidFill>
                <a:srgbClr val="C00000"/>
              </a:solidFill>
              <a:latin typeface="メイリオ" pitchFamily="50" charset="-128"/>
              <a:ea typeface="メイリオ" pitchFamily="50" charset="-128"/>
            </a:endParaRPr>
          </a:p>
        </p:txBody>
      </p:sp>
      <p:sp>
        <p:nvSpPr>
          <p:cNvPr id="31" name="正方形/長方形 30"/>
          <p:cNvSpPr/>
          <p:nvPr/>
        </p:nvSpPr>
        <p:spPr>
          <a:xfrm>
            <a:off x="5170506" y="3697868"/>
            <a:ext cx="405881" cy="523220"/>
          </a:xfrm>
          <a:prstGeom prst="rect">
            <a:avLst/>
          </a:prstGeom>
        </p:spPr>
        <p:txBody>
          <a:bodyPr wrap="none">
            <a:spAutoFit/>
          </a:bodyPr>
          <a:lstStyle/>
          <a:p>
            <a:pPr algn="ctr"/>
            <a:r>
              <a:rPr lang="en-US" altLang="ja-JP" sz="2800" b="1" dirty="0" smtClean="0">
                <a:solidFill>
                  <a:srgbClr val="C00000"/>
                </a:solidFill>
                <a:latin typeface="メイリオ" pitchFamily="50" charset="-128"/>
                <a:ea typeface="メイリオ" pitchFamily="50" charset="-128"/>
              </a:rPr>
              <a:t>F</a:t>
            </a:r>
            <a:endParaRPr lang="ja-JP" altLang="en-US" sz="2800" b="1" dirty="0">
              <a:solidFill>
                <a:srgbClr val="C00000"/>
              </a:solidFill>
              <a:latin typeface="メイリオ" pitchFamily="50" charset="-128"/>
              <a:ea typeface="メイリオ" pitchFamily="50" charset="-128"/>
            </a:endParaRPr>
          </a:p>
        </p:txBody>
      </p:sp>
      <p:sp>
        <p:nvSpPr>
          <p:cNvPr id="32" name="正方形/長方形 31"/>
          <p:cNvSpPr/>
          <p:nvPr/>
        </p:nvSpPr>
        <p:spPr>
          <a:xfrm>
            <a:off x="4561737" y="4417948"/>
            <a:ext cx="463589" cy="523220"/>
          </a:xfrm>
          <a:prstGeom prst="rect">
            <a:avLst/>
          </a:prstGeom>
        </p:spPr>
        <p:txBody>
          <a:bodyPr wrap="none">
            <a:spAutoFit/>
          </a:bodyPr>
          <a:lstStyle/>
          <a:p>
            <a:pPr algn="ctr"/>
            <a:r>
              <a:rPr lang="en-US" altLang="ja-JP" sz="2800" b="1" dirty="0" smtClean="0">
                <a:solidFill>
                  <a:srgbClr val="C00000"/>
                </a:solidFill>
                <a:latin typeface="メイリオ" pitchFamily="50" charset="-128"/>
                <a:ea typeface="メイリオ" pitchFamily="50" charset="-128"/>
              </a:rPr>
              <a:t>G</a:t>
            </a:r>
            <a:endParaRPr lang="ja-JP" altLang="en-US" sz="2800" b="1" dirty="0">
              <a:solidFill>
                <a:srgbClr val="C00000"/>
              </a:solidFill>
              <a:latin typeface="メイリオ" pitchFamily="50" charset="-128"/>
              <a:ea typeface="メイリオ" pitchFamily="50" charset="-128"/>
            </a:endParaRPr>
          </a:p>
        </p:txBody>
      </p:sp>
      <p:sp>
        <p:nvSpPr>
          <p:cNvPr id="33" name="正方形/長方形 32"/>
          <p:cNvSpPr/>
          <p:nvPr/>
        </p:nvSpPr>
        <p:spPr>
          <a:xfrm>
            <a:off x="3881166" y="4922004"/>
            <a:ext cx="474810" cy="523220"/>
          </a:xfrm>
          <a:prstGeom prst="rect">
            <a:avLst/>
          </a:prstGeom>
        </p:spPr>
        <p:txBody>
          <a:bodyPr wrap="none">
            <a:spAutoFit/>
          </a:bodyPr>
          <a:lstStyle/>
          <a:p>
            <a:pPr algn="ctr"/>
            <a:r>
              <a:rPr lang="en-US" altLang="ja-JP" sz="2800" b="1" dirty="0" smtClean="0">
                <a:solidFill>
                  <a:srgbClr val="C00000"/>
                </a:solidFill>
                <a:latin typeface="メイリオ" pitchFamily="50" charset="-128"/>
                <a:ea typeface="メイリオ" pitchFamily="50" charset="-128"/>
              </a:rPr>
              <a:t>H</a:t>
            </a:r>
            <a:endParaRPr lang="ja-JP" altLang="en-US" sz="2800" b="1" dirty="0">
              <a:solidFill>
                <a:srgbClr val="C00000"/>
              </a:solidFill>
              <a:latin typeface="メイリオ" pitchFamily="50" charset="-128"/>
              <a:ea typeface="メイリオ" pitchFamily="50" charset="-128"/>
            </a:endParaRPr>
          </a:p>
        </p:txBody>
      </p:sp>
      <p:sp>
        <p:nvSpPr>
          <p:cNvPr id="34" name="正方形/長方形 33"/>
          <p:cNvSpPr/>
          <p:nvPr/>
        </p:nvSpPr>
        <p:spPr>
          <a:xfrm>
            <a:off x="6588224" y="4273932"/>
            <a:ext cx="367409" cy="523220"/>
          </a:xfrm>
          <a:prstGeom prst="rect">
            <a:avLst/>
          </a:prstGeom>
        </p:spPr>
        <p:txBody>
          <a:bodyPr wrap="none">
            <a:spAutoFit/>
          </a:bodyPr>
          <a:lstStyle/>
          <a:p>
            <a:pPr algn="ctr"/>
            <a:r>
              <a:rPr lang="en-US" altLang="ja-JP" sz="2800" b="1" dirty="0" smtClean="0">
                <a:solidFill>
                  <a:srgbClr val="C00000"/>
                </a:solidFill>
                <a:latin typeface="メイリオ" pitchFamily="50" charset="-128"/>
                <a:ea typeface="メイリオ" pitchFamily="50" charset="-128"/>
              </a:rPr>
              <a:t>I</a:t>
            </a:r>
            <a:endParaRPr lang="ja-JP" altLang="en-US" sz="2800" b="1" dirty="0">
              <a:solidFill>
                <a:srgbClr val="C00000"/>
              </a:solidFill>
              <a:latin typeface="メイリオ" pitchFamily="50" charset="-128"/>
              <a:ea typeface="メイリオ" pitchFamily="50" charset="-128"/>
            </a:endParaRPr>
          </a:p>
        </p:txBody>
      </p:sp>
      <p:sp>
        <p:nvSpPr>
          <p:cNvPr id="35" name="正方形/長方形 34"/>
          <p:cNvSpPr/>
          <p:nvPr/>
        </p:nvSpPr>
        <p:spPr>
          <a:xfrm>
            <a:off x="7450562" y="4922004"/>
            <a:ext cx="367409" cy="523220"/>
          </a:xfrm>
          <a:prstGeom prst="rect">
            <a:avLst/>
          </a:prstGeom>
        </p:spPr>
        <p:txBody>
          <a:bodyPr wrap="none">
            <a:spAutoFit/>
          </a:bodyPr>
          <a:lstStyle/>
          <a:p>
            <a:pPr algn="ctr"/>
            <a:r>
              <a:rPr lang="en-US" altLang="ja-JP" sz="2800" b="1" dirty="0" smtClean="0">
                <a:solidFill>
                  <a:srgbClr val="C00000"/>
                </a:solidFill>
                <a:latin typeface="メイリオ" pitchFamily="50" charset="-128"/>
                <a:ea typeface="メイリオ" pitchFamily="50" charset="-128"/>
              </a:rPr>
              <a:t>J</a:t>
            </a:r>
            <a:endParaRPr lang="ja-JP" altLang="en-US" sz="2800" b="1" dirty="0">
              <a:solidFill>
                <a:srgbClr val="C00000"/>
              </a:solidFill>
              <a:latin typeface="メイリオ" pitchFamily="50" charset="-128"/>
              <a:ea typeface="メイリオ" pitchFamily="50" charset="-128"/>
            </a:endParaRPr>
          </a:p>
        </p:txBody>
      </p:sp>
      <p:sp>
        <p:nvSpPr>
          <p:cNvPr id="77" name="テキスト ボックス 76"/>
          <p:cNvSpPr txBox="1"/>
          <p:nvPr/>
        </p:nvSpPr>
        <p:spPr>
          <a:xfrm>
            <a:off x="1475656" y="2924944"/>
            <a:ext cx="7344816" cy="461665"/>
          </a:xfrm>
          <a:prstGeom prst="rect">
            <a:avLst/>
          </a:prstGeom>
          <a:noFill/>
          <a:ln w="31750">
            <a:solidFill>
              <a:srgbClr val="C00000"/>
            </a:solidFill>
          </a:ln>
        </p:spPr>
        <p:txBody>
          <a:bodyPr wrap="square" rtlCol="0">
            <a:spAutoFit/>
          </a:bodyPr>
          <a:lstStyle/>
          <a:p>
            <a:r>
              <a:rPr kumimoji="1" lang="ja-JP" altLang="en-US" sz="2400" dirty="0" smtClean="0">
                <a:solidFill>
                  <a:schemeClr val="tx2"/>
                </a:solidFill>
                <a:latin typeface="メイリオ" pitchFamily="50" charset="-128"/>
                <a:ea typeface="メイリオ" pitchFamily="50" charset="-128"/>
              </a:rPr>
              <a:t>プロジェクトが開始できるという状態</a:t>
            </a:r>
            <a:r>
              <a:rPr kumimoji="1" lang="en-US" altLang="ja-JP" sz="2400" dirty="0" smtClean="0">
                <a:solidFill>
                  <a:schemeClr val="tx2"/>
                </a:solidFill>
                <a:latin typeface="メイリオ" pitchFamily="50" charset="-128"/>
                <a:ea typeface="メイリオ" pitchFamily="50" charset="-128"/>
              </a:rPr>
              <a:t>(</a:t>
            </a:r>
            <a:r>
              <a:rPr kumimoji="1" lang="ja-JP" altLang="en-US" sz="2400" dirty="0" smtClean="0">
                <a:solidFill>
                  <a:schemeClr val="tx2"/>
                </a:solidFill>
                <a:latin typeface="メイリオ" pitchFamily="50" charset="-128"/>
                <a:ea typeface="メイリオ" pitchFamily="50" charset="-128"/>
              </a:rPr>
              <a:t>開始ノード</a:t>
            </a:r>
            <a:r>
              <a:rPr kumimoji="1" lang="en-US" altLang="ja-JP" sz="2400" dirty="0" smtClean="0">
                <a:solidFill>
                  <a:schemeClr val="tx2"/>
                </a:solidFill>
                <a:latin typeface="メイリオ" pitchFamily="50" charset="-128"/>
                <a:ea typeface="メイリオ" pitchFamily="50" charset="-128"/>
              </a:rPr>
              <a:t>)</a:t>
            </a:r>
            <a:endParaRPr kumimoji="1" lang="ja-JP" altLang="en-US" sz="2400" dirty="0">
              <a:solidFill>
                <a:schemeClr val="tx2"/>
              </a:solidFill>
              <a:latin typeface="メイリオ" pitchFamily="50" charset="-128"/>
              <a:ea typeface="メイリオ" pitchFamily="50" charset="-128"/>
            </a:endParaRPr>
          </a:p>
        </p:txBody>
      </p:sp>
      <p:cxnSp>
        <p:nvCxnSpPr>
          <p:cNvPr id="78" name="直線矢印コネクタ 77"/>
          <p:cNvCxnSpPr>
            <a:endCxn id="5" idx="0"/>
          </p:cNvCxnSpPr>
          <p:nvPr/>
        </p:nvCxnSpPr>
        <p:spPr>
          <a:xfrm flipH="1">
            <a:off x="935596" y="3429000"/>
            <a:ext cx="540060" cy="1565012"/>
          </a:xfrm>
          <a:prstGeom prst="straightConnector1">
            <a:avLst/>
          </a:prstGeom>
          <a:ln w="254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80" name="テキスト ボックス 79"/>
          <p:cNvSpPr txBox="1"/>
          <p:nvPr/>
        </p:nvSpPr>
        <p:spPr>
          <a:xfrm>
            <a:off x="1475656" y="6093296"/>
            <a:ext cx="5976664" cy="461665"/>
          </a:xfrm>
          <a:prstGeom prst="rect">
            <a:avLst/>
          </a:prstGeom>
          <a:noFill/>
          <a:ln w="31750">
            <a:solidFill>
              <a:srgbClr val="002060"/>
            </a:solidFill>
          </a:ln>
        </p:spPr>
        <p:txBody>
          <a:bodyPr wrap="square" rtlCol="0">
            <a:spAutoFit/>
          </a:bodyPr>
          <a:lstStyle/>
          <a:p>
            <a:r>
              <a:rPr kumimoji="1" lang="ja-JP" altLang="en-US" sz="2400" dirty="0" smtClean="0">
                <a:solidFill>
                  <a:schemeClr val="tx2"/>
                </a:solidFill>
                <a:latin typeface="メイリオ" pitchFamily="50" charset="-128"/>
                <a:ea typeface="メイリオ" pitchFamily="50" charset="-128"/>
              </a:rPr>
              <a:t>プロジェクトが完了した状態</a:t>
            </a:r>
            <a:r>
              <a:rPr kumimoji="1" lang="en-US" altLang="ja-JP" sz="2400" dirty="0" smtClean="0">
                <a:solidFill>
                  <a:schemeClr val="tx2"/>
                </a:solidFill>
                <a:latin typeface="メイリオ" pitchFamily="50" charset="-128"/>
                <a:ea typeface="メイリオ" pitchFamily="50" charset="-128"/>
              </a:rPr>
              <a:t>(</a:t>
            </a:r>
            <a:r>
              <a:rPr lang="ja-JP" altLang="en-US" sz="2400" dirty="0" smtClean="0">
                <a:solidFill>
                  <a:schemeClr val="tx2"/>
                </a:solidFill>
                <a:latin typeface="メイリオ" pitchFamily="50" charset="-128"/>
                <a:ea typeface="メイリオ" pitchFamily="50" charset="-128"/>
              </a:rPr>
              <a:t>完了ノード</a:t>
            </a:r>
            <a:r>
              <a:rPr kumimoji="1" lang="en-US" altLang="ja-JP" sz="2400" dirty="0" smtClean="0">
                <a:solidFill>
                  <a:schemeClr val="tx2"/>
                </a:solidFill>
                <a:latin typeface="メイリオ" pitchFamily="50" charset="-128"/>
                <a:ea typeface="メイリオ" pitchFamily="50" charset="-128"/>
              </a:rPr>
              <a:t>)</a:t>
            </a:r>
            <a:endParaRPr kumimoji="1" lang="ja-JP" altLang="en-US" sz="2400" dirty="0">
              <a:solidFill>
                <a:schemeClr val="tx2"/>
              </a:solidFill>
              <a:latin typeface="メイリオ" pitchFamily="50" charset="-128"/>
              <a:ea typeface="メイリオ" pitchFamily="50" charset="-128"/>
            </a:endParaRPr>
          </a:p>
        </p:txBody>
      </p:sp>
      <p:cxnSp>
        <p:nvCxnSpPr>
          <p:cNvPr id="81" name="直線矢印コネクタ 80"/>
          <p:cNvCxnSpPr>
            <a:stCxn id="80" idx="3"/>
          </p:cNvCxnSpPr>
          <p:nvPr/>
        </p:nvCxnSpPr>
        <p:spPr>
          <a:xfrm flipV="1">
            <a:off x="7452320" y="5661248"/>
            <a:ext cx="720080" cy="662881"/>
          </a:xfrm>
          <a:prstGeom prst="straightConnector1">
            <a:avLst/>
          </a:prstGeom>
          <a:ln w="25400">
            <a:solidFill>
              <a:srgbClr val="00206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28600"/>
            <a:ext cx="8496944" cy="990600"/>
          </a:xfrm>
        </p:spPr>
        <p:txBody>
          <a:bodyPr>
            <a:normAutofit/>
          </a:bodyPr>
          <a:lstStyle/>
          <a:p>
            <a:r>
              <a:rPr lang="en-US" altLang="ja-JP" dirty="0" smtClean="0">
                <a:latin typeface="メイリオ" pitchFamily="50" charset="-128"/>
                <a:ea typeface="メイリオ" pitchFamily="50" charset="-128"/>
              </a:rPr>
              <a:t>PERT</a:t>
            </a:r>
            <a:r>
              <a:rPr lang="ja-JP" altLang="en-US" dirty="0" smtClean="0">
                <a:latin typeface="メイリオ" pitchFamily="50" charset="-128"/>
                <a:ea typeface="メイリオ" pitchFamily="50" charset="-128"/>
              </a:rPr>
              <a:t>の有効性</a:t>
            </a:r>
            <a:endParaRPr kumimoji="1" lang="ja-JP" altLang="en-US" dirty="0">
              <a:latin typeface="メイリオ" pitchFamily="50" charset="-128"/>
              <a:ea typeface="メイリオ" pitchFamily="50" charset="-128"/>
            </a:endParaRPr>
          </a:p>
        </p:txBody>
      </p:sp>
      <p:sp>
        <p:nvSpPr>
          <p:cNvPr id="4" name="コンテンツ プレースホルダ 3"/>
          <p:cNvSpPr>
            <a:spLocks noGrp="1"/>
          </p:cNvSpPr>
          <p:nvPr>
            <p:ph sz="quarter" idx="1"/>
          </p:nvPr>
        </p:nvSpPr>
        <p:spPr>
          <a:xfrm>
            <a:off x="323528" y="1770112"/>
            <a:ext cx="8496944" cy="4323184"/>
          </a:xfrm>
        </p:spPr>
        <p:txBody>
          <a:bodyPr>
            <a:normAutofit/>
          </a:bodyPr>
          <a:lstStyle/>
          <a:p>
            <a:r>
              <a:rPr lang="ja-JP" altLang="en-US" sz="2800" dirty="0" smtClean="0">
                <a:solidFill>
                  <a:schemeClr val="tx2"/>
                </a:solidFill>
                <a:latin typeface="メイリオ" pitchFamily="50" charset="-128"/>
                <a:ea typeface="メイリオ" pitchFamily="50" charset="-128"/>
              </a:rPr>
              <a:t>先行作業，後続作業，所要時間が与えられると，</a:t>
            </a:r>
            <a:r>
              <a:rPr lang="ja-JP" altLang="en-US" sz="2800" b="1" dirty="0" smtClean="0">
                <a:solidFill>
                  <a:srgbClr val="C00000"/>
                </a:solidFill>
                <a:latin typeface="メイリオ" pitchFamily="50" charset="-128"/>
                <a:ea typeface="メイリオ" pitchFamily="50" charset="-128"/>
              </a:rPr>
              <a:t>単純な繰り返し計算</a:t>
            </a:r>
            <a:r>
              <a:rPr lang="ja-JP" altLang="en-US" sz="2800" dirty="0" smtClean="0">
                <a:solidFill>
                  <a:schemeClr val="tx2"/>
                </a:solidFill>
                <a:latin typeface="メイリオ" pitchFamily="50" charset="-128"/>
                <a:ea typeface="メイリオ" pitchFamily="50" charset="-128"/>
              </a:rPr>
              <a:t>で，プロジェクトの所要時間，各作業の開始時刻，完了時刻が求められる．</a:t>
            </a:r>
            <a:endParaRPr lang="en-US" altLang="ja-JP" sz="2800" dirty="0" smtClean="0">
              <a:solidFill>
                <a:schemeClr val="tx2"/>
              </a:solidFill>
              <a:latin typeface="メイリオ" pitchFamily="50" charset="-128"/>
              <a:ea typeface="メイリオ" pitchFamily="50" charset="-128"/>
            </a:endParaRPr>
          </a:p>
          <a:p>
            <a:endParaRPr lang="en-US" altLang="ja-JP" sz="12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グラフはあくまで視覚的な効果</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よって，グラフは必須ではない</a:t>
            </a:r>
            <a:r>
              <a:rPr lang="en-US" altLang="ja-JP" sz="2800" dirty="0" smtClean="0">
                <a:solidFill>
                  <a:schemeClr val="tx2"/>
                </a:solidFill>
                <a:latin typeface="メイリオ" pitchFamily="50" charset="-128"/>
                <a:ea typeface="メイリオ" pitchFamily="50" charset="-128"/>
              </a:rPr>
              <a:t>)</a:t>
            </a:r>
          </a:p>
          <a:p>
            <a:pPr>
              <a:buNone/>
            </a:pPr>
            <a:r>
              <a:rPr lang="ja-JP" altLang="en-US" sz="2800" dirty="0" smtClean="0">
                <a:solidFill>
                  <a:schemeClr val="tx2"/>
                </a:solidFill>
                <a:latin typeface="メイリオ" pitchFamily="50" charset="-128"/>
                <a:ea typeface="メイリオ" pitchFamily="50" charset="-128"/>
              </a:rPr>
              <a:t>　→しかし，コミュニケーションの道具として必要</a:t>
            </a:r>
            <a:endParaRPr lang="en-US" altLang="ja-JP" sz="2800" dirty="0" smtClean="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itchFamily="50" charset="-128"/>
                <a:ea typeface="メイリオ" pitchFamily="50" charset="-128"/>
              </a:rPr>
              <a:t>ここからの講義内容</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467544" y="1772816"/>
            <a:ext cx="8424936" cy="4824536"/>
          </a:xfrm>
        </p:spPr>
        <p:txBody>
          <a:bodyPr>
            <a:normAutofit/>
          </a:bodyPr>
          <a:lstStyle/>
          <a:p>
            <a:r>
              <a:rPr lang="ja-JP" altLang="en-US" sz="3000" dirty="0" smtClean="0">
                <a:solidFill>
                  <a:schemeClr val="bg1">
                    <a:lumMod val="95000"/>
                  </a:schemeClr>
                </a:solidFill>
                <a:latin typeface="メイリオ" pitchFamily="50" charset="-128"/>
                <a:ea typeface="メイリオ" pitchFamily="50" charset="-128"/>
              </a:rPr>
              <a:t>アローダイアグラムの構築</a:t>
            </a:r>
            <a:endParaRPr lang="en-US" altLang="ja-JP" sz="3000" dirty="0" smtClean="0">
              <a:solidFill>
                <a:schemeClr val="bg1">
                  <a:lumMod val="95000"/>
                </a:schemeClr>
              </a:solidFill>
              <a:latin typeface="メイリオ" pitchFamily="50" charset="-128"/>
              <a:ea typeface="メイリオ" pitchFamily="50" charset="-128"/>
            </a:endParaRPr>
          </a:p>
          <a:p>
            <a:r>
              <a:rPr lang="en-US" altLang="ja-JP" sz="3000" b="1" dirty="0" smtClean="0">
                <a:solidFill>
                  <a:srgbClr val="C00000"/>
                </a:solidFill>
                <a:latin typeface="メイリオ" pitchFamily="50" charset="-128"/>
                <a:ea typeface="メイリオ" pitchFamily="50" charset="-128"/>
              </a:rPr>
              <a:t>PERT</a:t>
            </a:r>
            <a:r>
              <a:rPr lang="ja-JP" altLang="en-US" sz="3000" b="1" dirty="0" smtClean="0">
                <a:solidFill>
                  <a:srgbClr val="C00000"/>
                </a:solidFill>
                <a:latin typeface="メイリオ" pitchFamily="50" charset="-128"/>
                <a:ea typeface="メイリオ" pitchFamily="50" charset="-128"/>
              </a:rPr>
              <a:t>計算</a:t>
            </a:r>
            <a:endParaRPr lang="en-US" altLang="ja-JP" sz="3000" b="1" dirty="0" smtClean="0">
              <a:solidFill>
                <a:srgbClr val="C00000"/>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クリティカルパスの見つけ方</a:t>
            </a:r>
            <a:endParaRPr lang="en-US" altLang="ja-JP" sz="3000" dirty="0" smtClean="0">
              <a:solidFill>
                <a:schemeClr val="bg1">
                  <a:lumMod val="95000"/>
                </a:schemeClr>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表を用いた自動計算</a:t>
            </a:r>
            <a:endParaRPr lang="en-US" altLang="ja-JP" sz="3000" dirty="0" smtClean="0">
              <a:solidFill>
                <a:schemeClr val="bg1">
                  <a:lumMod val="95000"/>
                </a:schemeClr>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作業時間見積もりの不確実さ</a:t>
            </a:r>
            <a:endParaRPr lang="en-US" altLang="ja-JP" sz="3000" dirty="0" smtClean="0">
              <a:solidFill>
                <a:schemeClr val="bg1">
                  <a:lumMod val="95000"/>
                </a:schemeClr>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計画変更</a:t>
            </a:r>
            <a:endParaRPr lang="en-US" altLang="ja-JP" sz="3000" dirty="0" smtClean="0">
              <a:solidFill>
                <a:schemeClr val="bg1">
                  <a:lumMod val="95000"/>
                </a:schemeClr>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日程管理</a:t>
            </a:r>
            <a:endParaRPr lang="en-US" altLang="ja-JP" sz="3000" dirty="0" smtClean="0">
              <a:solidFill>
                <a:schemeClr val="bg1">
                  <a:lumMod val="95000"/>
                </a:schemeClr>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28600"/>
            <a:ext cx="8496944" cy="990600"/>
          </a:xfrm>
        </p:spPr>
        <p:txBody>
          <a:bodyPr>
            <a:normAutofit/>
          </a:bodyPr>
          <a:lstStyle/>
          <a:p>
            <a:r>
              <a:rPr lang="en-US" altLang="ja-JP" dirty="0" smtClean="0">
                <a:latin typeface="メイリオ" pitchFamily="50" charset="-128"/>
                <a:ea typeface="メイリオ" pitchFamily="50" charset="-128"/>
              </a:rPr>
              <a:t>PERT</a:t>
            </a:r>
            <a:r>
              <a:rPr lang="ja-JP" altLang="en-US" dirty="0" smtClean="0">
                <a:latin typeface="メイリオ" pitchFamily="50" charset="-128"/>
                <a:ea typeface="メイリオ" pitchFamily="50" charset="-128"/>
              </a:rPr>
              <a:t>計算</a:t>
            </a:r>
            <a:r>
              <a:rPr lang="en-US" altLang="ja-JP" dirty="0" smtClean="0">
                <a:latin typeface="メイリオ" pitchFamily="50" charset="-128"/>
                <a:ea typeface="メイリオ" pitchFamily="50" charset="-128"/>
              </a:rPr>
              <a:t>1</a:t>
            </a:r>
            <a:r>
              <a:rPr lang="ja-JP" altLang="en-US" dirty="0" smtClean="0">
                <a:latin typeface="メイリオ" pitchFamily="50" charset="-128"/>
                <a:ea typeface="メイリオ" pitchFamily="50" charset="-128"/>
              </a:rPr>
              <a:t>：最早開始時刻</a:t>
            </a:r>
            <a:endParaRPr kumimoji="1" lang="ja-JP" altLang="en-US" dirty="0">
              <a:latin typeface="メイリオ" pitchFamily="50" charset="-128"/>
              <a:ea typeface="メイリオ" pitchFamily="50" charset="-128"/>
            </a:endParaRPr>
          </a:p>
        </p:txBody>
      </p:sp>
      <p:sp>
        <p:nvSpPr>
          <p:cNvPr id="4" name="コンテンツ プレースホルダ 3"/>
          <p:cNvSpPr>
            <a:spLocks noGrp="1"/>
          </p:cNvSpPr>
          <p:nvPr>
            <p:ph sz="quarter" idx="1"/>
          </p:nvPr>
        </p:nvSpPr>
        <p:spPr>
          <a:xfrm>
            <a:off x="323528" y="1770112"/>
            <a:ext cx="8496944" cy="4323184"/>
          </a:xfrm>
        </p:spPr>
        <p:txBody>
          <a:bodyPr>
            <a:normAutofit/>
          </a:bodyPr>
          <a:lstStyle/>
          <a:p>
            <a:r>
              <a:rPr lang="ja-JP" altLang="en-US" sz="2800" dirty="0" smtClean="0">
                <a:solidFill>
                  <a:schemeClr val="tx2"/>
                </a:solidFill>
                <a:latin typeface="メイリオ" pitchFamily="50" charset="-128"/>
                <a:ea typeface="メイリオ" pitchFamily="50" charset="-128"/>
              </a:rPr>
              <a:t>ある作業は，「</a:t>
            </a:r>
            <a:r>
              <a:rPr lang="ja-JP" altLang="en-US" sz="2800" b="1" dirty="0" smtClean="0">
                <a:solidFill>
                  <a:srgbClr val="C00000"/>
                </a:solidFill>
                <a:latin typeface="メイリオ" pitchFamily="50" charset="-128"/>
                <a:ea typeface="メイリオ" pitchFamily="50" charset="-128"/>
              </a:rPr>
              <a:t>最早で</a:t>
            </a:r>
            <a:r>
              <a:rPr lang="ja-JP" altLang="en-US" sz="2800" dirty="0" smtClean="0">
                <a:solidFill>
                  <a:schemeClr val="tx2"/>
                </a:solidFill>
                <a:latin typeface="メイリオ" pitchFamily="50" charset="-128"/>
                <a:ea typeface="メイリオ" pitchFamily="50" charset="-128"/>
              </a:rPr>
              <a:t>」いつから始められるか？</a:t>
            </a:r>
            <a:endParaRPr lang="en-US" altLang="ja-JP" sz="2800" dirty="0" smtClean="0">
              <a:solidFill>
                <a:schemeClr val="tx2"/>
              </a:solidFill>
              <a:latin typeface="メイリオ" pitchFamily="50" charset="-128"/>
              <a:ea typeface="メイリオ" pitchFamily="50" charset="-128"/>
            </a:endParaRPr>
          </a:p>
          <a:p>
            <a:pPr lvl="1"/>
            <a:r>
              <a:rPr lang="ja-JP" altLang="en-US" b="1" u="sng" dirty="0" smtClean="0">
                <a:solidFill>
                  <a:schemeClr val="tx2"/>
                </a:solidFill>
                <a:latin typeface="メイリオ" pitchFamily="50" charset="-128"/>
                <a:ea typeface="メイリオ" pitchFamily="50" charset="-128"/>
              </a:rPr>
              <a:t>その作業が開始できる最も早い時間</a:t>
            </a:r>
            <a:r>
              <a:rPr lang="ja-JP" altLang="en-US" dirty="0" smtClean="0">
                <a:solidFill>
                  <a:schemeClr val="tx2"/>
                </a:solidFill>
                <a:latin typeface="メイリオ" pitchFamily="50" charset="-128"/>
                <a:ea typeface="メイリオ" pitchFamily="50" charset="-128"/>
              </a:rPr>
              <a:t>＝</a:t>
            </a:r>
            <a:r>
              <a:rPr lang="ja-JP" altLang="en-US" b="1" dirty="0" smtClean="0">
                <a:solidFill>
                  <a:srgbClr val="C00000"/>
                </a:solidFill>
                <a:latin typeface="メイリオ" pitchFamily="50" charset="-128"/>
                <a:ea typeface="メイリオ" pitchFamily="50" charset="-128"/>
              </a:rPr>
              <a:t>最早開始時刻</a:t>
            </a:r>
            <a:endParaRPr lang="en-US" altLang="ja-JP" b="1" dirty="0" smtClean="0">
              <a:solidFill>
                <a:srgbClr val="C00000"/>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予定通り実行したら全ての先行作業が終わっている時刻</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全ての先行</a:t>
            </a:r>
            <a:r>
              <a:rPr lang="ja-JP" altLang="en-US" sz="2800" dirty="0" smtClean="0">
                <a:solidFill>
                  <a:schemeClr val="tx2"/>
                </a:solidFill>
                <a:latin typeface="メイリオ" pitchFamily="50" charset="-128"/>
                <a:ea typeface="メイリオ" pitchFamily="50" charset="-128"/>
              </a:rPr>
              <a:t>作業</a:t>
            </a:r>
            <a:r>
              <a:rPr lang="ja-JP" altLang="en-US" sz="2800" dirty="0" smtClean="0">
                <a:solidFill>
                  <a:schemeClr val="tx2"/>
                </a:solidFill>
                <a:latin typeface="メイリオ" pitchFamily="50" charset="-128"/>
                <a:ea typeface="メイリオ" pitchFamily="50" charset="-128"/>
              </a:rPr>
              <a:t>が終了する最も早い時刻</a:t>
            </a:r>
            <a:r>
              <a:rPr lang="ja-JP" altLang="en-US" sz="2800" dirty="0" smtClean="0">
                <a:solidFill>
                  <a:schemeClr val="tx2"/>
                </a:solidFill>
                <a:latin typeface="メイリオ" pitchFamily="50" charset="-128"/>
                <a:ea typeface="メイリオ" pitchFamily="50" charset="-128"/>
              </a:rPr>
              <a:t>がわ</a:t>
            </a:r>
            <a:r>
              <a:rPr lang="ja-JP" altLang="en-US" sz="2800" dirty="0" smtClean="0">
                <a:solidFill>
                  <a:schemeClr val="tx2"/>
                </a:solidFill>
                <a:latin typeface="メイリオ" pitchFamily="50" charset="-128"/>
                <a:ea typeface="メイリオ" pitchFamily="50" charset="-128"/>
              </a:rPr>
              <a:t>かれば計算できる！</a:t>
            </a:r>
            <a:endParaRPr lang="en-US" altLang="ja-JP" sz="2800" dirty="0" smtClean="0">
              <a:solidFill>
                <a:schemeClr val="tx2"/>
              </a:solidFill>
              <a:latin typeface="メイリオ" pitchFamily="50" charset="-128"/>
              <a:ea typeface="メイリオ" pitchFamily="50" charset="-128"/>
            </a:endParaRPr>
          </a:p>
        </p:txBody>
      </p:sp>
      <p:sp>
        <p:nvSpPr>
          <p:cNvPr id="5" name="正方形/長方形 4"/>
          <p:cNvSpPr/>
          <p:nvPr/>
        </p:nvSpPr>
        <p:spPr>
          <a:xfrm>
            <a:off x="7884368" y="56818"/>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P.175</a:t>
            </a:r>
            <a:r>
              <a:rPr lang="ja-JP" altLang="en-US" sz="2000" b="1" dirty="0" smtClean="0">
                <a:solidFill>
                  <a:schemeClr val="tx2"/>
                </a:solidFill>
                <a:latin typeface="メイリオ" pitchFamily="50" charset="-128"/>
                <a:ea typeface="メイリオ" pitchFamily="50" charset="-128"/>
              </a:rPr>
              <a:t>～</a:t>
            </a:r>
            <a:endParaRPr lang="ja-JP" altLang="en-US" sz="2000" b="1" dirty="0">
              <a:solidFill>
                <a:schemeClr val="tx2"/>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28600"/>
            <a:ext cx="8496944" cy="990600"/>
          </a:xfrm>
        </p:spPr>
        <p:txBody>
          <a:bodyPr>
            <a:normAutofit/>
          </a:bodyPr>
          <a:lstStyle/>
          <a:p>
            <a:r>
              <a:rPr lang="en-US" altLang="ja-JP" dirty="0" smtClean="0">
                <a:latin typeface="メイリオ" pitchFamily="50" charset="-128"/>
                <a:ea typeface="メイリオ" pitchFamily="50" charset="-128"/>
              </a:rPr>
              <a:t>PERT</a:t>
            </a:r>
            <a:r>
              <a:rPr lang="ja-JP" altLang="en-US" dirty="0" smtClean="0">
                <a:latin typeface="メイリオ" pitchFamily="50" charset="-128"/>
                <a:ea typeface="メイリオ" pitchFamily="50" charset="-128"/>
              </a:rPr>
              <a:t>計算</a:t>
            </a:r>
            <a:r>
              <a:rPr lang="en-US" altLang="ja-JP" dirty="0" smtClean="0">
                <a:latin typeface="メイリオ" pitchFamily="50" charset="-128"/>
                <a:ea typeface="メイリオ" pitchFamily="50" charset="-128"/>
              </a:rPr>
              <a:t>1</a:t>
            </a:r>
            <a:r>
              <a:rPr lang="ja-JP" altLang="en-US" dirty="0" smtClean="0">
                <a:latin typeface="メイリオ" pitchFamily="50" charset="-128"/>
                <a:ea typeface="メイリオ" pitchFamily="50" charset="-128"/>
              </a:rPr>
              <a:t>：最早開始時刻</a:t>
            </a:r>
            <a:endParaRPr kumimoji="1" lang="ja-JP" altLang="en-US" dirty="0">
              <a:latin typeface="メイリオ" pitchFamily="50" charset="-128"/>
              <a:ea typeface="メイリオ" pitchFamily="50" charset="-128"/>
            </a:endParaRPr>
          </a:p>
        </p:txBody>
      </p:sp>
      <p:sp>
        <p:nvSpPr>
          <p:cNvPr id="4" name="コンテンツ プレースホルダ 3"/>
          <p:cNvSpPr>
            <a:spLocks noGrp="1"/>
          </p:cNvSpPr>
          <p:nvPr>
            <p:ph sz="quarter" idx="1"/>
          </p:nvPr>
        </p:nvSpPr>
        <p:spPr>
          <a:xfrm>
            <a:off x="323528" y="1770112"/>
            <a:ext cx="8496944" cy="4323184"/>
          </a:xfrm>
        </p:spPr>
        <p:txBody>
          <a:bodyPr>
            <a:normAutofit/>
          </a:bodyPr>
          <a:lstStyle/>
          <a:p>
            <a:pPr>
              <a:buNone/>
            </a:pPr>
            <a:r>
              <a:rPr lang="ja-JP" altLang="en-US" sz="2800" dirty="0" smtClean="0">
                <a:solidFill>
                  <a:schemeClr val="tx2"/>
                </a:solidFill>
                <a:latin typeface="メイリオ" pitchFamily="50" charset="-128"/>
                <a:ea typeface="メイリオ" pitchFamily="50" charset="-128"/>
              </a:rPr>
              <a:t>例：作業</a:t>
            </a:r>
            <a:r>
              <a:rPr lang="en-US" altLang="ja-JP" sz="2800" dirty="0" smtClean="0">
                <a:solidFill>
                  <a:schemeClr val="tx2"/>
                </a:solidFill>
                <a:latin typeface="メイリオ" pitchFamily="50" charset="-128"/>
                <a:ea typeface="メイリオ" pitchFamily="50" charset="-128"/>
              </a:rPr>
              <a:t>C</a:t>
            </a:r>
            <a:r>
              <a:rPr lang="ja-JP" altLang="en-US" sz="2800" dirty="0" smtClean="0">
                <a:solidFill>
                  <a:schemeClr val="tx2"/>
                </a:solidFill>
                <a:latin typeface="メイリオ" pitchFamily="50" charset="-128"/>
                <a:ea typeface="メイリオ" pitchFamily="50" charset="-128"/>
              </a:rPr>
              <a:t>の最早開始時刻＝作業</a:t>
            </a:r>
            <a:r>
              <a:rPr lang="en-US" altLang="ja-JP" sz="2800" dirty="0" smtClean="0">
                <a:solidFill>
                  <a:schemeClr val="tx2"/>
                </a:solidFill>
                <a:latin typeface="メイリオ" pitchFamily="50" charset="-128"/>
                <a:ea typeface="メイリオ" pitchFamily="50" charset="-128"/>
              </a:rPr>
              <a:t>D</a:t>
            </a:r>
            <a:r>
              <a:rPr lang="ja-JP" altLang="en-US" sz="2800" dirty="0" smtClean="0">
                <a:solidFill>
                  <a:schemeClr val="tx2"/>
                </a:solidFill>
                <a:latin typeface="メイリオ" pitchFamily="50" charset="-128"/>
                <a:ea typeface="メイリオ" pitchFamily="50" charset="-128"/>
              </a:rPr>
              <a:t>の最早開始時刻</a:t>
            </a:r>
            <a:endParaRPr lang="en-US" altLang="ja-JP" sz="2800" dirty="0" smtClean="0">
              <a:solidFill>
                <a:schemeClr val="tx2"/>
              </a:solidFill>
              <a:latin typeface="メイリオ" pitchFamily="50" charset="-128"/>
              <a:ea typeface="メイリオ" pitchFamily="50" charset="-128"/>
            </a:endParaRPr>
          </a:p>
          <a:p>
            <a:pPr>
              <a:buNone/>
            </a:pPr>
            <a:r>
              <a:rPr lang="ja-JP" altLang="en-US" sz="2800" dirty="0" smtClean="0">
                <a:solidFill>
                  <a:schemeClr val="tx2"/>
                </a:solidFill>
                <a:latin typeface="メイリオ" pitchFamily="50" charset="-128"/>
                <a:ea typeface="メイリオ" pitchFamily="50" charset="-128"/>
              </a:rPr>
              <a:t>　→ ノード</a:t>
            </a:r>
            <a:r>
              <a:rPr lang="en-US" altLang="ja-JP" sz="2800" dirty="0" smtClean="0">
                <a:solidFill>
                  <a:schemeClr val="tx2"/>
                </a:solidFill>
                <a:latin typeface="メイリオ" pitchFamily="50" charset="-128"/>
                <a:ea typeface="メイリオ" pitchFamily="50" charset="-128"/>
              </a:rPr>
              <a:t>3</a:t>
            </a:r>
            <a:r>
              <a:rPr lang="ja-JP" altLang="en-US" sz="2800" dirty="0" smtClean="0">
                <a:solidFill>
                  <a:schemeClr val="tx2"/>
                </a:solidFill>
                <a:latin typeface="メイリオ" pitchFamily="50" charset="-128"/>
                <a:ea typeface="メイリオ" pitchFamily="50" charset="-128"/>
              </a:rPr>
              <a:t>の最早開始時刻</a:t>
            </a:r>
            <a:r>
              <a:rPr lang="en-US" altLang="ja-JP" sz="2800" dirty="0" smtClean="0">
                <a:solidFill>
                  <a:schemeClr val="tx2"/>
                </a:solidFill>
                <a:latin typeface="メイリオ" pitchFamily="50" charset="-128"/>
                <a:ea typeface="メイリオ" pitchFamily="50" charset="-128"/>
              </a:rPr>
              <a:t>(ES</a:t>
            </a:r>
            <a:r>
              <a:rPr lang="en-US" altLang="ja-JP" sz="2800" baseline="-25000" dirty="0" smtClean="0">
                <a:solidFill>
                  <a:schemeClr val="tx2"/>
                </a:solidFill>
                <a:latin typeface="メイリオ" pitchFamily="50" charset="-128"/>
                <a:ea typeface="メイリオ" pitchFamily="50" charset="-128"/>
              </a:rPr>
              <a:t>3</a:t>
            </a:r>
            <a:r>
              <a:rPr lang="en-US" altLang="ja-JP" sz="2800" dirty="0" smtClean="0">
                <a:solidFill>
                  <a:schemeClr val="tx2"/>
                </a:solidFill>
                <a:latin typeface="メイリオ" pitchFamily="50" charset="-128"/>
                <a:ea typeface="メイリオ" pitchFamily="50" charset="-128"/>
              </a:rPr>
              <a:t>)</a:t>
            </a:r>
          </a:p>
        </p:txBody>
      </p:sp>
      <p:sp>
        <p:nvSpPr>
          <p:cNvPr id="5" name="円/楕円 4"/>
          <p:cNvSpPr/>
          <p:nvPr/>
        </p:nvSpPr>
        <p:spPr>
          <a:xfrm>
            <a:off x="3960440" y="4365104"/>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3</a:t>
            </a:r>
            <a:endParaRPr kumimoji="1" lang="ja-JP" altLang="en-US" sz="2800" b="1" dirty="0">
              <a:solidFill>
                <a:schemeClr val="tx2"/>
              </a:solidFill>
              <a:latin typeface="メイリオ" pitchFamily="50" charset="-128"/>
              <a:ea typeface="メイリオ" pitchFamily="50" charset="-128"/>
            </a:endParaRPr>
          </a:p>
        </p:txBody>
      </p:sp>
      <p:sp>
        <p:nvSpPr>
          <p:cNvPr id="6" name="円/楕円 5"/>
          <p:cNvSpPr/>
          <p:nvPr/>
        </p:nvSpPr>
        <p:spPr>
          <a:xfrm>
            <a:off x="1907704" y="5157192"/>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2</a:t>
            </a:r>
            <a:endParaRPr kumimoji="1" lang="ja-JP" altLang="en-US" sz="2800" b="1" dirty="0">
              <a:solidFill>
                <a:schemeClr val="tx2"/>
              </a:solidFill>
              <a:latin typeface="メイリオ" pitchFamily="50" charset="-128"/>
              <a:ea typeface="メイリオ" pitchFamily="50" charset="-128"/>
            </a:endParaRPr>
          </a:p>
        </p:txBody>
      </p:sp>
      <p:sp>
        <p:nvSpPr>
          <p:cNvPr id="7" name="円/楕円 6"/>
          <p:cNvSpPr/>
          <p:nvPr/>
        </p:nvSpPr>
        <p:spPr>
          <a:xfrm>
            <a:off x="1907704" y="3284984"/>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1</a:t>
            </a:r>
            <a:endParaRPr kumimoji="1" lang="ja-JP" altLang="en-US" sz="2800" b="1" dirty="0">
              <a:solidFill>
                <a:schemeClr val="tx2"/>
              </a:solidFill>
              <a:latin typeface="メイリオ" pitchFamily="50" charset="-128"/>
              <a:ea typeface="メイリオ" pitchFamily="50" charset="-128"/>
            </a:endParaRPr>
          </a:p>
        </p:txBody>
      </p:sp>
      <p:sp>
        <p:nvSpPr>
          <p:cNvPr id="9" name="円/楕円 8"/>
          <p:cNvSpPr/>
          <p:nvPr/>
        </p:nvSpPr>
        <p:spPr>
          <a:xfrm>
            <a:off x="6372200" y="5157192"/>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5</a:t>
            </a:r>
            <a:endParaRPr kumimoji="1" lang="ja-JP" altLang="en-US" sz="2800" b="1" dirty="0">
              <a:solidFill>
                <a:schemeClr val="tx2"/>
              </a:solidFill>
              <a:latin typeface="メイリオ" pitchFamily="50" charset="-128"/>
              <a:ea typeface="メイリオ" pitchFamily="50" charset="-128"/>
            </a:endParaRPr>
          </a:p>
        </p:txBody>
      </p:sp>
      <p:sp>
        <p:nvSpPr>
          <p:cNvPr id="10" name="円/楕円 9"/>
          <p:cNvSpPr/>
          <p:nvPr/>
        </p:nvSpPr>
        <p:spPr>
          <a:xfrm>
            <a:off x="6372200" y="3212976"/>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4</a:t>
            </a:r>
            <a:endParaRPr kumimoji="1" lang="ja-JP" altLang="en-US" sz="2800" b="1" dirty="0">
              <a:solidFill>
                <a:schemeClr val="tx2"/>
              </a:solidFill>
              <a:latin typeface="メイリオ" pitchFamily="50" charset="-128"/>
              <a:ea typeface="メイリオ" pitchFamily="50" charset="-128"/>
            </a:endParaRPr>
          </a:p>
        </p:txBody>
      </p:sp>
      <p:cxnSp>
        <p:nvCxnSpPr>
          <p:cNvPr id="11" name="直線矢印コネクタ 10"/>
          <p:cNvCxnSpPr>
            <a:stCxn id="7" idx="6"/>
            <a:endCxn id="5" idx="2"/>
          </p:cNvCxnSpPr>
          <p:nvPr/>
        </p:nvCxnSpPr>
        <p:spPr>
          <a:xfrm>
            <a:off x="2627784" y="3645024"/>
            <a:ext cx="1332656" cy="1080120"/>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a:stCxn id="6" idx="6"/>
            <a:endCxn id="5" idx="2"/>
          </p:cNvCxnSpPr>
          <p:nvPr/>
        </p:nvCxnSpPr>
        <p:spPr>
          <a:xfrm flipV="1">
            <a:off x="2627784" y="4725144"/>
            <a:ext cx="1332656" cy="792088"/>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a:stCxn id="5" idx="6"/>
            <a:endCxn id="10" idx="2"/>
          </p:cNvCxnSpPr>
          <p:nvPr/>
        </p:nvCxnSpPr>
        <p:spPr>
          <a:xfrm flipV="1">
            <a:off x="4680520" y="3573016"/>
            <a:ext cx="1691680" cy="1152128"/>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a:stCxn id="5" idx="6"/>
            <a:endCxn id="9" idx="2"/>
          </p:cNvCxnSpPr>
          <p:nvPr/>
        </p:nvCxnSpPr>
        <p:spPr>
          <a:xfrm>
            <a:off x="4680520" y="4725144"/>
            <a:ext cx="1691680" cy="792088"/>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16" name="テキスト ボックス 15"/>
          <p:cNvSpPr txBox="1"/>
          <p:nvPr/>
        </p:nvSpPr>
        <p:spPr>
          <a:xfrm>
            <a:off x="2987824" y="3501008"/>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A(5)</a:t>
            </a:r>
            <a:endParaRPr kumimoji="1" lang="ja-JP" altLang="en-US" sz="2400" dirty="0">
              <a:solidFill>
                <a:schemeClr val="tx2"/>
              </a:solidFill>
              <a:latin typeface="メイリオ" pitchFamily="50" charset="-128"/>
              <a:ea typeface="メイリオ" pitchFamily="50" charset="-128"/>
            </a:endParaRPr>
          </a:p>
        </p:txBody>
      </p:sp>
      <p:sp>
        <p:nvSpPr>
          <p:cNvPr id="17" name="テキスト ボックス 16"/>
          <p:cNvSpPr txBox="1"/>
          <p:nvPr/>
        </p:nvSpPr>
        <p:spPr>
          <a:xfrm>
            <a:off x="2987824" y="5229200"/>
            <a:ext cx="936104" cy="461665"/>
          </a:xfrm>
          <a:prstGeom prst="rect">
            <a:avLst/>
          </a:prstGeom>
          <a:noFill/>
        </p:spPr>
        <p:txBody>
          <a:bodyPr wrap="square" rtlCol="0">
            <a:spAutoFit/>
          </a:bodyPr>
          <a:lstStyle/>
          <a:p>
            <a:r>
              <a:rPr lang="en-US" altLang="ja-JP" sz="2400" dirty="0" smtClean="0">
                <a:solidFill>
                  <a:schemeClr val="tx2"/>
                </a:solidFill>
                <a:latin typeface="メイリオ" pitchFamily="50" charset="-128"/>
                <a:ea typeface="メイリオ" pitchFamily="50" charset="-128"/>
              </a:rPr>
              <a:t>B(7</a:t>
            </a:r>
            <a:r>
              <a:rPr kumimoji="1" lang="en-US" altLang="ja-JP" sz="2400" dirty="0" smtClean="0">
                <a:solidFill>
                  <a:schemeClr val="tx2"/>
                </a:solidFill>
                <a:latin typeface="メイリオ" pitchFamily="50" charset="-128"/>
                <a:ea typeface="メイリオ" pitchFamily="50" charset="-128"/>
              </a:rPr>
              <a:t>)</a:t>
            </a:r>
            <a:endParaRPr kumimoji="1" lang="ja-JP" altLang="en-US" sz="2400" dirty="0">
              <a:solidFill>
                <a:schemeClr val="tx2"/>
              </a:solidFill>
              <a:latin typeface="メイリオ" pitchFamily="50" charset="-128"/>
              <a:ea typeface="メイリオ" pitchFamily="50" charset="-128"/>
            </a:endParaRPr>
          </a:p>
        </p:txBody>
      </p:sp>
      <p:sp>
        <p:nvSpPr>
          <p:cNvPr id="18" name="テキスト ボックス 17"/>
          <p:cNvSpPr txBox="1"/>
          <p:nvPr/>
        </p:nvSpPr>
        <p:spPr>
          <a:xfrm>
            <a:off x="5076056" y="3573016"/>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C(8)</a:t>
            </a:r>
            <a:endParaRPr kumimoji="1" lang="ja-JP" altLang="en-US" sz="2400" dirty="0">
              <a:solidFill>
                <a:schemeClr val="tx2"/>
              </a:solidFill>
              <a:latin typeface="メイリオ" pitchFamily="50" charset="-128"/>
              <a:ea typeface="メイリオ" pitchFamily="50" charset="-128"/>
            </a:endParaRPr>
          </a:p>
        </p:txBody>
      </p:sp>
      <p:sp>
        <p:nvSpPr>
          <p:cNvPr id="19" name="テキスト ボックス 18"/>
          <p:cNvSpPr txBox="1"/>
          <p:nvPr/>
        </p:nvSpPr>
        <p:spPr>
          <a:xfrm>
            <a:off x="5220072" y="4653136"/>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D(5)</a:t>
            </a:r>
            <a:endParaRPr kumimoji="1" lang="ja-JP" altLang="en-US" sz="2400" dirty="0">
              <a:solidFill>
                <a:schemeClr val="tx2"/>
              </a:solidFill>
              <a:latin typeface="メイリオ" pitchFamily="50" charset="-128"/>
              <a:ea typeface="メイリオ" pitchFamily="50" charset="-128"/>
            </a:endParaRPr>
          </a:p>
        </p:txBody>
      </p:sp>
      <p:sp>
        <p:nvSpPr>
          <p:cNvPr id="23" name="テキスト ボックス 22"/>
          <p:cNvSpPr txBox="1"/>
          <p:nvPr/>
        </p:nvSpPr>
        <p:spPr>
          <a:xfrm>
            <a:off x="395536" y="3429000"/>
            <a:ext cx="1440160" cy="461665"/>
          </a:xfrm>
          <a:prstGeom prst="rect">
            <a:avLst/>
          </a:prstGeom>
          <a:noFill/>
          <a:ln w="25400">
            <a:solidFill>
              <a:srgbClr val="C00000"/>
            </a:solidFill>
          </a:ln>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ES</a:t>
            </a:r>
            <a:r>
              <a:rPr kumimoji="1" lang="en-US" altLang="ja-JP" sz="2400" baseline="-25000" dirty="0" smtClean="0">
                <a:solidFill>
                  <a:schemeClr val="tx2"/>
                </a:solidFill>
                <a:latin typeface="メイリオ" pitchFamily="50" charset="-128"/>
                <a:ea typeface="メイリオ" pitchFamily="50" charset="-128"/>
              </a:rPr>
              <a:t>1</a:t>
            </a:r>
            <a:r>
              <a:rPr kumimoji="1" lang="ja-JP" altLang="en-US" sz="2400" dirty="0" smtClean="0">
                <a:solidFill>
                  <a:schemeClr val="tx2"/>
                </a:solidFill>
                <a:latin typeface="メイリオ" pitchFamily="50" charset="-128"/>
                <a:ea typeface="メイリオ" pitchFamily="50" charset="-128"/>
              </a:rPr>
              <a:t>＝</a:t>
            </a:r>
            <a:r>
              <a:rPr kumimoji="1" lang="en-US" altLang="ja-JP" sz="2400" dirty="0" smtClean="0">
                <a:solidFill>
                  <a:schemeClr val="tx2"/>
                </a:solidFill>
                <a:latin typeface="メイリオ" pitchFamily="50" charset="-128"/>
                <a:ea typeface="メイリオ" pitchFamily="50" charset="-128"/>
              </a:rPr>
              <a:t>11</a:t>
            </a:r>
            <a:endParaRPr kumimoji="1" lang="ja-JP" altLang="en-US" sz="2400" dirty="0">
              <a:solidFill>
                <a:schemeClr val="tx2"/>
              </a:solidFill>
              <a:latin typeface="メイリオ" pitchFamily="50" charset="-128"/>
              <a:ea typeface="メイリオ" pitchFamily="50" charset="-128"/>
            </a:endParaRPr>
          </a:p>
        </p:txBody>
      </p:sp>
      <p:sp>
        <p:nvSpPr>
          <p:cNvPr id="24" name="テキスト ボックス 23"/>
          <p:cNvSpPr txBox="1"/>
          <p:nvPr/>
        </p:nvSpPr>
        <p:spPr>
          <a:xfrm>
            <a:off x="395536" y="5301208"/>
            <a:ext cx="1440160" cy="461665"/>
          </a:xfrm>
          <a:prstGeom prst="rect">
            <a:avLst/>
          </a:prstGeom>
          <a:noFill/>
          <a:ln w="25400">
            <a:solidFill>
              <a:srgbClr val="002060"/>
            </a:solidFill>
          </a:ln>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ES</a:t>
            </a:r>
            <a:r>
              <a:rPr kumimoji="1" lang="en-US" altLang="ja-JP" sz="2400" baseline="-25000" dirty="0" smtClean="0">
                <a:solidFill>
                  <a:schemeClr val="tx2"/>
                </a:solidFill>
                <a:latin typeface="メイリオ" pitchFamily="50" charset="-128"/>
                <a:ea typeface="メイリオ" pitchFamily="50" charset="-128"/>
              </a:rPr>
              <a:t>2</a:t>
            </a:r>
            <a:r>
              <a:rPr kumimoji="1" lang="ja-JP" altLang="en-US" sz="2400" dirty="0" smtClean="0">
                <a:solidFill>
                  <a:schemeClr val="tx2"/>
                </a:solidFill>
                <a:latin typeface="メイリオ" pitchFamily="50" charset="-128"/>
                <a:ea typeface="メイリオ" pitchFamily="50" charset="-128"/>
              </a:rPr>
              <a:t>＝</a:t>
            </a:r>
            <a:r>
              <a:rPr kumimoji="1" lang="en-US" altLang="ja-JP" sz="2400" dirty="0" smtClean="0">
                <a:solidFill>
                  <a:schemeClr val="tx2"/>
                </a:solidFill>
                <a:latin typeface="メイリオ" pitchFamily="50" charset="-128"/>
                <a:ea typeface="メイリオ" pitchFamily="50" charset="-128"/>
              </a:rPr>
              <a:t>10</a:t>
            </a:r>
            <a:endParaRPr kumimoji="1" lang="ja-JP" altLang="en-US" sz="2400" dirty="0">
              <a:solidFill>
                <a:schemeClr val="tx2"/>
              </a:solidFill>
              <a:latin typeface="メイリオ" pitchFamily="50" charset="-128"/>
              <a:ea typeface="メイリオ" pitchFamily="50" charset="-128"/>
            </a:endParaRPr>
          </a:p>
        </p:txBody>
      </p:sp>
      <p:sp>
        <p:nvSpPr>
          <p:cNvPr id="25" name="円/楕円 24"/>
          <p:cNvSpPr/>
          <p:nvPr/>
        </p:nvSpPr>
        <p:spPr>
          <a:xfrm>
            <a:off x="2915816" y="3429000"/>
            <a:ext cx="1008112" cy="576064"/>
          </a:xfrm>
          <a:prstGeom prst="ellipse">
            <a:avLst/>
          </a:prstGeom>
          <a:no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7" name="直線矢印コネクタ 26"/>
          <p:cNvCxnSpPr/>
          <p:nvPr/>
        </p:nvCxnSpPr>
        <p:spPr>
          <a:xfrm>
            <a:off x="1691680" y="3645024"/>
            <a:ext cx="1368152" cy="86818"/>
          </a:xfrm>
          <a:prstGeom prst="straightConnector1">
            <a:avLst/>
          </a:prstGeom>
          <a:ln w="127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8" name="テキスト ボックス 27"/>
          <p:cNvSpPr txBox="1"/>
          <p:nvPr/>
        </p:nvSpPr>
        <p:spPr>
          <a:xfrm>
            <a:off x="2555776" y="2852936"/>
            <a:ext cx="3384376" cy="461665"/>
          </a:xfrm>
          <a:prstGeom prst="rect">
            <a:avLst/>
          </a:prstGeom>
          <a:noFill/>
          <a:ln w="31750">
            <a:solidFill>
              <a:srgbClr val="C00000"/>
            </a:solidFill>
          </a:ln>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A</a:t>
            </a:r>
            <a:r>
              <a:rPr kumimoji="1" lang="ja-JP" altLang="en-US" sz="2400" dirty="0" smtClean="0">
                <a:solidFill>
                  <a:schemeClr val="tx2"/>
                </a:solidFill>
                <a:latin typeface="メイリオ" pitchFamily="50" charset="-128"/>
                <a:ea typeface="メイリオ" pitchFamily="50" charset="-128"/>
              </a:rPr>
              <a:t>の完了まで</a:t>
            </a:r>
            <a:r>
              <a:rPr kumimoji="1" lang="en-US" altLang="ja-JP" sz="2400" b="1" dirty="0" smtClean="0">
                <a:solidFill>
                  <a:schemeClr val="tx2"/>
                </a:solidFill>
                <a:latin typeface="メイリオ" pitchFamily="50" charset="-128"/>
                <a:ea typeface="メイリオ" pitchFamily="50" charset="-128"/>
              </a:rPr>
              <a:t>16</a:t>
            </a:r>
            <a:r>
              <a:rPr kumimoji="1" lang="ja-JP" altLang="en-US" sz="2400" dirty="0" smtClean="0">
                <a:solidFill>
                  <a:schemeClr val="tx2"/>
                </a:solidFill>
                <a:latin typeface="メイリオ" pitchFamily="50" charset="-128"/>
                <a:ea typeface="メイリオ" pitchFamily="50" charset="-128"/>
              </a:rPr>
              <a:t>かかる</a:t>
            </a:r>
            <a:endParaRPr kumimoji="1" lang="ja-JP" altLang="en-US" sz="2400" dirty="0">
              <a:solidFill>
                <a:schemeClr val="tx2"/>
              </a:solidFill>
              <a:latin typeface="メイリオ" pitchFamily="50" charset="-128"/>
              <a:ea typeface="メイリオ" pitchFamily="50" charset="-128"/>
            </a:endParaRPr>
          </a:p>
        </p:txBody>
      </p:sp>
      <p:sp>
        <p:nvSpPr>
          <p:cNvPr id="29" name="テキスト ボックス 28"/>
          <p:cNvSpPr txBox="1"/>
          <p:nvPr/>
        </p:nvSpPr>
        <p:spPr>
          <a:xfrm>
            <a:off x="899592" y="4221088"/>
            <a:ext cx="2016224" cy="830997"/>
          </a:xfrm>
          <a:prstGeom prst="rect">
            <a:avLst/>
          </a:prstGeom>
          <a:noFill/>
          <a:ln w="31750">
            <a:solidFill>
              <a:srgbClr val="002060"/>
            </a:solidFill>
          </a:ln>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B</a:t>
            </a:r>
            <a:r>
              <a:rPr kumimoji="1" lang="ja-JP" altLang="en-US" sz="2400" dirty="0" smtClean="0">
                <a:solidFill>
                  <a:schemeClr val="tx2"/>
                </a:solidFill>
                <a:latin typeface="メイリオ" pitchFamily="50" charset="-128"/>
                <a:ea typeface="メイリオ" pitchFamily="50" charset="-128"/>
              </a:rPr>
              <a:t>の完了まで</a:t>
            </a:r>
            <a:r>
              <a:rPr kumimoji="1" lang="en-US" altLang="ja-JP" sz="2400" b="1" dirty="0" smtClean="0">
                <a:solidFill>
                  <a:schemeClr val="tx2"/>
                </a:solidFill>
                <a:latin typeface="メイリオ" pitchFamily="50" charset="-128"/>
                <a:ea typeface="メイリオ" pitchFamily="50" charset="-128"/>
              </a:rPr>
              <a:t>17</a:t>
            </a:r>
            <a:r>
              <a:rPr kumimoji="1" lang="ja-JP" altLang="en-US" sz="2400" dirty="0" smtClean="0">
                <a:solidFill>
                  <a:schemeClr val="tx2"/>
                </a:solidFill>
                <a:latin typeface="メイリオ" pitchFamily="50" charset="-128"/>
                <a:ea typeface="メイリオ" pitchFamily="50" charset="-128"/>
              </a:rPr>
              <a:t>かかる</a:t>
            </a:r>
            <a:endParaRPr kumimoji="1" lang="ja-JP" altLang="en-US" sz="2400" dirty="0">
              <a:solidFill>
                <a:schemeClr val="tx2"/>
              </a:solidFill>
              <a:latin typeface="メイリオ" pitchFamily="50" charset="-128"/>
              <a:ea typeface="メイリオ" pitchFamily="50" charset="-128"/>
            </a:endParaRPr>
          </a:p>
        </p:txBody>
      </p:sp>
      <p:sp>
        <p:nvSpPr>
          <p:cNvPr id="30" name="テキスト ボックス 29"/>
          <p:cNvSpPr txBox="1"/>
          <p:nvPr/>
        </p:nvSpPr>
        <p:spPr>
          <a:xfrm>
            <a:off x="6300192" y="4077072"/>
            <a:ext cx="2088232" cy="830997"/>
          </a:xfrm>
          <a:prstGeom prst="rect">
            <a:avLst/>
          </a:prstGeom>
          <a:noFill/>
          <a:ln w="31750">
            <a:solidFill>
              <a:srgbClr val="C00000"/>
            </a:solidFill>
          </a:ln>
        </p:spPr>
        <p:txBody>
          <a:bodyPr wrap="square" rtlCol="0">
            <a:spAutoFit/>
          </a:bodyPr>
          <a:lstStyle/>
          <a:p>
            <a:r>
              <a:rPr kumimoji="1" lang="en-US" altLang="ja-JP" sz="2400" b="1" dirty="0" smtClean="0">
                <a:solidFill>
                  <a:schemeClr val="tx2"/>
                </a:solidFill>
                <a:latin typeface="メイリオ" pitchFamily="50" charset="-128"/>
                <a:ea typeface="メイリオ" pitchFamily="50" charset="-128"/>
              </a:rPr>
              <a:t>C,D</a:t>
            </a:r>
            <a:r>
              <a:rPr kumimoji="1" lang="ja-JP" altLang="en-US" sz="2400" b="1" dirty="0" smtClean="0">
                <a:solidFill>
                  <a:schemeClr val="tx2"/>
                </a:solidFill>
                <a:latin typeface="メイリオ" pitchFamily="50" charset="-128"/>
                <a:ea typeface="メイリオ" pitchFamily="50" charset="-128"/>
              </a:rPr>
              <a:t>は</a:t>
            </a:r>
            <a:r>
              <a:rPr lang="en-US" altLang="ja-JP" sz="2400" b="1" dirty="0" smtClean="0">
                <a:solidFill>
                  <a:schemeClr val="tx2"/>
                </a:solidFill>
                <a:latin typeface="メイリオ" pitchFamily="50" charset="-128"/>
                <a:ea typeface="メイリオ" pitchFamily="50" charset="-128"/>
              </a:rPr>
              <a:t>17</a:t>
            </a:r>
            <a:r>
              <a:rPr lang="ja-JP" altLang="en-US" sz="2400" b="1" dirty="0" err="1" smtClean="0">
                <a:solidFill>
                  <a:schemeClr val="tx2"/>
                </a:solidFill>
                <a:latin typeface="メイリオ" pitchFamily="50" charset="-128"/>
                <a:ea typeface="メイリオ" pitchFamily="50" charset="-128"/>
              </a:rPr>
              <a:t>まで</a:t>
            </a:r>
            <a:r>
              <a:rPr lang="ja-JP" altLang="en-US" sz="2400" b="1" dirty="0" smtClean="0">
                <a:solidFill>
                  <a:schemeClr val="tx2"/>
                </a:solidFill>
                <a:latin typeface="メイリオ" pitchFamily="50" charset="-128"/>
                <a:ea typeface="メイリオ" pitchFamily="50" charset="-128"/>
              </a:rPr>
              <a:t>開始できない</a:t>
            </a:r>
            <a:endParaRPr kumimoji="1" lang="ja-JP" altLang="en-US" sz="2400" b="1" dirty="0">
              <a:solidFill>
                <a:schemeClr val="tx2"/>
              </a:solidFill>
              <a:latin typeface="メイリオ" pitchFamily="50" charset="-128"/>
              <a:ea typeface="メイリオ" pitchFamily="50" charset="-128"/>
            </a:endParaRPr>
          </a:p>
        </p:txBody>
      </p:sp>
      <p:sp>
        <p:nvSpPr>
          <p:cNvPr id="31" name="テキスト ボックス 30"/>
          <p:cNvSpPr txBox="1"/>
          <p:nvPr/>
        </p:nvSpPr>
        <p:spPr>
          <a:xfrm>
            <a:off x="1691680" y="6135687"/>
            <a:ext cx="5832648" cy="523220"/>
          </a:xfrm>
          <a:prstGeom prst="rect">
            <a:avLst/>
          </a:prstGeom>
          <a:noFill/>
          <a:ln w="25400">
            <a:solidFill>
              <a:srgbClr val="C00000"/>
            </a:solidFill>
          </a:ln>
        </p:spPr>
        <p:txBody>
          <a:bodyPr wrap="square" rtlCol="0">
            <a:spAutoFit/>
          </a:bodyPr>
          <a:lstStyle/>
          <a:p>
            <a:pPr algn="ctr"/>
            <a:r>
              <a:rPr kumimoji="1" lang="en-US" altLang="ja-JP" sz="2800" b="1" dirty="0" smtClean="0">
                <a:solidFill>
                  <a:schemeClr val="tx2"/>
                </a:solidFill>
                <a:latin typeface="メイリオ" pitchFamily="50" charset="-128"/>
                <a:ea typeface="メイリオ" pitchFamily="50" charset="-128"/>
              </a:rPr>
              <a:t>ES</a:t>
            </a:r>
            <a:r>
              <a:rPr kumimoji="1" lang="en-US" altLang="ja-JP" sz="2800" b="1" baseline="-25000" dirty="0" smtClean="0">
                <a:solidFill>
                  <a:schemeClr val="tx2"/>
                </a:solidFill>
                <a:latin typeface="メイリオ" pitchFamily="50" charset="-128"/>
                <a:ea typeface="メイリオ" pitchFamily="50" charset="-128"/>
              </a:rPr>
              <a:t>3</a:t>
            </a:r>
            <a:r>
              <a:rPr kumimoji="1" lang="ja-JP" altLang="en-US" sz="2800" b="1" dirty="0" smtClean="0">
                <a:solidFill>
                  <a:schemeClr val="tx2"/>
                </a:solidFill>
                <a:latin typeface="メイリオ" pitchFamily="50" charset="-128"/>
                <a:ea typeface="メイリオ" pitchFamily="50" charset="-128"/>
              </a:rPr>
              <a:t>＝</a:t>
            </a:r>
            <a:r>
              <a:rPr kumimoji="1" lang="en-US" altLang="ja-JP" sz="2800" b="1" dirty="0" smtClean="0">
                <a:solidFill>
                  <a:schemeClr val="tx2"/>
                </a:solidFill>
                <a:latin typeface="メイリオ" pitchFamily="50" charset="-128"/>
                <a:ea typeface="メイリオ" pitchFamily="50" charset="-128"/>
              </a:rPr>
              <a:t>max{11+5, 10+7}=17</a:t>
            </a:r>
            <a:endParaRPr kumimoji="1" lang="ja-JP" altLang="en-US" sz="2800" b="1" dirty="0">
              <a:solidFill>
                <a:schemeClr val="tx2"/>
              </a:solidFill>
              <a:latin typeface="メイリオ" pitchFamily="50" charset="-128"/>
              <a:ea typeface="メイリオ" pitchFamily="50" charset="-128"/>
            </a:endParaRPr>
          </a:p>
        </p:txBody>
      </p:sp>
      <p:sp>
        <p:nvSpPr>
          <p:cNvPr id="32" name="円/楕円 31"/>
          <p:cNvSpPr/>
          <p:nvPr/>
        </p:nvSpPr>
        <p:spPr>
          <a:xfrm>
            <a:off x="2915816" y="5157192"/>
            <a:ext cx="1008112" cy="576064"/>
          </a:xfrm>
          <a:prstGeom prst="ellipse">
            <a:avLst/>
          </a:prstGeom>
          <a:noFill/>
          <a:ln w="254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4" name="直線矢印コネクタ 33"/>
          <p:cNvCxnSpPr/>
          <p:nvPr/>
        </p:nvCxnSpPr>
        <p:spPr>
          <a:xfrm flipV="1">
            <a:off x="1691680" y="5445224"/>
            <a:ext cx="1368152" cy="72008"/>
          </a:xfrm>
          <a:prstGeom prst="straightConnector1">
            <a:avLst/>
          </a:prstGeom>
          <a:ln w="12700">
            <a:solidFill>
              <a:srgbClr val="00206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dissolve">
                                      <p:cBhvr>
                                        <p:cTn id="7" dur="500"/>
                                        <p:tgtEl>
                                          <p:spTgt spid="25"/>
                                        </p:tgtEl>
                                      </p:cBhvr>
                                    </p:animEffect>
                                  </p:childTnLst>
                                </p:cTn>
                              </p:par>
                              <p:par>
                                <p:cTn id="8" presetID="9" presetClass="entr" presetSubtype="0" fill="hold"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dissolve">
                                      <p:cBhvr>
                                        <p:cTn id="10" dur="500"/>
                                        <p:tgtEl>
                                          <p:spTgt spid="27"/>
                                        </p:tgtEl>
                                      </p:cBhvr>
                                    </p:animEffect>
                                  </p:childTnLst>
                                </p:cTn>
                              </p:par>
                            </p:childTnLst>
                          </p:cTn>
                        </p:par>
                        <p:par>
                          <p:cTn id="11" fill="hold">
                            <p:stCondLst>
                              <p:cond delay="500"/>
                            </p:stCondLst>
                            <p:childTnLst>
                              <p:par>
                                <p:cTn id="12" presetID="9" presetClass="entr" presetSubtype="0" fill="hold" grpId="0" nodeType="afterEffect">
                                  <p:stCondLst>
                                    <p:cond delay="0"/>
                                  </p:stCondLst>
                                  <p:childTnLst>
                                    <p:set>
                                      <p:cBhvr>
                                        <p:cTn id="13" dur="1" fill="hold">
                                          <p:stCondLst>
                                            <p:cond delay="0"/>
                                          </p:stCondLst>
                                        </p:cTn>
                                        <p:tgtEl>
                                          <p:spTgt spid="28"/>
                                        </p:tgtEl>
                                        <p:attrNameLst>
                                          <p:attrName>style.visibility</p:attrName>
                                        </p:attrNameLst>
                                      </p:cBhvr>
                                      <p:to>
                                        <p:strVal val="visible"/>
                                      </p:to>
                                    </p:set>
                                    <p:animEffect transition="in" filter="dissolve">
                                      <p:cBhvr>
                                        <p:cTn id="14" dur="500"/>
                                        <p:tgtEl>
                                          <p:spTgt spid="28"/>
                                        </p:tgtEl>
                                      </p:cBhvr>
                                    </p:animEffect>
                                  </p:childTnLst>
                                </p:cTn>
                              </p:par>
                            </p:childTnLst>
                          </p:cTn>
                        </p:par>
                      </p:childTnLst>
                    </p:cTn>
                  </p:par>
                  <p:par>
                    <p:cTn id="15" fill="hold">
                      <p:stCondLst>
                        <p:cond delay="indefinite"/>
                      </p:stCondLst>
                      <p:childTnLst>
                        <p:par>
                          <p:cTn id="16" fill="hold">
                            <p:stCondLst>
                              <p:cond delay="0"/>
                            </p:stCondLst>
                            <p:childTnLst>
                              <p:par>
                                <p:cTn id="17" presetID="9" presetClass="entr" presetSubtype="0" fill="hold" grpId="0" nodeType="clickEffect">
                                  <p:stCondLst>
                                    <p:cond delay="0"/>
                                  </p:stCondLst>
                                  <p:childTnLst>
                                    <p:set>
                                      <p:cBhvr>
                                        <p:cTn id="18" dur="1" fill="hold">
                                          <p:stCondLst>
                                            <p:cond delay="0"/>
                                          </p:stCondLst>
                                        </p:cTn>
                                        <p:tgtEl>
                                          <p:spTgt spid="32"/>
                                        </p:tgtEl>
                                        <p:attrNameLst>
                                          <p:attrName>style.visibility</p:attrName>
                                        </p:attrNameLst>
                                      </p:cBhvr>
                                      <p:to>
                                        <p:strVal val="visible"/>
                                      </p:to>
                                    </p:set>
                                    <p:animEffect transition="in" filter="dissolve">
                                      <p:cBhvr>
                                        <p:cTn id="19" dur="500"/>
                                        <p:tgtEl>
                                          <p:spTgt spid="32"/>
                                        </p:tgtEl>
                                      </p:cBhvr>
                                    </p:animEffect>
                                  </p:childTnLst>
                                </p:cTn>
                              </p:par>
                              <p:par>
                                <p:cTn id="20" presetID="9" presetClass="entr" presetSubtype="0" fill="hold" nodeType="withEffect">
                                  <p:stCondLst>
                                    <p:cond delay="0"/>
                                  </p:stCondLst>
                                  <p:childTnLst>
                                    <p:set>
                                      <p:cBhvr>
                                        <p:cTn id="21" dur="1" fill="hold">
                                          <p:stCondLst>
                                            <p:cond delay="0"/>
                                          </p:stCondLst>
                                        </p:cTn>
                                        <p:tgtEl>
                                          <p:spTgt spid="34"/>
                                        </p:tgtEl>
                                        <p:attrNameLst>
                                          <p:attrName>style.visibility</p:attrName>
                                        </p:attrNameLst>
                                      </p:cBhvr>
                                      <p:to>
                                        <p:strVal val="visible"/>
                                      </p:to>
                                    </p:set>
                                    <p:animEffect transition="in" filter="dissolve">
                                      <p:cBhvr>
                                        <p:cTn id="22" dur="500"/>
                                        <p:tgtEl>
                                          <p:spTgt spid="34"/>
                                        </p:tgtEl>
                                      </p:cBhvr>
                                    </p:animEffect>
                                  </p:childTnLst>
                                </p:cTn>
                              </p:par>
                            </p:childTnLst>
                          </p:cTn>
                        </p:par>
                        <p:par>
                          <p:cTn id="23" fill="hold">
                            <p:stCondLst>
                              <p:cond delay="500"/>
                            </p:stCondLst>
                            <p:childTnLst>
                              <p:par>
                                <p:cTn id="24" presetID="9" presetClass="entr" presetSubtype="0" fill="hold" grpId="0" nodeType="afterEffect">
                                  <p:stCondLst>
                                    <p:cond delay="0"/>
                                  </p:stCondLst>
                                  <p:childTnLst>
                                    <p:set>
                                      <p:cBhvr>
                                        <p:cTn id="25" dur="1" fill="hold">
                                          <p:stCondLst>
                                            <p:cond delay="0"/>
                                          </p:stCondLst>
                                        </p:cTn>
                                        <p:tgtEl>
                                          <p:spTgt spid="29"/>
                                        </p:tgtEl>
                                        <p:attrNameLst>
                                          <p:attrName>style.visibility</p:attrName>
                                        </p:attrNameLst>
                                      </p:cBhvr>
                                      <p:to>
                                        <p:strVal val="visible"/>
                                      </p:to>
                                    </p:set>
                                    <p:animEffect transition="in" filter="dissolve">
                                      <p:cBhvr>
                                        <p:cTn id="26" dur="500"/>
                                        <p:tgtEl>
                                          <p:spTgt spid="29"/>
                                        </p:tgtEl>
                                      </p:cBhvr>
                                    </p:animEffect>
                                  </p:childTnLst>
                                </p:cTn>
                              </p:par>
                            </p:childTnLst>
                          </p:cTn>
                        </p:par>
                      </p:childTnLst>
                    </p:cTn>
                  </p:par>
                  <p:par>
                    <p:cTn id="27" fill="hold">
                      <p:stCondLst>
                        <p:cond delay="indefinite"/>
                      </p:stCondLst>
                      <p:childTnLst>
                        <p:par>
                          <p:cTn id="28" fill="hold">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30"/>
                                        </p:tgtEl>
                                        <p:attrNameLst>
                                          <p:attrName>style.visibility</p:attrName>
                                        </p:attrNameLst>
                                      </p:cBhvr>
                                      <p:to>
                                        <p:strVal val="visible"/>
                                      </p:to>
                                    </p:set>
                                    <p:animEffect transition="in" filter="dissolve">
                                      <p:cBhvr>
                                        <p:cTn id="31" dur="500"/>
                                        <p:tgtEl>
                                          <p:spTgt spid="30"/>
                                        </p:tgtEl>
                                      </p:cBhvr>
                                    </p:animEffect>
                                  </p:childTnLst>
                                </p:cTn>
                              </p:par>
                            </p:childTnLst>
                          </p:cTn>
                        </p:par>
                      </p:childTnLst>
                    </p:cTn>
                  </p:par>
                  <p:par>
                    <p:cTn id="32" fill="hold">
                      <p:stCondLst>
                        <p:cond delay="indefinite"/>
                      </p:stCondLst>
                      <p:childTnLst>
                        <p:par>
                          <p:cTn id="33" fill="hold">
                            <p:stCondLst>
                              <p:cond delay="0"/>
                            </p:stCondLst>
                            <p:childTnLst>
                              <p:par>
                                <p:cTn id="34" presetID="9" presetClass="entr" presetSubtype="0" fill="hold" grpId="0" nodeType="clickEffect">
                                  <p:stCondLst>
                                    <p:cond delay="0"/>
                                  </p:stCondLst>
                                  <p:childTnLst>
                                    <p:set>
                                      <p:cBhvr>
                                        <p:cTn id="35" dur="1" fill="hold">
                                          <p:stCondLst>
                                            <p:cond delay="0"/>
                                          </p:stCondLst>
                                        </p:cTn>
                                        <p:tgtEl>
                                          <p:spTgt spid="31"/>
                                        </p:tgtEl>
                                        <p:attrNameLst>
                                          <p:attrName>style.visibility</p:attrName>
                                        </p:attrNameLst>
                                      </p:cBhvr>
                                      <p:to>
                                        <p:strVal val="visible"/>
                                      </p:to>
                                    </p:set>
                                    <p:animEffect transition="in" filter="dissolve">
                                      <p:cBhvr>
                                        <p:cTn id="36"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8" grpId="0" animBg="1"/>
      <p:bldP spid="29" grpId="0" animBg="1"/>
      <p:bldP spid="30" grpId="0" animBg="1"/>
      <p:bldP spid="31" grpId="0" animBg="1"/>
      <p:bldP spid="32"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28600"/>
            <a:ext cx="8496944" cy="990600"/>
          </a:xfrm>
        </p:spPr>
        <p:txBody>
          <a:bodyPr>
            <a:normAutofit/>
          </a:bodyPr>
          <a:lstStyle/>
          <a:p>
            <a:r>
              <a:rPr lang="en-US" altLang="ja-JP" dirty="0" smtClean="0">
                <a:latin typeface="メイリオ" pitchFamily="50" charset="-128"/>
                <a:ea typeface="メイリオ" pitchFamily="50" charset="-128"/>
              </a:rPr>
              <a:t>PERT</a:t>
            </a:r>
            <a:r>
              <a:rPr lang="ja-JP" altLang="en-US" dirty="0" smtClean="0">
                <a:latin typeface="メイリオ" pitchFamily="50" charset="-128"/>
                <a:ea typeface="メイリオ" pitchFamily="50" charset="-128"/>
              </a:rPr>
              <a:t>計算</a:t>
            </a:r>
            <a:r>
              <a:rPr lang="en-US" altLang="ja-JP" dirty="0" smtClean="0">
                <a:latin typeface="メイリオ" pitchFamily="50" charset="-128"/>
                <a:ea typeface="メイリオ" pitchFamily="50" charset="-128"/>
              </a:rPr>
              <a:t>1</a:t>
            </a:r>
            <a:r>
              <a:rPr lang="ja-JP" altLang="en-US" dirty="0" smtClean="0">
                <a:latin typeface="メイリオ" pitchFamily="50" charset="-128"/>
                <a:ea typeface="メイリオ" pitchFamily="50" charset="-128"/>
              </a:rPr>
              <a:t>：最早開始時刻</a:t>
            </a:r>
            <a:endParaRPr kumimoji="1" lang="ja-JP" altLang="en-US" dirty="0">
              <a:latin typeface="メイリオ" pitchFamily="50" charset="-128"/>
              <a:ea typeface="メイリオ" pitchFamily="50" charset="-128"/>
            </a:endParaRPr>
          </a:p>
        </p:txBody>
      </p:sp>
      <p:sp>
        <p:nvSpPr>
          <p:cNvPr id="4" name="コンテンツ プレースホルダ 3"/>
          <p:cNvSpPr>
            <a:spLocks noGrp="1"/>
          </p:cNvSpPr>
          <p:nvPr>
            <p:ph sz="quarter" idx="1"/>
          </p:nvPr>
        </p:nvSpPr>
        <p:spPr>
          <a:xfrm>
            <a:off x="395536" y="1770112"/>
            <a:ext cx="8208912" cy="4323184"/>
          </a:xfrm>
        </p:spPr>
        <p:txBody>
          <a:bodyPr>
            <a:normAutofit/>
          </a:bodyPr>
          <a:lstStyle/>
          <a:p>
            <a:r>
              <a:rPr lang="ja-JP" altLang="en-US" sz="2800" b="1" dirty="0" smtClean="0">
                <a:solidFill>
                  <a:schemeClr val="tx2"/>
                </a:solidFill>
                <a:latin typeface="メイリオ" pitchFamily="50" charset="-128"/>
                <a:ea typeface="メイリオ" pitchFamily="50" charset="-128"/>
              </a:rPr>
              <a:t>プロジェクト開始点の最早開始時刻は</a:t>
            </a:r>
            <a:r>
              <a:rPr lang="en-US" altLang="ja-JP" sz="2800" b="1" dirty="0" smtClean="0">
                <a:solidFill>
                  <a:schemeClr val="tx2"/>
                </a:solidFill>
                <a:latin typeface="メイリオ" pitchFamily="50" charset="-128"/>
                <a:ea typeface="メイリオ" pitchFamily="50" charset="-128"/>
              </a:rPr>
              <a:t>0</a:t>
            </a:r>
          </a:p>
          <a:p>
            <a:r>
              <a:rPr lang="ja-JP" altLang="en-US" sz="2800" b="1" dirty="0" smtClean="0">
                <a:solidFill>
                  <a:srgbClr val="C00000"/>
                </a:solidFill>
                <a:latin typeface="メイリオ" pitchFamily="50" charset="-128"/>
                <a:ea typeface="メイリオ" pitchFamily="50" charset="-128"/>
              </a:rPr>
              <a:t>プロジェクト完了点の最早開始時刻</a:t>
            </a:r>
            <a:r>
              <a:rPr lang="ja-JP" altLang="en-US" sz="2800" dirty="0" smtClean="0">
                <a:solidFill>
                  <a:schemeClr val="tx2"/>
                </a:solidFill>
                <a:latin typeface="メイリオ" pitchFamily="50" charset="-128"/>
                <a:ea typeface="メイリオ" pitchFamily="50" charset="-128"/>
              </a:rPr>
              <a:t>は</a:t>
            </a:r>
            <a:endParaRPr lang="en-US" altLang="ja-JP" sz="2800"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「そのプロジェクトに続く作業</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打ち上げ？</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」が開始できる最も早い時刻</a:t>
            </a:r>
            <a:endParaRPr lang="en-US" altLang="ja-JP"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つまり，プロジェクトを完了するために必要な</a:t>
            </a:r>
            <a:r>
              <a:rPr lang="ja-JP" altLang="en-US" sz="2800" b="1" dirty="0" smtClean="0">
                <a:solidFill>
                  <a:srgbClr val="C00000"/>
                </a:solidFill>
                <a:latin typeface="メイリオ" pitchFamily="50" charset="-128"/>
                <a:ea typeface="メイリオ" pitchFamily="50" charset="-128"/>
              </a:rPr>
              <a:t>最短所要時間</a:t>
            </a:r>
            <a:endParaRPr lang="en-US" altLang="ja-JP" sz="2800" b="1" dirty="0" smtClean="0">
              <a:solidFill>
                <a:srgbClr val="C00000"/>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28600"/>
            <a:ext cx="8496944" cy="990600"/>
          </a:xfrm>
        </p:spPr>
        <p:txBody>
          <a:bodyPr>
            <a:normAutofit/>
          </a:bodyPr>
          <a:lstStyle/>
          <a:p>
            <a:r>
              <a:rPr lang="en-US" altLang="ja-JP" dirty="0" smtClean="0">
                <a:latin typeface="メイリオ" pitchFamily="50" charset="-128"/>
                <a:ea typeface="メイリオ" pitchFamily="50" charset="-128"/>
              </a:rPr>
              <a:t>PERT</a:t>
            </a:r>
            <a:r>
              <a:rPr lang="ja-JP" altLang="en-US" dirty="0" smtClean="0">
                <a:latin typeface="メイリオ" pitchFamily="50" charset="-128"/>
                <a:ea typeface="メイリオ" pitchFamily="50" charset="-128"/>
              </a:rPr>
              <a:t>計算</a:t>
            </a:r>
            <a:r>
              <a:rPr lang="en-US" altLang="ja-JP" dirty="0" smtClean="0">
                <a:latin typeface="メイリオ" pitchFamily="50" charset="-128"/>
                <a:ea typeface="メイリオ" pitchFamily="50" charset="-128"/>
              </a:rPr>
              <a:t>2</a:t>
            </a:r>
            <a:r>
              <a:rPr lang="ja-JP" altLang="en-US" dirty="0" smtClean="0">
                <a:latin typeface="メイリオ" pitchFamily="50" charset="-128"/>
                <a:ea typeface="メイリオ" pitchFamily="50" charset="-128"/>
              </a:rPr>
              <a:t>：最遅完了時刻</a:t>
            </a:r>
            <a:endParaRPr kumimoji="1" lang="ja-JP" altLang="en-US" dirty="0">
              <a:latin typeface="メイリオ" pitchFamily="50" charset="-128"/>
              <a:ea typeface="メイリオ" pitchFamily="50" charset="-128"/>
            </a:endParaRPr>
          </a:p>
        </p:txBody>
      </p:sp>
      <p:sp>
        <p:nvSpPr>
          <p:cNvPr id="4" name="コンテンツ プレースホルダ 3"/>
          <p:cNvSpPr>
            <a:spLocks noGrp="1"/>
          </p:cNvSpPr>
          <p:nvPr>
            <p:ph sz="quarter" idx="1"/>
          </p:nvPr>
        </p:nvSpPr>
        <p:spPr>
          <a:xfrm>
            <a:off x="323528" y="1770112"/>
            <a:ext cx="8496944" cy="4323184"/>
          </a:xfrm>
        </p:spPr>
        <p:txBody>
          <a:bodyPr>
            <a:normAutofit/>
          </a:bodyPr>
          <a:lstStyle/>
          <a:p>
            <a:r>
              <a:rPr lang="ja-JP" altLang="en-US" sz="2800" dirty="0" smtClean="0">
                <a:solidFill>
                  <a:schemeClr val="tx2"/>
                </a:solidFill>
                <a:latin typeface="メイリオ" pitchFamily="50" charset="-128"/>
                <a:ea typeface="メイリオ" pitchFamily="50" charset="-128"/>
              </a:rPr>
              <a:t>どれだけさぼれるか？</a:t>
            </a:r>
            <a:endParaRPr lang="en-US" altLang="ja-JP" sz="2800" dirty="0" smtClean="0">
              <a:solidFill>
                <a:schemeClr val="tx2"/>
              </a:solidFill>
              <a:latin typeface="メイリオ" pitchFamily="50" charset="-128"/>
              <a:ea typeface="メイリオ" pitchFamily="50" charset="-128"/>
            </a:endParaRPr>
          </a:p>
          <a:p>
            <a:pPr>
              <a:buNone/>
            </a:pPr>
            <a:r>
              <a:rPr lang="ja-JP" altLang="en-US" sz="2800" dirty="0" smtClean="0">
                <a:solidFill>
                  <a:schemeClr val="tx2"/>
                </a:solidFill>
                <a:latin typeface="メイリオ" pitchFamily="50" charset="-128"/>
                <a:ea typeface="メイリオ" pitchFamily="50" charset="-128"/>
              </a:rPr>
              <a:t>　→プロジェクトの</a:t>
            </a:r>
            <a:r>
              <a:rPr lang="ja-JP" altLang="en-US" sz="2800" b="1" u="sng" dirty="0" smtClean="0">
                <a:solidFill>
                  <a:schemeClr val="tx2"/>
                </a:solidFill>
                <a:latin typeface="メイリオ" pitchFamily="50" charset="-128"/>
                <a:ea typeface="メイリオ" pitchFamily="50" charset="-128"/>
              </a:rPr>
              <a:t>最短所要時間を変えないという条件</a:t>
            </a:r>
            <a:r>
              <a:rPr lang="ja-JP" altLang="en-US" sz="2800" dirty="0" smtClean="0">
                <a:solidFill>
                  <a:schemeClr val="tx2"/>
                </a:solidFill>
                <a:latin typeface="メイリオ" pitchFamily="50" charset="-128"/>
                <a:ea typeface="メイリオ" pitchFamily="50" charset="-128"/>
              </a:rPr>
              <a:t>の下で，その</a:t>
            </a:r>
            <a:r>
              <a:rPr lang="ja-JP" altLang="en-US" sz="2800" b="1" dirty="0" smtClean="0">
                <a:solidFill>
                  <a:schemeClr val="tx2"/>
                </a:solidFill>
                <a:latin typeface="メイリオ" pitchFamily="50" charset="-128"/>
                <a:ea typeface="メイリオ" pitchFamily="50" charset="-128"/>
              </a:rPr>
              <a:t>作業を完了させなければいけない時刻</a:t>
            </a:r>
            <a:r>
              <a:rPr lang="ja-JP" altLang="en-US" sz="2800" dirty="0" smtClean="0">
                <a:solidFill>
                  <a:schemeClr val="tx2"/>
                </a:solidFill>
                <a:latin typeface="メイリオ" pitchFamily="50" charset="-128"/>
                <a:ea typeface="メイリオ" pitchFamily="50" charset="-128"/>
              </a:rPr>
              <a:t>＝</a:t>
            </a:r>
            <a:r>
              <a:rPr lang="ja-JP" altLang="en-US" sz="2800" b="1" dirty="0" smtClean="0">
                <a:solidFill>
                  <a:srgbClr val="C00000"/>
                </a:solidFill>
                <a:latin typeface="メイリオ" pitchFamily="50" charset="-128"/>
                <a:ea typeface="メイリオ" pitchFamily="50" charset="-128"/>
              </a:rPr>
              <a:t>最遅完了時刻</a:t>
            </a:r>
            <a:endParaRPr lang="en-US" altLang="ja-JP" sz="2800" b="1" dirty="0" smtClean="0">
              <a:solidFill>
                <a:srgbClr val="C00000"/>
              </a:solidFill>
              <a:latin typeface="メイリオ" pitchFamily="50" charset="-128"/>
              <a:ea typeface="メイリオ" pitchFamily="50" charset="-128"/>
            </a:endParaRPr>
          </a:p>
          <a:p>
            <a:endParaRPr lang="en-US" altLang="ja-JP" sz="12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最遅完了時刻までに作業が終わらないと，プロジェクトの総所要時間が延びる</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全ての後続作業の最遅完了時刻がわかれば計算できる！</a:t>
            </a:r>
            <a:endParaRPr lang="en-US" altLang="ja-JP" sz="2800" dirty="0" smtClean="0">
              <a:solidFill>
                <a:schemeClr val="tx2"/>
              </a:solidFill>
              <a:latin typeface="メイリオ" pitchFamily="50" charset="-128"/>
              <a:ea typeface="メイリオ" pitchFamily="50" charset="-128"/>
            </a:endParaRPr>
          </a:p>
        </p:txBody>
      </p:sp>
      <p:sp>
        <p:nvSpPr>
          <p:cNvPr id="5" name="正方形/長方形 4"/>
          <p:cNvSpPr/>
          <p:nvPr/>
        </p:nvSpPr>
        <p:spPr>
          <a:xfrm>
            <a:off x="7884368" y="56818"/>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P.177</a:t>
            </a:r>
            <a:r>
              <a:rPr lang="ja-JP" altLang="en-US" sz="2000" b="1" dirty="0" smtClean="0">
                <a:solidFill>
                  <a:schemeClr val="tx2"/>
                </a:solidFill>
                <a:latin typeface="メイリオ" pitchFamily="50" charset="-128"/>
                <a:ea typeface="メイリオ" pitchFamily="50" charset="-128"/>
              </a:rPr>
              <a:t>～</a:t>
            </a:r>
            <a:endParaRPr lang="ja-JP" altLang="en-US" sz="2000" b="1" dirty="0">
              <a:solidFill>
                <a:schemeClr val="tx2"/>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28600"/>
            <a:ext cx="8496944" cy="990600"/>
          </a:xfrm>
        </p:spPr>
        <p:txBody>
          <a:bodyPr>
            <a:normAutofit/>
          </a:bodyPr>
          <a:lstStyle/>
          <a:p>
            <a:r>
              <a:rPr lang="en-US" altLang="ja-JP" dirty="0" smtClean="0">
                <a:latin typeface="メイリオ" pitchFamily="50" charset="-128"/>
                <a:ea typeface="メイリオ" pitchFamily="50" charset="-128"/>
              </a:rPr>
              <a:t>PERT</a:t>
            </a:r>
            <a:r>
              <a:rPr lang="ja-JP" altLang="en-US" dirty="0" smtClean="0">
                <a:latin typeface="メイリオ" pitchFamily="50" charset="-128"/>
                <a:ea typeface="メイリオ" pitchFamily="50" charset="-128"/>
              </a:rPr>
              <a:t>計算</a:t>
            </a:r>
            <a:r>
              <a:rPr lang="en-US" altLang="ja-JP" dirty="0" smtClean="0">
                <a:latin typeface="メイリオ" pitchFamily="50" charset="-128"/>
                <a:ea typeface="メイリオ" pitchFamily="50" charset="-128"/>
              </a:rPr>
              <a:t>2</a:t>
            </a:r>
            <a:r>
              <a:rPr lang="ja-JP" altLang="en-US" dirty="0" smtClean="0">
                <a:latin typeface="メイリオ" pitchFamily="50" charset="-128"/>
                <a:ea typeface="メイリオ" pitchFamily="50" charset="-128"/>
              </a:rPr>
              <a:t>：最遅完了時刻</a:t>
            </a:r>
            <a:endParaRPr kumimoji="1" lang="ja-JP" altLang="en-US" dirty="0">
              <a:latin typeface="メイリオ" pitchFamily="50" charset="-128"/>
              <a:ea typeface="メイリオ" pitchFamily="50" charset="-128"/>
            </a:endParaRPr>
          </a:p>
        </p:txBody>
      </p:sp>
      <p:sp>
        <p:nvSpPr>
          <p:cNvPr id="4" name="コンテンツ プレースホルダ 3"/>
          <p:cNvSpPr>
            <a:spLocks noGrp="1"/>
          </p:cNvSpPr>
          <p:nvPr>
            <p:ph sz="quarter" idx="1"/>
          </p:nvPr>
        </p:nvSpPr>
        <p:spPr>
          <a:xfrm>
            <a:off x="323528" y="1770112"/>
            <a:ext cx="8496944" cy="4323184"/>
          </a:xfrm>
        </p:spPr>
        <p:txBody>
          <a:bodyPr>
            <a:normAutofit/>
          </a:bodyPr>
          <a:lstStyle/>
          <a:p>
            <a:pPr>
              <a:buNone/>
            </a:pPr>
            <a:r>
              <a:rPr lang="ja-JP" altLang="en-US" sz="2800" dirty="0" smtClean="0">
                <a:solidFill>
                  <a:schemeClr val="tx2"/>
                </a:solidFill>
                <a:latin typeface="メイリオ" pitchFamily="50" charset="-128"/>
                <a:ea typeface="メイリオ" pitchFamily="50" charset="-128"/>
              </a:rPr>
              <a:t>例：作業</a:t>
            </a:r>
            <a:r>
              <a:rPr lang="en-US" altLang="ja-JP" sz="2800" dirty="0" smtClean="0">
                <a:solidFill>
                  <a:schemeClr val="tx2"/>
                </a:solidFill>
                <a:latin typeface="メイリオ" pitchFamily="50" charset="-128"/>
                <a:ea typeface="メイリオ" pitchFamily="50" charset="-128"/>
              </a:rPr>
              <a:t>A</a:t>
            </a:r>
            <a:r>
              <a:rPr lang="ja-JP" altLang="en-US" sz="2800" dirty="0" err="1" smtClean="0">
                <a:solidFill>
                  <a:schemeClr val="tx2"/>
                </a:solidFill>
                <a:latin typeface="メイリオ" pitchFamily="50" charset="-128"/>
                <a:ea typeface="メイリオ" pitchFamily="50" charset="-128"/>
              </a:rPr>
              <a:t>の最遅</a:t>
            </a:r>
            <a:r>
              <a:rPr lang="ja-JP" altLang="en-US" sz="2800" dirty="0" smtClean="0">
                <a:solidFill>
                  <a:schemeClr val="tx2"/>
                </a:solidFill>
                <a:latin typeface="メイリオ" pitchFamily="50" charset="-128"/>
                <a:ea typeface="メイリオ" pitchFamily="50" charset="-128"/>
              </a:rPr>
              <a:t>完了時刻＝作業</a:t>
            </a:r>
            <a:r>
              <a:rPr lang="en-US" altLang="ja-JP" sz="2800" dirty="0" smtClean="0">
                <a:solidFill>
                  <a:schemeClr val="tx2"/>
                </a:solidFill>
                <a:latin typeface="メイリオ" pitchFamily="50" charset="-128"/>
                <a:ea typeface="メイリオ" pitchFamily="50" charset="-128"/>
              </a:rPr>
              <a:t>B</a:t>
            </a:r>
            <a:r>
              <a:rPr lang="ja-JP" altLang="en-US" sz="2800" dirty="0" err="1" smtClean="0">
                <a:solidFill>
                  <a:schemeClr val="tx2"/>
                </a:solidFill>
                <a:latin typeface="メイリオ" pitchFamily="50" charset="-128"/>
                <a:ea typeface="メイリオ" pitchFamily="50" charset="-128"/>
              </a:rPr>
              <a:t>の最遅</a:t>
            </a:r>
            <a:r>
              <a:rPr lang="ja-JP" altLang="en-US" sz="2800" dirty="0" smtClean="0">
                <a:solidFill>
                  <a:schemeClr val="tx2"/>
                </a:solidFill>
                <a:latin typeface="メイリオ" pitchFamily="50" charset="-128"/>
                <a:ea typeface="メイリオ" pitchFamily="50" charset="-128"/>
              </a:rPr>
              <a:t>完了時刻</a:t>
            </a:r>
            <a:endParaRPr lang="en-US" altLang="ja-JP" sz="1200" dirty="0" smtClean="0">
              <a:solidFill>
                <a:schemeClr val="tx2"/>
              </a:solidFill>
              <a:latin typeface="メイリオ" pitchFamily="50" charset="-128"/>
              <a:ea typeface="メイリオ" pitchFamily="50" charset="-128"/>
            </a:endParaRPr>
          </a:p>
          <a:p>
            <a:pPr>
              <a:buNone/>
            </a:pPr>
            <a:r>
              <a:rPr lang="ja-JP" altLang="en-US" sz="2800" dirty="0" smtClean="0">
                <a:solidFill>
                  <a:schemeClr val="tx2"/>
                </a:solidFill>
                <a:latin typeface="メイリオ" pitchFamily="50" charset="-128"/>
                <a:ea typeface="メイリオ" pitchFamily="50" charset="-128"/>
              </a:rPr>
              <a:t>　→ノード</a:t>
            </a:r>
            <a:r>
              <a:rPr lang="en-US" altLang="ja-JP" sz="2800" dirty="0" smtClean="0">
                <a:solidFill>
                  <a:schemeClr val="tx2"/>
                </a:solidFill>
                <a:latin typeface="メイリオ" pitchFamily="50" charset="-128"/>
                <a:ea typeface="メイリオ" pitchFamily="50" charset="-128"/>
              </a:rPr>
              <a:t>3</a:t>
            </a:r>
            <a:r>
              <a:rPr lang="ja-JP" altLang="en-US" sz="2800" dirty="0" err="1" smtClean="0">
                <a:solidFill>
                  <a:schemeClr val="tx2"/>
                </a:solidFill>
                <a:latin typeface="メイリオ" pitchFamily="50" charset="-128"/>
                <a:ea typeface="メイリオ" pitchFamily="50" charset="-128"/>
              </a:rPr>
              <a:t>の最遅</a:t>
            </a:r>
            <a:r>
              <a:rPr lang="ja-JP" altLang="en-US" sz="2800" dirty="0" smtClean="0">
                <a:solidFill>
                  <a:schemeClr val="tx2"/>
                </a:solidFill>
                <a:latin typeface="メイリオ" pitchFamily="50" charset="-128"/>
                <a:ea typeface="メイリオ" pitchFamily="50" charset="-128"/>
              </a:rPr>
              <a:t>完了時刻</a:t>
            </a:r>
            <a:r>
              <a:rPr lang="en-US" altLang="ja-JP" sz="2800" dirty="0" smtClean="0">
                <a:solidFill>
                  <a:schemeClr val="tx2"/>
                </a:solidFill>
                <a:latin typeface="メイリオ" pitchFamily="50" charset="-128"/>
                <a:ea typeface="メイリオ" pitchFamily="50" charset="-128"/>
              </a:rPr>
              <a:t>(LF</a:t>
            </a:r>
            <a:r>
              <a:rPr lang="en-US" altLang="ja-JP" sz="2800" baseline="-25000" dirty="0" smtClean="0">
                <a:solidFill>
                  <a:schemeClr val="tx2"/>
                </a:solidFill>
                <a:latin typeface="メイリオ" pitchFamily="50" charset="-128"/>
                <a:ea typeface="メイリオ" pitchFamily="50" charset="-128"/>
              </a:rPr>
              <a:t>3</a:t>
            </a:r>
            <a:r>
              <a:rPr lang="en-US" altLang="ja-JP" sz="2800" dirty="0" smtClean="0">
                <a:solidFill>
                  <a:schemeClr val="tx2"/>
                </a:solidFill>
                <a:latin typeface="メイリオ" pitchFamily="50" charset="-128"/>
                <a:ea typeface="メイリオ" pitchFamily="50" charset="-128"/>
              </a:rPr>
              <a:t>)</a:t>
            </a:r>
          </a:p>
        </p:txBody>
      </p:sp>
      <p:sp>
        <p:nvSpPr>
          <p:cNvPr id="5" name="円/楕円 4"/>
          <p:cNvSpPr/>
          <p:nvPr/>
        </p:nvSpPr>
        <p:spPr>
          <a:xfrm>
            <a:off x="3960440" y="4375557"/>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3</a:t>
            </a:r>
            <a:endParaRPr kumimoji="1" lang="ja-JP" altLang="en-US" sz="2800" b="1" dirty="0">
              <a:solidFill>
                <a:schemeClr val="tx2"/>
              </a:solidFill>
              <a:latin typeface="メイリオ" pitchFamily="50" charset="-128"/>
              <a:ea typeface="メイリオ" pitchFamily="50" charset="-128"/>
            </a:endParaRPr>
          </a:p>
        </p:txBody>
      </p:sp>
      <p:sp>
        <p:nvSpPr>
          <p:cNvPr id="6" name="円/楕円 5"/>
          <p:cNvSpPr/>
          <p:nvPr/>
        </p:nvSpPr>
        <p:spPr>
          <a:xfrm>
            <a:off x="1907704" y="5167645"/>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2</a:t>
            </a:r>
            <a:endParaRPr kumimoji="1" lang="ja-JP" altLang="en-US" sz="2800" b="1" dirty="0">
              <a:solidFill>
                <a:schemeClr val="tx2"/>
              </a:solidFill>
              <a:latin typeface="メイリオ" pitchFamily="50" charset="-128"/>
              <a:ea typeface="メイリオ" pitchFamily="50" charset="-128"/>
            </a:endParaRPr>
          </a:p>
        </p:txBody>
      </p:sp>
      <p:sp>
        <p:nvSpPr>
          <p:cNvPr id="7" name="円/楕円 6"/>
          <p:cNvSpPr/>
          <p:nvPr/>
        </p:nvSpPr>
        <p:spPr>
          <a:xfrm>
            <a:off x="1907704" y="3295437"/>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1</a:t>
            </a:r>
            <a:endParaRPr kumimoji="1" lang="ja-JP" altLang="en-US" sz="2800" b="1" dirty="0">
              <a:solidFill>
                <a:schemeClr val="tx2"/>
              </a:solidFill>
              <a:latin typeface="メイリオ" pitchFamily="50" charset="-128"/>
              <a:ea typeface="メイリオ" pitchFamily="50" charset="-128"/>
            </a:endParaRPr>
          </a:p>
        </p:txBody>
      </p:sp>
      <p:sp>
        <p:nvSpPr>
          <p:cNvPr id="8" name="円/楕円 7"/>
          <p:cNvSpPr/>
          <p:nvPr/>
        </p:nvSpPr>
        <p:spPr>
          <a:xfrm>
            <a:off x="6372200" y="5167645"/>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5</a:t>
            </a:r>
            <a:endParaRPr kumimoji="1" lang="ja-JP" altLang="en-US" sz="2800" b="1" dirty="0">
              <a:solidFill>
                <a:schemeClr val="tx2"/>
              </a:solidFill>
              <a:latin typeface="メイリオ" pitchFamily="50" charset="-128"/>
              <a:ea typeface="メイリオ" pitchFamily="50" charset="-128"/>
            </a:endParaRPr>
          </a:p>
        </p:txBody>
      </p:sp>
      <p:sp>
        <p:nvSpPr>
          <p:cNvPr id="9" name="円/楕円 8"/>
          <p:cNvSpPr/>
          <p:nvPr/>
        </p:nvSpPr>
        <p:spPr>
          <a:xfrm>
            <a:off x="6372200" y="3223429"/>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4</a:t>
            </a:r>
            <a:endParaRPr kumimoji="1" lang="ja-JP" altLang="en-US" sz="2800" b="1" dirty="0">
              <a:solidFill>
                <a:schemeClr val="tx2"/>
              </a:solidFill>
              <a:latin typeface="メイリオ" pitchFamily="50" charset="-128"/>
              <a:ea typeface="メイリオ" pitchFamily="50" charset="-128"/>
            </a:endParaRPr>
          </a:p>
        </p:txBody>
      </p:sp>
      <p:cxnSp>
        <p:nvCxnSpPr>
          <p:cNvPr id="10" name="直線矢印コネクタ 9"/>
          <p:cNvCxnSpPr>
            <a:stCxn id="7" idx="6"/>
            <a:endCxn id="5" idx="2"/>
          </p:cNvCxnSpPr>
          <p:nvPr/>
        </p:nvCxnSpPr>
        <p:spPr>
          <a:xfrm>
            <a:off x="2627784" y="3655477"/>
            <a:ext cx="1332656" cy="1080120"/>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1" name="直線矢印コネクタ 10"/>
          <p:cNvCxnSpPr>
            <a:stCxn id="6" idx="6"/>
            <a:endCxn id="5" idx="2"/>
          </p:cNvCxnSpPr>
          <p:nvPr/>
        </p:nvCxnSpPr>
        <p:spPr>
          <a:xfrm flipV="1">
            <a:off x="2627784" y="4735597"/>
            <a:ext cx="1332656" cy="792088"/>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a:stCxn id="5" idx="6"/>
            <a:endCxn id="9" idx="2"/>
          </p:cNvCxnSpPr>
          <p:nvPr/>
        </p:nvCxnSpPr>
        <p:spPr>
          <a:xfrm flipV="1">
            <a:off x="4680520" y="3583469"/>
            <a:ext cx="1691680" cy="1152128"/>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a:stCxn id="5" idx="6"/>
            <a:endCxn id="8" idx="2"/>
          </p:cNvCxnSpPr>
          <p:nvPr/>
        </p:nvCxnSpPr>
        <p:spPr>
          <a:xfrm>
            <a:off x="4680520" y="4735597"/>
            <a:ext cx="1691680" cy="792088"/>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14" name="テキスト ボックス 13"/>
          <p:cNvSpPr txBox="1"/>
          <p:nvPr/>
        </p:nvSpPr>
        <p:spPr>
          <a:xfrm>
            <a:off x="2987824" y="3511461"/>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A(5)</a:t>
            </a:r>
            <a:endParaRPr kumimoji="1" lang="ja-JP" altLang="en-US" sz="2400" dirty="0">
              <a:solidFill>
                <a:schemeClr val="tx2"/>
              </a:solidFill>
              <a:latin typeface="メイリオ" pitchFamily="50" charset="-128"/>
              <a:ea typeface="メイリオ" pitchFamily="50" charset="-128"/>
            </a:endParaRPr>
          </a:p>
        </p:txBody>
      </p:sp>
      <p:sp>
        <p:nvSpPr>
          <p:cNvPr id="15" name="テキスト ボックス 14"/>
          <p:cNvSpPr txBox="1"/>
          <p:nvPr/>
        </p:nvSpPr>
        <p:spPr>
          <a:xfrm>
            <a:off x="2987824" y="5239653"/>
            <a:ext cx="936104" cy="461665"/>
          </a:xfrm>
          <a:prstGeom prst="rect">
            <a:avLst/>
          </a:prstGeom>
          <a:noFill/>
        </p:spPr>
        <p:txBody>
          <a:bodyPr wrap="square" rtlCol="0">
            <a:spAutoFit/>
          </a:bodyPr>
          <a:lstStyle/>
          <a:p>
            <a:r>
              <a:rPr lang="en-US" altLang="ja-JP" sz="2400" dirty="0" smtClean="0">
                <a:solidFill>
                  <a:schemeClr val="tx2"/>
                </a:solidFill>
                <a:latin typeface="メイリオ" pitchFamily="50" charset="-128"/>
                <a:ea typeface="メイリオ" pitchFamily="50" charset="-128"/>
              </a:rPr>
              <a:t>B(7</a:t>
            </a:r>
            <a:r>
              <a:rPr kumimoji="1" lang="en-US" altLang="ja-JP" sz="2400" dirty="0" smtClean="0">
                <a:solidFill>
                  <a:schemeClr val="tx2"/>
                </a:solidFill>
                <a:latin typeface="メイリオ" pitchFamily="50" charset="-128"/>
                <a:ea typeface="メイリオ" pitchFamily="50" charset="-128"/>
              </a:rPr>
              <a:t>)</a:t>
            </a:r>
            <a:endParaRPr kumimoji="1" lang="ja-JP" altLang="en-US" sz="2400" dirty="0">
              <a:solidFill>
                <a:schemeClr val="tx2"/>
              </a:solidFill>
              <a:latin typeface="メイリオ" pitchFamily="50" charset="-128"/>
              <a:ea typeface="メイリオ" pitchFamily="50" charset="-128"/>
            </a:endParaRPr>
          </a:p>
        </p:txBody>
      </p:sp>
      <p:sp>
        <p:nvSpPr>
          <p:cNvPr id="16" name="テキスト ボックス 15"/>
          <p:cNvSpPr txBox="1"/>
          <p:nvPr/>
        </p:nvSpPr>
        <p:spPr>
          <a:xfrm>
            <a:off x="5076056" y="3583469"/>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C(8)</a:t>
            </a:r>
            <a:endParaRPr kumimoji="1" lang="ja-JP" altLang="en-US" sz="2400" dirty="0">
              <a:solidFill>
                <a:schemeClr val="tx2"/>
              </a:solidFill>
              <a:latin typeface="メイリオ" pitchFamily="50" charset="-128"/>
              <a:ea typeface="メイリオ" pitchFamily="50" charset="-128"/>
            </a:endParaRPr>
          </a:p>
        </p:txBody>
      </p:sp>
      <p:sp>
        <p:nvSpPr>
          <p:cNvPr id="17" name="テキスト ボックス 16"/>
          <p:cNvSpPr txBox="1"/>
          <p:nvPr/>
        </p:nvSpPr>
        <p:spPr>
          <a:xfrm>
            <a:off x="4860032" y="5157192"/>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D(5)</a:t>
            </a:r>
            <a:endParaRPr kumimoji="1" lang="ja-JP" altLang="en-US" sz="2400" dirty="0">
              <a:solidFill>
                <a:schemeClr val="tx2"/>
              </a:solidFill>
              <a:latin typeface="メイリオ" pitchFamily="50" charset="-128"/>
              <a:ea typeface="メイリオ" pitchFamily="50" charset="-128"/>
            </a:endParaRPr>
          </a:p>
        </p:txBody>
      </p:sp>
      <p:sp>
        <p:nvSpPr>
          <p:cNvPr id="18" name="テキスト ボックス 17"/>
          <p:cNvSpPr txBox="1"/>
          <p:nvPr/>
        </p:nvSpPr>
        <p:spPr>
          <a:xfrm>
            <a:off x="7236296" y="3356992"/>
            <a:ext cx="1440160" cy="461665"/>
          </a:xfrm>
          <a:prstGeom prst="rect">
            <a:avLst/>
          </a:prstGeom>
          <a:noFill/>
          <a:ln w="25400">
            <a:solidFill>
              <a:srgbClr val="C00000"/>
            </a:solidFill>
          </a:ln>
        </p:spPr>
        <p:txBody>
          <a:bodyPr wrap="square" rtlCol="0">
            <a:spAutoFit/>
          </a:bodyPr>
          <a:lstStyle/>
          <a:p>
            <a:r>
              <a:rPr lang="en-US" altLang="ja-JP" sz="2400" dirty="0" smtClean="0">
                <a:solidFill>
                  <a:schemeClr val="tx2"/>
                </a:solidFill>
                <a:latin typeface="メイリオ" pitchFamily="50" charset="-128"/>
                <a:ea typeface="メイリオ" pitchFamily="50" charset="-128"/>
              </a:rPr>
              <a:t>LF</a:t>
            </a:r>
            <a:r>
              <a:rPr kumimoji="1" lang="en-US" altLang="ja-JP" sz="2400" baseline="-25000" dirty="0" smtClean="0">
                <a:solidFill>
                  <a:schemeClr val="tx2"/>
                </a:solidFill>
                <a:latin typeface="メイリオ" pitchFamily="50" charset="-128"/>
                <a:ea typeface="メイリオ" pitchFamily="50" charset="-128"/>
              </a:rPr>
              <a:t>4</a:t>
            </a:r>
            <a:r>
              <a:rPr kumimoji="1" lang="ja-JP" altLang="en-US" sz="2400" dirty="0" smtClean="0">
                <a:solidFill>
                  <a:schemeClr val="tx2"/>
                </a:solidFill>
                <a:latin typeface="メイリオ" pitchFamily="50" charset="-128"/>
                <a:ea typeface="メイリオ" pitchFamily="50" charset="-128"/>
              </a:rPr>
              <a:t>＝</a:t>
            </a:r>
            <a:r>
              <a:rPr lang="en-US" altLang="ja-JP" sz="2400" dirty="0" smtClean="0">
                <a:solidFill>
                  <a:schemeClr val="tx2"/>
                </a:solidFill>
                <a:latin typeface="メイリオ" pitchFamily="50" charset="-128"/>
                <a:ea typeface="メイリオ" pitchFamily="50" charset="-128"/>
              </a:rPr>
              <a:t>21</a:t>
            </a:r>
            <a:endParaRPr kumimoji="1" lang="ja-JP" altLang="en-US" sz="2400" dirty="0">
              <a:solidFill>
                <a:schemeClr val="tx2"/>
              </a:solidFill>
              <a:latin typeface="メイリオ" pitchFamily="50" charset="-128"/>
              <a:ea typeface="メイリオ" pitchFamily="50" charset="-128"/>
            </a:endParaRPr>
          </a:p>
        </p:txBody>
      </p:sp>
      <p:sp>
        <p:nvSpPr>
          <p:cNvPr id="19" name="テキスト ボックス 18"/>
          <p:cNvSpPr txBox="1"/>
          <p:nvPr/>
        </p:nvSpPr>
        <p:spPr>
          <a:xfrm>
            <a:off x="7236296" y="5301208"/>
            <a:ext cx="1440160" cy="461665"/>
          </a:xfrm>
          <a:prstGeom prst="rect">
            <a:avLst/>
          </a:prstGeom>
          <a:noFill/>
          <a:ln w="25400">
            <a:solidFill>
              <a:srgbClr val="002060"/>
            </a:solidFill>
          </a:ln>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LF</a:t>
            </a:r>
            <a:r>
              <a:rPr kumimoji="1" lang="en-US" altLang="ja-JP" sz="2400" baseline="-25000" dirty="0" smtClean="0">
                <a:solidFill>
                  <a:schemeClr val="tx2"/>
                </a:solidFill>
                <a:latin typeface="メイリオ" pitchFamily="50" charset="-128"/>
                <a:ea typeface="メイリオ" pitchFamily="50" charset="-128"/>
              </a:rPr>
              <a:t>5</a:t>
            </a:r>
            <a:r>
              <a:rPr kumimoji="1" lang="ja-JP" altLang="en-US" sz="2400" dirty="0" smtClean="0">
                <a:solidFill>
                  <a:schemeClr val="tx2"/>
                </a:solidFill>
                <a:latin typeface="メイリオ" pitchFamily="50" charset="-128"/>
                <a:ea typeface="メイリオ" pitchFamily="50" charset="-128"/>
              </a:rPr>
              <a:t>＝</a:t>
            </a:r>
            <a:r>
              <a:rPr lang="en-US" altLang="ja-JP" sz="2400" dirty="0" smtClean="0">
                <a:solidFill>
                  <a:schemeClr val="tx2"/>
                </a:solidFill>
                <a:latin typeface="メイリオ" pitchFamily="50" charset="-128"/>
                <a:ea typeface="メイリオ" pitchFamily="50" charset="-128"/>
              </a:rPr>
              <a:t>19</a:t>
            </a:r>
            <a:endParaRPr kumimoji="1" lang="ja-JP" altLang="en-US" sz="2400" dirty="0">
              <a:solidFill>
                <a:schemeClr val="tx2"/>
              </a:solidFill>
              <a:latin typeface="メイリオ" pitchFamily="50" charset="-128"/>
              <a:ea typeface="メイリオ" pitchFamily="50" charset="-128"/>
            </a:endParaRPr>
          </a:p>
        </p:txBody>
      </p:sp>
      <p:sp>
        <p:nvSpPr>
          <p:cNvPr id="20" name="円/楕円 19"/>
          <p:cNvSpPr/>
          <p:nvPr/>
        </p:nvSpPr>
        <p:spPr>
          <a:xfrm>
            <a:off x="5004048" y="3501008"/>
            <a:ext cx="1008112" cy="576064"/>
          </a:xfrm>
          <a:prstGeom prst="ellipse">
            <a:avLst/>
          </a:prstGeom>
          <a:no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p:cNvSpPr txBox="1"/>
          <p:nvPr/>
        </p:nvSpPr>
        <p:spPr>
          <a:xfrm>
            <a:off x="5975648" y="2348880"/>
            <a:ext cx="2988840" cy="769441"/>
          </a:xfrm>
          <a:prstGeom prst="rect">
            <a:avLst/>
          </a:prstGeom>
          <a:noFill/>
          <a:ln w="31750">
            <a:solidFill>
              <a:srgbClr val="C00000"/>
            </a:solidFill>
          </a:ln>
        </p:spPr>
        <p:txBody>
          <a:bodyPr wrap="square" rtlCol="0">
            <a:spAutoFit/>
          </a:bodyPr>
          <a:lstStyle/>
          <a:p>
            <a:r>
              <a:rPr kumimoji="1" lang="en-US" altLang="ja-JP" sz="2200" dirty="0" smtClean="0">
                <a:solidFill>
                  <a:schemeClr val="tx2"/>
                </a:solidFill>
                <a:latin typeface="メイリオ" pitchFamily="50" charset="-128"/>
                <a:ea typeface="メイリオ" pitchFamily="50" charset="-128"/>
              </a:rPr>
              <a:t>C</a:t>
            </a:r>
            <a:r>
              <a:rPr kumimoji="1" lang="ja-JP" altLang="en-US" sz="2200" dirty="0" smtClean="0">
                <a:solidFill>
                  <a:schemeClr val="tx2"/>
                </a:solidFill>
                <a:latin typeface="メイリオ" pitchFamily="50" charset="-128"/>
                <a:ea typeface="メイリオ" pitchFamily="50" charset="-128"/>
              </a:rPr>
              <a:t>は</a:t>
            </a:r>
            <a:r>
              <a:rPr kumimoji="1" lang="en-US" altLang="ja-JP" sz="2200" b="1" dirty="0" smtClean="0">
                <a:solidFill>
                  <a:schemeClr val="tx2"/>
                </a:solidFill>
                <a:latin typeface="メイリオ" pitchFamily="50" charset="-128"/>
                <a:ea typeface="メイリオ" pitchFamily="50" charset="-128"/>
              </a:rPr>
              <a:t>13</a:t>
            </a:r>
            <a:r>
              <a:rPr kumimoji="1" lang="ja-JP" altLang="en-US" sz="2200" dirty="0" err="1" smtClean="0">
                <a:solidFill>
                  <a:schemeClr val="tx2"/>
                </a:solidFill>
                <a:latin typeface="メイリオ" pitchFamily="50" charset="-128"/>
                <a:ea typeface="メイリオ" pitchFamily="50" charset="-128"/>
              </a:rPr>
              <a:t>までに</a:t>
            </a:r>
            <a:endParaRPr kumimoji="1" lang="en-US" altLang="ja-JP" sz="2200" dirty="0" smtClean="0">
              <a:solidFill>
                <a:schemeClr val="tx2"/>
              </a:solidFill>
              <a:latin typeface="メイリオ" pitchFamily="50" charset="-128"/>
              <a:ea typeface="メイリオ" pitchFamily="50" charset="-128"/>
            </a:endParaRPr>
          </a:p>
          <a:p>
            <a:r>
              <a:rPr kumimoji="1" lang="ja-JP" altLang="en-US" sz="2200" dirty="0" smtClean="0">
                <a:solidFill>
                  <a:schemeClr val="tx2"/>
                </a:solidFill>
                <a:latin typeface="メイリオ" pitchFamily="50" charset="-128"/>
                <a:ea typeface="メイリオ" pitchFamily="50" charset="-128"/>
              </a:rPr>
              <a:t>始めなけれ</a:t>
            </a:r>
            <a:r>
              <a:rPr lang="ja-JP" altLang="en-US" sz="2200" dirty="0" smtClean="0">
                <a:solidFill>
                  <a:schemeClr val="tx2"/>
                </a:solidFill>
                <a:latin typeface="メイリオ" pitchFamily="50" charset="-128"/>
                <a:ea typeface="メイリオ" pitchFamily="50" charset="-128"/>
              </a:rPr>
              <a:t>ばならない</a:t>
            </a:r>
            <a:endParaRPr kumimoji="1" lang="ja-JP" altLang="en-US" sz="2200" dirty="0">
              <a:solidFill>
                <a:schemeClr val="tx2"/>
              </a:solidFill>
              <a:latin typeface="メイリオ" pitchFamily="50" charset="-128"/>
              <a:ea typeface="メイリオ" pitchFamily="50" charset="-128"/>
            </a:endParaRPr>
          </a:p>
        </p:txBody>
      </p:sp>
      <p:sp>
        <p:nvSpPr>
          <p:cNvPr id="23" name="テキスト ボックス 22"/>
          <p:cNvSpPr txBox="1"/>
          <p:nvPr/>
        </p:nvSpPr>
        <p:spPr>
          <a:xfrm>
            <a:off x="5940152" y="4315743"/>
            <a:ext cx="2987824" cy="769441"/>
          </a:xfrm>
          <a:prstGeom prst="rect">
            <a:avLst/>
          </a:prstGeom>
          <a:noFill/>
          <a:ln w="31750">
            <a:solidFill>
              <a:srgbClr val="002060"/>
            </a:solidFill>
          </a:ln>
        </p:spPr>
        <p:txBody>
          <a:bodyPr wrap="square" rtlCol="0">
            <a:spAutoFit/>
          </a:bodyPr>
          <a:lstStyle/>
          <a:p>
            <a:r>
              <a:rPr kumimoji="1" lang="en-US" altLang="ja-JP" sz="2200" dirty="0" smtClean="0">
                <a:solidFill>
                  <a:schemeClr val="tx2"/>
                </a:solidFill>
                <a:latin typeface="メイリオ" pitchFamily="50" charset="-128"/>
                <a:ea typeface="メイリオ" pitchFamily="50" charset="-128"/>
              </a:rPr>
              <a:t>D</a:t>
            </a:r>
            <a:r>
              <a:rPr kumimoji="1" lang="ja-JP" altLang="en-US" sz="2200" dirty="0" smtClean="0">
                <a:solidFill>
                  <a:schemeClr val="tx2"/>
                </a:solidFill>
                <a:latin typeface="メイリオ" pitchFamily="50" charset="-128"/>
                <a:ea typeface="メイリオ" pitchFamily="50" charset="-128"/>
              </a:rPr>
              <a:t>は</a:t>
            </a:r>
            <a:r>
              <a:rPr kumimoji="1" lang="en-US" altLang="ja-JP" sz="2200" b="1" dirty="0" smtClean="0">
                <a:solidFill>
                  <a:schemeClr val="tx2"/>
                </a:solidFill>
                <a:latin typeface="メイリオ" pitchFamily="50" charset="-128"/>
                <a:ea typeface="メイリオ" pitchFamily="50" charset="-128"/>
              </a:rPr>
              <a:t>14</a:t>
            </a:r>
            <a:r>
              <a:rPr lang="ja-JP" altLang="en-US" sz="2200" dirty="0" err="1" smtClean="0">
                <a:solidFill>
                  <a:schemeClr val="tx2"/>
                </a:solidFill>
                <a:latin typeface="メイリオ" pitchFamily="50" charset="-128"/>
                <a:ea typeface="メイリオ" pitchFamily="50" charset="-128"/>
              </a:rPr>
              <a:t>までに</a:t>
            </a:r>
            <a:endParaRPr lang="en-US" altLang="ja-JP" sz="2200" dirty="0" smtClean="0">
              <a:solidFill>
                <a:schemeClr val="tx2"/>
              </a:solidFill>
              <a:latin typeface="メイリオ" pitchFamily="50" charset="-128"/>
              <a:ea typeface="メイリオ" pitchFamily="50" charset="-128"/>
            </a:endParaRPr>
          </a:p>
          <a:p>
            <a:r>
              <a:rPr lang="ja-JP" altLang="en-US" sz="2200" dirty="0" smtClean="0">
                <a:solidFill>
                  <a:schemeClr val="tx2"/>
                </a:solidFill>
                <a:latin typeface="メイリオ" pitchFamily="50" charset="-128"/>
                <a:ea typeface="メイリオ" pitchFamily="50" charset="-128"/>
              </a:rPr>
              <a:t>始めなければならない</a:t>
            </a:r>
            <a:endParaRPr kumimoji="1" lang="ja-JP" altLang="en-US" sz="2200" dirty="0">
              <a:solidFill>
                <a:schemeClr val="tx2"/>
              </a:solidFill>
              <a:latin typeface="メイリオ" pitchFamily="50" charset="-128"/>
              <a:ea typeface="メイリオ" pitchFamily="50" charset="-128"/>
            </a:endParaRPr>
          </a:p>
        </p:txBody>
      </p:sp>
      <p:sp>
        <p:nvSpPr>
          <p:cNvPr id="24" name="テキスト ボックス 23"/>
          <p:cNvSpPr txBox="1"/>
          <p:nvPr/>
        </p:nvSpPr>
        <p:spPr>
          <a:xfrm>
            <a:off x="288032" y="4005064"/>
            <a:ext cx="2195736" cy="1107996"/>
          </a:xfrm>
          <a:prstGeom prst="rect">
            <a:avLst/>
          </a:prstGeom>
          <a:noFill/>
          <a:ln w="31750">
            <a:solidFill>
              <a:srgbClr val="C00000"/>
            </a:solidFill>
          </a:ln>
        </p:spPr>
        <p:txBody>
          <a:bodyPr wrap="square" rtlCol="0">
            <a:spAutoFit/>
          </a:bodyPr>
          <a:lstStyle/>
          <a:p>
            <a:r>
              <a:rPr kumimoji="1" lang="en-US" altLang="ja-JP" sz="2200" b="1" dirty="0" smtClean="0">
                <a:solidFill>
                  <a:schemeClr val="tx2"/>
                </a:solidFill>
                <a:latin typeface="メイリオ" pitchFamily="50" charset="-128"/>
                <a:ea typeface="メイリオ" pitchFamily="50" charset="-128"/>
              </a:rPr>
              <a:t>A,B</a:t>
            </a:r>
            <a:r>
              <a:rPr kumimoji="1" lang="ja-JP" altLang="en-US" sz="2200" b="1" dirty="0" smtClean="0">
                <a:solidFill>
                  <a:schemeClr val="tx2"/>
                </a:solidFill>
                <a:latin typeface="メイリオ" pitchFamily="50" charset="-128"/>
                <a:ea typeface="メイリオ" pitchFamily="50" charset="-128"/>
              </a:rPr>
              <a:t>は</a:t>
            </a:r>
            <a:r>
              <a:rPr kumimoji="1" lang="en-US" altLang="ja-JP" sz="2200" b="1" dirty="0" smtClean="0">
                <a:solidFill>
                  <a:schemeClr val="tx2"/>
                </a:solidFill>
                <a:latin typeface="メイリオ" pitchFamily="50" charset="-128"/>
                <a:ea typeface="メイリオ" pitchFamily="50" charset="-128"/>
              </a:rPr>
              <a:t>13</a:t>
            </a:r>
            <a:r>
              <a:rPr kumimoji="1" lang="ja-JP" altLang="en-US" sz="2200" b="1" dirty="0" err="1" smtClean="0">
                <a:solidFill>
                  <a:schemeClr val="tx2"/>
                </a:solidFill>
                <a:latin typeface="メイリオ" pitchFamily="50" charset="-128"/>
                <a:ea typeface="メイリオ" pitchFamily="50" charset="-128"/>
              </a:rPr>
              <a:t>までに完</a:t>
            </a:r>
            <a:r>
              <a:rPr kumimoji="1" lang="ja-JP" altLang="en-US" sz="2200" b="1" dirty="0" smtClean="0">
                <a:solidFill>
                  <a:schemeClr val="tx2"/>
                </a:solidFill>
                <a:latin typeface="メイリオ" pitchFamily="50" charset="-128"/>
                <a:ea typeface="メイリオ" pitchFamily="50" charset="-128"/>
              </a:rPr>
              <a:t>了していなければならない</a:t>
            </a:r>
            <a:endParaRPr kumimoji="1" lang="ja-JP" altLang="en-US" sz="2200" b="1" dirty="0">
              <a:solidFill>
                <a:schemeClr val="tx2"/>
              </a:solidFill>
              <a:latin typeface="メイリオ" pitchFamily="50" charset="-128"/>
              <a:ea typeface="メイリオ" pitchFamily="50" charset="-128"/>
            </a:endParaRPr>
          </a:p>
        </p:txBody>
      </p:sp>
      <p:sp>
        <p:nvSpPr>
          <p:cNvPr id="25" name="テキスト ボックス 24"/>
          <p:cNvSpPr txBox="1"/>
          <p:nvPr/>
        </p:nvSpPr>
        <p:spPr>
          <a:xfrm>
            <a:off x="1691680" y="6237312"/>
            <a:ext cx="5832648" cy="523220"/>
          </a:xfrm>
          <a:prstGeom prst="rect">
            <a:avLst/>
          </a:prstGeom>
          <a:noFill/>
          <a:ln w="25400">
            <a:solidFill>
              <a:srgbClr val="C00000"/>
            </a:solidFill>
          </a:ln>
        </p:spPr>
        <p:txBody>
          <a:bodyPr wrap="square" rtlCol="0">
            <a:spAutoFit/>
          </a:bodyPr>
          <a:lstStyle/>
          <a:p>
            <a:pPr algn="ctr"/>
            <a:r>
              <a:rPr kumimoji="1" lang="en-US" altLang="ja-JP" sz="2800" b="1" dirty="0" smtClean="0">
                <a:solidFill>
                  <a:schemeClr val="tx2"/>
                </a:solidFill>
                <a:latin typeface="メイリオ" pitchFamily="50" charset="-128"/>
                <a:ea typeface="メイリオ" pitchFamily="50" charset="-128"/>
              </a:rPr>
              <a:t>LF</a:t>
            </a:r>
            <a:r>
              <a:rPr kumimoji="1" lang="en-US" altLang="ja-JP" sz="2800" b="1" baseline="-25000" dirty="0" smtClean="0">
                <a:solidFill>
                  <a:schemeClr val="tx2"/>
                </a:solidFill>
                <a:latin typeface="メイリオ" pitchFamily="50" charset="-128"/>
                <a:ea typeface="メイリオ" pitchFamily="50" charset="-128"/>
              </a:rPr>
              <a:t>3</a:t>
            </a:r>
            <a:r>
              <a:rPr kumimoji="1" lang="ja-JP" altLang="en-US" sz="2800" b="1" dirty="0" smtClean="0">
                <a:solidFill>
                  <a:schemeClr val="tx2"/>
                </a:solidFill>
                <a:latin typeface="メイリオ" pitchFamily="50" charset="-128"/>
                <a:ea typeface="メイリオ" pitchFamily="50" charset="-128"/>
              </a:rPr>
              <a:t>＝</a:t>
            </a:r>
            <a:r>
              <a:rPr kumimoji="1" lang="en-US" altLang="ja-JP" sz="2800" b="1" dirty="0" smtClean="0">
                <a:solidFill>
                  <a:schemeClr val="tx2"/>
                </a:solidFill>
                <a:latin typeface="メイリオ" pitchFamily="50" charset="-128"/>
                <a:ea typeface="メイリオ" pitchFamily="50" charset="-128"/>
              </a:rPr>
              <a:t>min{21-8, 19-5}=13</a:t>
            </a:r>
            <a:endParaRPr kumimoji="1" lang="ja-JP" altLang="en-US" sz="2800" b="1" dirty="0">
              <a:solidFill>
                <a:schemeClr val="tx2"/>
              </a:solidFill>
              <a:latin typeface="メイリオ" pitchFamily="50" charset="-128"/>
              <a:ea typeface="メイリオ" pitchFamily="50" charset="-128"/>
            </a:endParaRPr>
          </a:p>
        </p:txBody>
      </p:sp>
      <p:sp>
        <p:nvSpPr>
          <p:cNvPr id="26" name="円/楕円 25"/>
          <p:cNvSpPr/>
          <p:nvPr/>
        </p:nvSpPr>
        <p:spPr>
          <a:xfrm>
            <a:off x="4788024" y="5085184"/>
            <a:ext cx="1008112" cy="576064"/>
          </a:xfrm>
          <a:prstGeom prst="ellipse">
            <a:avLst/>
          </a:prstGeom>
          <a:noFill/>
          <a:ln w="254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7" name="直線矢印コネクタ 26"/>
          <p:cNvCxnSpPr/>
          <p:nvPr/>
        </p:nvCxnSpPr>
        <p:spPr>
          <a:xfrm flipH="1" flipV="1">
            <a:off x="5580112" y="5517232"/>
            <a:ext cx="1728192" cy="144016"/>
          </a:xfrm>
          <a:prstGeom prst="straightConnector1">
            <a:avLst/>
          </a:prstGeom>
          <a:ln w="127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33" name="直線矢印コネクタ 32"/>
          <p:cNvCxnSpPr/>
          <p:nvPr/>
        </p:nvCxnSpPr>
        <p:spPr>
          <a:xfrm flipH="1">
            <a:off x="5868144" y="3717032"/>
            <a:ext cx="1512168" cy="72008"/>
          </a:xfrm>
          <a:prstGeom prst="straightConnector1">
            <a:avLst/>
          </a:prstGeom>
          <a:ln w="12700">
            <a:solidFill>
              <a:srgbClr val="C0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dissolve">
                                      <p:cBhvr>
                                        <p:cTn id="7" dur="500"/>
                                        <p:tgtEl>
                                          <p:spTgt spid="33"/>
                                        </p:tgtEl>
                                      </p:cBhvr>
                                    </p:animEffect>
                                  </p:childTnLst>
                                </p:cTn>
                              </p:par>
                              <p:par>
                                <p:cTn id="8" presetID="9" presetClass="entr" presetSubtype="0"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dissolve">
                                      <p:cBhvr>
                                        <p:cTn id="10" dur="500"/>
                                        <p:tgtEl>
                                          <p:spTgt spid="20"/>
                                        </p:tgtEl>
                                      </p:cBhvr>
                                    </p:animEffect>
                                  </p:childTnLst>
                                </p:cTn>
                              </p:par>
                            </p:childTnLst>
                          </p:cTn>
                        </p:par>
                        <p:par>
                          <p:cTn id="11" fill="hold">
                            <p:stCondLst>
                              <p:cond delay="500"/>
                            </p:stCondLst>
                            <p:childTnLst>
                              <p:par>
                                <p:cTn id="12" presetID="9" presetClass="entr" presetSubtype="0" fill="hold" grpId="0" nodeType="afterEffect">
                                  <p:stCondLst>
                                    <p:cond delay="0"/>
                                  </p:stCondLst>
                                  <p:childTnLst>
                                    <p:set>
                                      <p:cBhvr>
                                        <p:cTn id="13" dur="1" fill="hold">
                                          <p:stCondLst>
                                            <p:cond delay="0"/>
                                          </p:stCondLst>
                                        </p:cTn>
                                        <p:tgtEl>
                                          <p:spTgt spid="22"/>
                                        </p:tgtEl>
                                        <p:attrNameLst>
                                          <p:attrName>style.visibility</p:attrName>
                                        </p:attrNameLst>
                                      </p:cBhvr>
                                      <p:to>
                                        <p:strVal val="visible"/>
                                      </p:to>
                                    </p:set>
                                    <p:animEffect transition="in" filter="dissolve">
                                      <p:cBhvr>
                                        <p:cTn id="14" dur="500"/>
                                        <p:tgtEl>
                                          <p:spTgt spid="22"/>
                                        </p:tgtEl>
                                      </p:cBhvr>
                                    </p:animEffect>
                                  </p:childTnLst>
                                </p:cTn>
                              </p:par>
                            </p:childTnLst>
                          </p:cTn>
                        </p:par>
                      </p:childTnLst>
                    </p:cTn>
                  </p:par>
                  <p:par>
                    <p:cTn id="15" fill="hold">
                      <p:stCondLst>
                        <p:cond delay="indefinite"/>
                      </p:stCondLst>
                      <p:childTnLst>
                        <p:par>
                          <p:cTn id="16" fill="hold">
                            <p:stCondLst>
                              <p:cond delay="0"/>
                            </p:stCondLst>
                            <p:childTnLst>
                              <p:par>
                                <p:cTn id="17" presetID="9" presetClass="entr" presetSubtype="0" fill="hold" nodeType="clickEffect">
                                  <p:stCondLst>
                                    <p:cond delay="0"/>
                                  </p:stCondLst>
                                  <p:childTnLst>
                                    <p:set>
                                      <p:cBhvr>
                                        <p:cTn id="18" dur="1" fill="hold">
                                          <p:stCondLst>
                                            <p:cond delay="0"/>
                                          </p:stCondLst>
                                        </p:cTn>
                                        <p:tgtEl>
                                          <p:spTgt spid="27"/>
                                        </p:tgtEl>
                                        <p:attrNameLst>
                                          <p:attrName>style.visibility</p:attrName>
                                        </p:attrNameLst>
                                      </p:cBhvr>
                                      <p:to>
                                        <p:strVal val="visible"/>
                                      </p:to>
                                    </p:set>
                                    <p:animEffect transition="in" filter="dissolve">
                                      <p:cBhvr>
                                        <p:cTn id="19" dur="500"/>
                                        <p:tgtEl>
                                          <p:spTgt spid="27"/>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26"/>
                                        </p:tgtEl>
                                        <p:attrNameLst>
                                          <p:attrName>style.visibility</p:attrName>
                                        </p:attrNameLst>
                                      </p:cBhvr>
                                      <p:to>
                                        <p:strVal val="visible"/>
                                      </p:to>
                                    </p:set>
                                    <p:animEffect transition="in" filter="dissolve">
                                      <p:cBhvr>
                                        <p:cTn id="22" dur="500"/>
                                        <p:tgtEl>
                                          <p:spTgt spid="26"/>
                                        </p:tgtEl>
                                      </p:cBhvr>
                                    </p:animEffect>
                                  </p:childTnLst>
                                </p:cTn>
                              </p:par>
                            </p:childTnLst>
                          </p:cTn>
                        </p:par>
                        <p:par>
                          <p:cTn id="23" fill="hold">
                            <p:stCondLst>
                              <p:cond delay="500"/>
                            </p:stCondLst>
                            <p:childTnLst>
                              <p:par>
                                <p:cTn id="24" presetID="9" presetClass="entr" presetSubtype="0" fill="hold" grpId="0" nodeType="afterEffect">
                                  <p:stCondLst>
                                    <p:cond delay="0"/>
                                  </p:stCondLst>
                                  <p:childTnLst>
                                    <p:set>
                                      <p:cBhvr>
                                        <p:cTn id="25" dur="1" fill="hold">
                                          <p:stCondLst>
                                            <p:cond delay="0"/>
                                          </p:stCondLst>
                                        </p:cTn>
                                        <p:tgtEl>
                                          <p:spTgt spid="23"/>
                                        </p:tgtEl>
                                        <p:attrNameLst>
                                          <p:attrName>style.visibility</p:attrName>
                                        </p:attrNameLst>
                                      </p:cBhvr>
                                      <p:to>
                                        <p:strVal val="visible"/>
                                      </p:to>
                                    </p:set>
                                    <p:animEffect transition="in" filter="dissolve">
                                      <p:cBhvr>
                                        <p:cTn id="26" dur="500"/>
                                        <p:tgtEl>
                                          <p:spTgt spid="23"/>
                                        </p:tgtEl>
                                      </p:cBhvr>
                                    </p:animEffect>
                                  </p:childTnLst>
                                </p:cTn>
                              </p:par>
                            </p:childTnLst>
                          </p:cTn>
                        </p:par>
                      </p:childTnLst>
                    </p:cTn>
                  </p:par>
                  <p:par>
                    <p:cTn id="27" fill="hold">
                      <p:stCondLst>
                        <p:cond delay="indefinite"/>
                      </p:stCondLst>
                      <p:childTnLst>
                        <p:par>
                          <p:cTn id="28" fill="hold">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24"/>
                                        </p:tgtEl>
                                        <p:attrNameLst>
                                          <p:attrName>style.visibility</p:attrName>
                                        </p:attrNameLst>
                                      </p:cBhvr>
                                      <p:to>
                                        <p:strVal val="visible"/>
                                      </p:to>
                                    </p:set>
                                    <p:animEffect transition="in" filter="dissolve">
                                      <p:cBhvr>
                                        <p:cTn id="31" dur="500"/>
                                        <p:tgtEl>
                                          <p:spTgt spid="24"/>
                                        </p:tgtEl>
                                      </p:cBhvr>
                                    </p:animEffect>
                                  </p:childTnLst>
                                </p:cTn>
                              </p:par>
                            </p:childTnLst>
                          </p:cTn>
                        </p:par>
                      </p:childTnLst>
                    </p:cTn>
                  </p:par>
                  <p:par>
                    <p:cTn id="32" fill="hold">
                      <p:stCondLst>
                        <p:cond delay="indefinite"/>
                      </p:stCondLst>
                      <p:childTnLst>
                        <p:par>
                          <p:cTn id="33" fill="hold">
                            <p:stCondLst>
                              <p:cond delay="0"/>
                            </p:stCondLst>
                            <p:childTnLst>
                              <p:par>
                                <p:cTn id="34" presetID="9" presetClass="entr" presetSubtype="0" fill="hold" grpId="0" nodeType="clickEffect">
                                  <p:stCondLst>
                                    <p:cond delay="0"/>
                                  </p:stCondLst>
                                  <p:childTnLst>
                                    <p:set>
                                      <p:cBhvr>
                                        <p:cTn id="35" dur="1" fill="hold">
                                          <p:stCondLst>
                                            <p:cond delay="0"/>
                                          </p:stCondLst>
                                        </p:cTn>
                                        <p:tgtEl>
                                          <p:spTgt spid="25"/>
                                        </p:tgtEl>
                                        <p:attrNameLst>
                                          <p:attrName>style.visibility</p:attrName>
                                        </p:attrNameLst>
                                      </p:cBhvr>
                                      <p:to>
                                        <p:strVal val="visible"/>
                                      </p:to>
                                    </p:set>
                                    <p:animEffect transition="in" filter="dissolve">
                                      <p:cBhvr>
                                        <p:cTn id="36"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2" grpId="0" animBg="1"/>
      <p:bldP spid="23" grpId="0" animBg="1"/>
      <p:bldP spid="24" grpId="0" animBg="1"/>
      <p:bldP spid="25" grpId="0" animBg="1"/>
      <p:bldP spid="2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itchFamily="50" charset="-128"/>
                <a:ea typeface="メイリオ" pitchFamily="50" charset="-128"/>
              </a:rPr>
              <a:t>日程計画とは？</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467544" y="1772816"/>
            <a:ext cx="8424936" cy="4896544"/>
          </a:xfrm>
        </p:spPr>
        <p:txBody>
          <a:bodyPr>
            <a:normAutofit/>
          </a:bodyPr>
          <a:lstStyle/>
          <a:p>
            <a:pPr>
              <a:buNone/>
            </a:pPr>
            <a:r>
              <a:rPr lang="ja-JP" altLang="en-US" sz="2800" b="1" dirty="0" smtClean="0">
                <a:solidFill>
                  <a:srgbClr val="C00000"/>
                </a:solidFill>
                <a:latin typeface="メイリオ" pitchFamily="50" charset="-128"/>
                <a:ea typeface="メイリオ" pitchFamily="50" charset="-128"/>
              </a:rPr>
              <a:t>日程管理</a:t>
            </a:r>
            <a:r>
              <a:rPr lang="ja-JP" altLang="en-US" sz="2800" dirty="0" smtClean="0">
                <a:solidFill>
                  <a:schemeClr val="tx2"/>
                </a:solidFill>
                <a:latin typeface="メイリオ" pitchFamily="50" charset="-128"/>
                <a:ea typeface="メイリオ" pitchFamily="50" charset="-128"/>
              </a:rPr>
              <a:t>＝計画通り進むように</a:t>
            </a:r>
            <a:r>
              <a:rPr lang="ja-JP" altLang="en-US" sz="2800" b="1" dirty="0" smtClean="0">
                <a:solidFill>
                  <a:srgbClr val="C00000"/>
                </a:solidFill>
                <a:latin typeface="メイリオ" pitchFamily="50" charset="-128"/>
                <a:ea typeface="メイリオ" pitchFamily="50" charset="-128"/>
              </a:rPr>
              <a:t>監視</a:t>
            </a:r>
            <a:r>
              <a:rPr lang="ja-JP" altLang="en-US" sz="2800" dirty="0" smtClean="0">
                <a:solidFill>
                  <a:schemeClr val="tx2"/>
                </a:solidFill>
                <a:latin typeface="メイリオ" pitchFamily="50" charset="-128"/>
                <a:ea typeface="メイリオ" pitchFamily="50" charset="-128"/>
              </a:rPr>
              <a:t>すること！</a:t>
            </a:r>
          </a:p>
          <a:p>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仮想</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早稲田ヒルズの場合</a:t>
            </a:r>
            <a:endParaRPr lang="en-US" altLang="ja-JP" sz="2800" dirty="0" smtClean="0">
              <a:solidFill>
                <a:schemeClr val="tx2"/>
              </a:solidFill>
              <a:latin typeface="メイリオ" pitchFamily="50" charset="-128"/>
              <a:ea typeface="メイリオ" pitchFamily="50" charset="-128"/>
            </a:endParaRPr>
          </a:p>
          <a:p>
            <a:pPr>
              <a:buNone/>
            </a:pPr>
            <a:r>
              <a:rPr kumimoji="1" lang="ja-JP" altLang="en-US" sz="2800" dirty="0" smtClean="0">
                <a:solidFill>
                  <a:schemeClr val="tx2"/>
                </a:solidFill>
                <a:latin typeface="メイリオ" pitchFamily="50" charset="-128"/>
                <a:ea typeface="メイリオ" pitchFamily="50" charset="-128"/>
              </a:rPr>
              <a:t>　</a:t>
            </a:r>
            <a:r>
              <a:rPr lang="ja-JP" altLang="en-US" sz="2800" dirty="0" smtClean="0">
                <a:solidFill>
                  <a:schemeClr val="tx2"/>
                </a:solidFill>
                <a:latin typeface="メイリオ" pitchFamily="50" charset="-128"/>
                <a:ea typeface="メイリオ" pitchFamily="50" charset="-128"/>
              </a:rPr>
              <a:t>→今日建設予定部分の鉄骨が届いてない！</a:t>
            </a:r>
            <a:endParaRPr lang="en-US" altLang="ja-JP" sz="2800" dirty="0" smtClean="0">
              <a:solidFill>
                <a:schemeClr val="tx2"/>
              </a:solidFill>
              <a:latin typeface="メイリオ" pitchFamily="50" charset="-128"/>
              <a:ea typeface="メイリオ" pitchFamily="50" charset="-128"/>
            </a:endParaRPr>
          </a:p>
          <a:p>
            <a:r>
              <a:rPr kumimoji="1" lang="ja-JP" altLang="en-US" dirty="0" smtClean="0">
                <a:solidFill>
                  <a:schemeClr val="tx2"/>
                </a:solidFill>
                <a:latin typeface="メイリオ" pitchFamily="50" charset="-128"/>
                <a:ea typeface="メイリオ" pitchFamily="50" charset="-128"/>
              </a:rPr>
              <a:t>新規出店コンビニの場合</a:t>
            </a:r>
            <a:endParaRPr kumimoji="1" lang="en-US" altLang="ja-JP" dirty="0" smtClean="0">
              <a:solidFill>
                <a:schemeClr val="tx2"/>
              </a:solidFill>
              <a:latin typeface="メイリオ" pitchFamily="50" charset="-128"/>
              <a:ea typeface="メイリオ" pitchFamily="50" charset="-128"/>
            </a:endParaRPr>
          </a:p>
          <a:p>
            <a:pPr>
              <a:buNone/>
            </a:pPr>
            <a:r>
              <a:rPr kumimoji="1" lang="ja-JP" altLang="en-US" dirty="0" smtClean="0">
                <a:solidFill>
                  <a:schemeClr val="tx2"/>
                </a:solidFill>
                <a:latin typeface="メイリオ" pitchFamily="50" charset="-128"/>
                <a:ea typeface="メイリオ" pitchFamily="50" charset="-128"/>
              </a:rPr>
              <a:t>　→内装業者が来ているのに，陳列棚がない！</a:t>
            </a:r>
            <a:endParaRPr kumimoji="1" lang="en-US" altLang="ja-JP" dirty="0" smtClean="0">
              <a:solidFill>
                <a:schemeClr val="tx2"/>
              </a:solidFill>
              <a:latin typeface="メイリオ" pitchFamily="50" charset="-128"/>
              <a:ea typeface="メイリオ" pitchFamily="50" charset="-128"/>
            </a:endParaRPr>
          </a:p>
          <a:p>
            <a:r>
              <a:rPr lang="ja-JP" altLang="en-US" dirty="0" smtClean="0">
                <a:solidFill>
                  <a:schemeClr val="tx2"/>
                </a:solidFill>
                <a:latin typeface="メイリオ" pitchFamily="50" charset="-128"/>
                <a:ea typeface="メイリオ" pitchFamily="50" charset="-128"/>
              </a:rPr>
              <a:t>期末試験</a:t>
            </a:r>
            <a:r>
              <a:rPr lang="ja-JP" altLang="en-US" smtClean="0">
                <a:solidFill>
                  <a:schemeClr val="tx2"/>
                </a:solidFill>
                <a:latin typeface="メイリオ" pitchFamily="50" charset="-128"/>
                <a:ea typeface="メイリオ" pitchFamily="50" charset="-128"/>
              </a:rPr>
              <a:t>で</a:t>
            </a:r>
            <a:r>
              <a:rPr lang="en-US" altLang="ja-JP" smtClean="0">
                <a:solidFill>
                  <a:schemeClr val="tx2"/>
                </a:solidFill>
                <a:latin typeface="メイリオ" pitchFamily="50" charset="-128"/>
                <a:ea typeface="メイリオ" pitchFamily="50" charset="-128"/>
              </a:rPr>
              <a:t>Good</a:t>
            </a:r>
            <a:r>
              <a:rPr lang="ja-JP" altLang="en-US" smtClean="0">
                <a:solidFill>
                  <a:schemeClr val="tx2"/>
                </a:solidFill>
                <a:latin typeface="メイリオ" pitchFamily="50" charset="-128"/>
                <a:ea typeface="メイリオ" pitchFamily="50" charset="-128"/>
              </a:rPr>
              <a:t>評価</a:t>
            </a:r>
            <a:endParaRPr lang="en-US" altLang="ja-JP" dirty="0" smtClean="0">
              <a:solidFill>
                <a:schemeClr val="tx2"/>
              </a:solidFill>
              <a:latin typeface="メイリオ" pitchFamily="50" charset="-128"/>
              <a:ea typeface="メイリオ" pitchFamily="50" charset="-128"/>
            </a:endParaRPr>
          </a:p>
          <a:p>
            <a:pPr>
              <a:buNone/>
            </a:pPr>
            <a:r>
              <a:rPr kumimoji="1" lang="ja-JP" altLang="en-US" dirty="0" smtClean="0">
                <a:solidFill>
                  <a:schemeClr val="tx2"/>
                </a:solidFill>
                <a:latin typeface="メイリオ" pitchFamily="50" charset="-128"/>
                <a:ea typeface="メイリオ" pitchFamily="50" charset="-128"/>
              </a:rPr>
              <a:t>　→そもそも，全く勉強できていない</a:t>
            </a:r>
            <a:r>
              <a:rPr kumimoji="1" lang="en-US" altLang="ja-JP" dirty="0" smtClean="0">
                <a:solidFill>
                  <a:schemeClr val="tx2"/>
                </a:solidFill>
                <a:latin typeface="メイリオ" pitchFamily="50" charset="-128"/>
                <a:ea typeface="メイリオ" pitchFamily="50" charset="-128"/>
              </a:rPr>
              <a:t>…</a:t>
            </a:r>
          </a:p>
        </p:txBody>
      </p:sp>
      <p:sp>
        <p:nvSpPr>
          <p:cNvPr id="4" name="正方形/長方形 3"/>
          <p:cNvSpPr/>
          <p:nvPr/>
        </p:nvSpPr>
        <p:spPr>
          <a:xfrm>
            <a:off x="532425" y="5571237"/>
            <a:ext cx="8072023" cy="954107"/>
          </a:xfrm>
          <a:prstGeom prst="rect">
            <a:avLst/>
          </a:prstGeom>
          <a:ln w="31750">
            <a:solidFill>
              <a:srgbClr val="C00000"/>
            </a:solidFill>
          </a:ln>
        </p:spPr>
        <p:txBody>
          <a:bodyPr wrap="square">
            <a:spAutoFit/>
          </a:bodyPr>
          <a:lstStyle/>
          <a:p>
            <a:r>
              <a:rPr lang="ja-JP" altLang="en-US" sz="2800" dirty="0" smtClean="0">
                <a:solidFill>
                  <a:schemeClr val="tx2"/>
                </a:solidFill>
                <a:latin typeface="メイリオ" pitchFamily="50" charset="-128"/>
                <a:ea typeface="メイリオ" pitchFamily="50" charset="-128"/>
              </a:rPr>
              <a:t>納期</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終了日時</a:t>
            </a:r>
            <a:r>
              <a:rPr lang="en-US" altLang="ja-JP" sz="2800" dirty="0" smtClean="0">
                <a:solidFill>
                  <a:schemeClr val="tx2"/>
                </a:solidFill>
                <a:latin typeface="メイリオ" pitchFamily="50" charset="-128"/>
                <a:ea typeface="メイリオ" pitchFamily="50" charset="-128"/>
              </a:rPr>
              <a:t>)</a:t>
            </a:r>
            <a:r>
              <a:rPr lang="ja-JP" altLang="en-US" sz="2800" dirty="0" err="1" smtClean="0">
                <a:solidFill>
                  <a:schemeClr val="tx2"/>
                </a:solidFill>
                <a:latin typeface="メイリオ" pitchFamily="50" charset="-128"/>
                <a:ea typeface="メイリオ" pitchFamily="50" charset="-128"/>
              </a:rPr>
              <a:t>までに</a:t>
            </a:r>
            <a:r>
              <a:rPr lang="ja-JP" altLang="en-US" sz="2800" dirty="0" smtClean="0">
                <a:solidFill>
                  <a:schemeClr val="tx2"/>
                </a:solidFill>
                <a:latin typeface="メイリオ" pitchFamily="50" charset="-128"/>
                <a:ea typeface="メイリオ" pitchFamily="50" charset="-128"/>
              </a:rPr>
              <a:t>プロジェクトを完成させるためには，きちんと監視が必要！</a:t>
            </a:r>
            <a:endParaRPr lang="ja-JP" altLang="en-US" dirty="0">
              <a:solidFill>
                <a:schemeClr val="tx2"/>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28600"/>
            <a:ext cx="8496944" cy="990600"/>
          </a:xfrm>
        </p:spPr>
        <p:txBody>
          <a:bodyPr>
            <a:normAutofit/>
          </a:bodyPr>
          <a:lstStyle/>
          <a:p>
            <a:r>
              <a:rPr lang="en-US" altLang="ja-JP" dirty="0" smtClean="0">
                <a:latin typeface="メイリオ" pitchFamily="50" charset="-128"/>
                <a:ea typeface="メイリオ" pitchFamily="50" charset="-128"/>
              </a:rPr>
              <a:t>PERT</a:t>
            </a:r>
            <a:r>
              <a:rPr lang="ja-JP" altLang="en-US" dirty="0" smtClean="0">
                <a:latin typeface="メイリオ" pitchFamily="50" charset="-128"/>
                <a:ea typeface="メイリオ" pitchFamily="50" charset="-128"/>
              </a:rPr>
              <a:t>計算</a:t>
            </a:r>
            <a:r>
              <a:rPr lang="en-US" altLang="ja-JP" dirty="0" smtClean="0">
                <a:latin typeface="メイリオ" pitchFamily="50" charset="-128"/>
                <a:ea typeface="メイリオ" pitchFamily="50" charset="-128"/>
              </a:rPr>
              <a:t>2</a:t>
            </a:r>
            <a:r>
              <a:rPr lang="ja-JP" altLang="en-US" dirty="0" smtClean="0">
                <a:latin typeface="メイリオ" pitchFamily="50" charset="-128"/>
                <a:ea typeface="メイリオ" pitchFamily="50" charset="-128"/>
              </a:rPr>
              <a:t>：最遅完了時刻</a:t>
            </a:r>
            <a:endParaRPr kumimoji="1" lang="ja-JP" altLang="en-US" dirty="0">
              <a:latin typeface="メイリオ" pitchFamily="50" charset="-128"/>
              <a:ea typeface="メイリオ" pitchFamily="50" charset="-128"/>
            </a:endParaRPr>
          </a:p>
        </p:txBody>
      </p:sp>
      <p:sp>
        <p:nvSpPr>
          <p:cNvPr id="4" name="コンテンツ プレースホルダ 3"/>
          <p:cNvSpPr>
            <a:spLocks noGrp="1"/>
          </p:cNvSpPr>
          <p:nvPr>
            <p:ph sz="quarter" idx="1"/>
          </p:nvPr>
        </p:nvSpPr>
        <p:spPr>
          <a:xfrm>
            <a:off x="251520" y="1770112"/>
            <a:ext cx="8568952" cy="4323184"/>
          </a:xfrm>
        </p:spPr>
        <p:txBody>
          <a:bodyPr>
            <a:normAutofit/>
          </a:bodyPr>
          <a:lstStyle/>
          <a:p>
            <a:r>
              <a:rPr lang="ja-JP" altLang="en-US" sz="2800" b="1" dirty="0" smtClean="0">
                <a:solidFill>
                  <a:srgbClr val="C00000"/>
                </a:solidFill>
                <a:latin typeface="メイリオ" pitchFamily="50" charset="-128"/>
                <a:ea typeface="メイリオ" pitchFamily="50" charset="-128"/>
              </a:rPr>
              <a:t>プロジェクト完了点ノードの最遅完了時刻をそのノートの最早開始時刻とする</a:t>
            </a:r>
            <a:endParaRPr lang="en-US" altLang="ja-JP" sz="2800" b="1" dirty="0" smtClean="0">
              <a:solidFill>
                <a:srgbClr val="C00000"/>
              </a:solidFill>
              <a:latin typeface="メイリオ" pitchFamily="50" charset="-128"/>
              <a:ea typeface="メイリオ" pitchFamily="50" charset="-128"/>
            </a:endParaRPr>
          </a:p>
          <a:p>
            <a:r>
              <a:rPr lang="ja-JP" altLang="en-US" sz="2800" b="1" dirty="0" smtClean="0">
                <a:solidFill>
                  <a:schemeClr val="tx2"/>
                </a:solidFill>
                <a:latin typeface="メイリオ" pitchFamily="50" charset="-128"/>
                <a:ea typeface="メイリオ" pitchFamily="50" charset="-128"/>
              </a:rPr>
              <a:t>プロジェクト開始点の最遅完了時刻は</a:t>
            </a:r>
            <a:r>
              <a:rPr lang="en-US" altLang="ja-JP" sz="2800" b="1" dirty="0" smtClean="0">
                <a:solidFill>
                  <a:schemeClr val="tx2"/>
                </a:solidFill>
                <a:latin typeface="メイリオ" pitchFamily="50" charset="-128"/>
                <a:ea typeface="メイリオ" pitchFamily="50" charset="-128"/>
              </a:rPr>
              <a:t>0</a:t>
            </a:r>
            <a:r>
              <a:rPr lang="ja-JP" altLang="en-US" sz="2800" b="1" dirty="0" smtClean="0">
                <a:solidFill>
                  <a:schemeClr val="tx2"/>
                </a:solidFill>
                <a:latin typeface="メイリオ" pitchFamily="50" charset="-128"/>
                <a:ea typeface="メイリオ" pitchFamily="50" charset="-128"/>
              </a:rPr>
              <a:t>になるはず</a:t>
            </a:r>
            <a:endParaRPr lang="en-US" altLang="ja-JP" sz="2800" b="1"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プロジェクト開始点の最遅完了時刻</a:t>
            </a:r>
            <a:endParaRPr lang="en-US" altLang="ja-JP" dirty="0" smtClean="0">
              <a:solidFill>
                <a:schemeClr val="tx2"/>
              </a:solidFill>
              <a:latin typeface="メイリオ" pitchFamily="50" charset="-128"/>
              <a:ea typeface="メイリオ" pitchFamily="50" charset="-128"/>
            </a:endParaRPr>
          </a:p>
          <a:p>
            <a:pPr lvl="1">
              <a:buNone/>
            </a:pPr>
            <a:r>
              <a:rPr lang="ja-JP" altLang="en-US" dirty="0" smtClean="0">
                <a:solidFill>
                  <a:schemeClr val="tx2"/>
                </a:solidFill>
                <a:latin typeface="メイリオ" pitchFamily="50" charset="-128"/>
                <a:ea typeface="メイリオ" pitchFamily="50" charset="-128"/>
              </a:rPr>
              <a:t>　＝プロジェクトを開始できる時刻＝</a:t>
            </a:r>
            <a:r>
              <a:rPr lang="en-US" altLang="ja-JP" dirty="0" smtClean="0">
                <a:solidFill>
                  <a:schemeClr val="tx2"/>
                </a:solidFill>
                <a:latin typeface="メイリオ" pitchFamily="50" charset="-128"/>
                <a:ea typeface="メイリオ" pitchFamily="50" charset="-128"/>
              </a:rPr>
              <a:t>0</a:t>
            </a:r>
          </a:p>
          <a:p>
            <a:pPr lvl="1"/>
            <a:r>
              <a:rPr lang="en-US" altLang="ja-JP" dirty="0" smtClean="0">
                <a:solidFill>
                  <a:schemeClr val="tx2"/>
                </a:solidFill>
                <a:latin typeface="メイリオ" pitchFamily="50" charset="-128"/>
                <a:ea typeface="メイリオ" pitchFamily="50" charset="-128"/>
              </a:rPr>
              <a:t>0</a:t>
            </a:r>
            <a:r>
              <a:rPr lang="ja-JP" altLang="en-US" dirty="0" smtClean="0">
                <a:solidFill>
                  <a:schemeClr val="tx2"/>
                </a:solidFill>
                <a:latin typeface="メイリオ" pitchFamily="50" charset="-128"/>
                <a:ea typeface="メイリオ" pitchFamily="50" charset="-128"/>
              </a:rPr>
              <a:t>になっていなければ，プロジェクトの所要時間が短縮できる！</a:t>
            </a:r>
            <a:endParaRPr lang="en-US" altLang="ja-JP" dirty="0" smtClean="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28600"/>
            <a:ext cx="8496944" cy="990600"/>
          </a:xfrm>
        </p:spPr>
        <p:txBody>
          <a:bodyPr>
            <a:normAutofit/>
          </a:bodyPr>
          <a:lstStyle/>
          <a:p>
            <a:r>
              <a:rPr lang="ja-JP" altLang="en-US" dirty="0" smtClean="0">
                <a:latin typeface="メイリオ" pitchFamily="50" charset="-128"/>
                <a:ea typeface="メイリオ" pitchFamily="50" charset="-128"/>
              </a:rPr>
              <a:t>最早開始時刻と最遅完了時刻</a:t>
            </a:r>
            <a:endParaRPr kumimoji="1" lang="ja-JP" altLang="en-US" dirty="0">
              <a:latin typeface="メイリオ" pitchFamily="50" charset="-128"/>
              <a:ea typeface="メイリオ" pitchFamily="50" charset="-128"/>
            </a:endParaRPr>
          </a:p>
        </p:txBody>
      </p:sp>
      <p:sp>
        <p:nvSpPr>
          <p:cNvPr id="4" name="コンテンツ プレースホルダ 3"/>
          <p:cNvSpPr>
            <a:spLocks noGrp="1"/>
          </p:cNvSpPr>
          <p:nvPr>
            <p:ph sz="quarter" idx="1"/>
          </p:nvPr>
        </p:nvSpPr>
        <p:spPr>
          <a:xfrm>
            <a:off x="251520" y="1770112"/>
            <a:ext cx="8568952" cy="4323184"/>
          </a:xfrm>
        </p:spPr>
        <p:txBody>
          <a:bodyPr>
            <a:normAutofit/>
          </a:bodyPr>
          <a:lstStyle/>
          <a:p>
            <a:r>
              <a:rPr lang="ja-JP" altLang="en-US" sz="2800" dirty="0" smtClean="0">
                <a:solidFill>
                  <a:schemeClr val="tx2"/>
                </a:solidFill>
                <a:latin typeface="メイリオ" pitchFamily="50" charset="-128"/>
                <a:ea typeface="メイリオ" pitchFamily="50" charset="-128"/>
              </a:rPr>
              <a:t>最早開始時刻：それ以降であればいつでも後続の作業を開始できる</a:t>
            </a:r>
            <a:endParaRPr lang="en-US" altLang="ja-JP" sz="2800" dirty="0" smtClean="0">
              <a:solidFill>
                <a:schemeClr val="tx2"/>
              </a:solidFill>
              <a:latin typeface="メイリオ" pitchFamily="50" charset="-128"/>
              <a:ea typeface="メイリオ" pitchFamily="50" charset="-128"/>
            </a:endParaRPr>
          </a:p>
          <a:p>
            <a:pPr>
              <a:buNone/>
            </a:pPr>
            <a:r>
              <a:rPr lang="ja-JP" altLang="en-US" sz="2600" dirty="0" smtClean="0">
                <a:solidFill>
                  <a:schemeClr val="tx2"/>
                </a:solidFill>
                <a:latin typeface="メイリオ" pitchFamily="50" charset="-128"/>
                <a:ea typeface="メイリオ" pitchFamily="50" charset="-128"/>
              </a:rPr>
              <a:t>　　→しかしいつまでも開始を延ばすわけにはいかない</a:t>
            </a:r>
            <a:endParaRPr lang="en-US" altLang="ja-JP" sz="26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最遅完了時刻：その時刻に開始しないとプロジェクトが予定通り完了しない作業がある</a:t>
            </a:r>
            <a:endParaRPr lang="en-US" altLang="ja-JP" sz="2800" dirty="0" smtClean="0">
              <a:solidFill>
                <a:schemeClr val="tx2"/>
              </a:solidFill>
              <a:latin typeface="メイリオ" pitchFamily="50" charset="-128"/>
              <a:ea typeface="メイリオ" pitchFamily="50" charset="-128"/>
            </a:endParaRPr>
          </a:p>
        </p:txBody>
      </p:sp>
      <p:sp>
        <p:nvSpPr>
          <p:cNvPr id="5" name="テキスト ボックス 4"/>
          <p:cNvSpPr txBox="1"/>
          <p:nvPr/>
        </p:nvSpPr>
        <p:spPr>
          <a:xfrm>
            <a:off x="2123728" y="4491117"/>
            <a:ext cx="4968552" cy="954107"/>
          </a:xfrm>
          <a:prstGeom prst="rect">
            <a:avLst/>
          </a:prstGeom>
          <a:noFill/>
          <a:ln w="25400">
            <a:solidFill>
              <a:srgbClr val="C00000"/>
            </a:solidFill>
          </a:ln>
        </p:spPr>
        <p:txBody>
          <a:bodyPr wrap="square" rtlCol="0">
            <a:spAutoFit/>
          </a:bodyPr>
          <a:lstStyle/>
          <a:p>
            <a:pPr algn="ctr"/>
            <a:r>
              <a:rPr lang="ja-JP" altLang="en-US" sz="2800" b="1" dirty="0" smtClean="0">
                <a:solidFill>
                  <a:schemeClr val="tx2"/>
                </a:solidFill>
                <a:latin typeface="メイリオ" pitchFamily="50" charset="-128"/>
                <a:ea typeface="メイリオ" pitchFamily="50" charset="-128"/>
              </a:rPr>
              <a:t>ノードごとに</a:t>
            </a:r>
            <a:endParaRPr lang="en-US" altLang="ja-JP" sz="2800" b="1" dirty="0" smtClean="0">
              <a:solidFill>
                <a:schemeClr val="tx2"/>
              </a:solidFill>
              <a:latin typeface="メイリオ" pitchFamily="50" charset="-128"/>
              <a:ea typeface="メイリオ" pitchFamily="50" charset="-128"/>
            </a:endParaRPr>
          </a:p>
          <a:p>
            <a:pPr algn="ctr"/>
            <a:r>
              <a:rPr kumimoji="1" lang="ja-JP" altLang="en-US" sz="2800" b="1" dirty="0" smtClean="0">
                <a:solidFill>
                  <a:schemeClr val="tx2"/>
                </a:solidFill>
                <a:latin typeface="メイリオ" pitchFamily="50" charset="-128"/>
                <a:ea typeface="メイリオ" pitchFamily="50" charset="-128"/>
              </a:rPr>
              <a:t>最早開始時刻≦最遅完了時刻</a:t>
            </a:r>
            <a:endParaRPr kumimoji="1" lang="ja-JP" altLang="en-US" sz="2800" b="1" dirty="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228600"/>
            <a:ext cx="8964488" cy="990600"/>
          </a:xfrm>
        </p:spPr>
        <p:txBody>
          <a:bodyPr>
            <a:noAutofit/>
          </a:bodyPr>
          <a:lstStyle/>
          <a:p>
            <a:r>
              <a:rPr lang="ja-JP" altLang="en-US" sz="3600" dirty="0" smtClean="0">
                <a:latin typeface="メイリオ" pitchFamily="50" charset="-128"/>
                <a:ea typeface="メイリオ" pitchFamily="50" charset="-128"/>
              </a:rPr>
              <a:t>「</a:t>
            </a:r>
            <a:r>
              <a:rPr lang="ja-JP" altLang="en-US" sz="3600" b="1" dirty="0" smtClean="0">
                <a:solidFill>
                  <a:srgbClr val="C00000"/>
                </a:solidFill>
                <a:latin typeface="メイリオ" pitchFamily="50" charset="-128"/>
                <a:ea typeface="メイリオ" pitchFamily="50" charset="-128"/>
              </a:rPr>
              <a:t>ノードの</a:t>
            </a:r>
            <a:r>
              <a:rPr lang="ja-JP" altLang="en-US" sz="3600" dirty="0" smtClean="0">
                <a:latin typeface="メイリオ" pitchFamily="50" charset="-128"/>
                <a:ea typeface="メイリオ" pitchFamily="50" charset="-128"/>
              </a:rPr>
              <a:t>」最早開始時刻と最遅完了時刻</a:t>
            </a:r>
            <a:endParaRPr kumimoji="1" lang="ja-JP" altLang="en-US" sz="3600" dirty="0">
              <a:latin typeface="メイリオ" pitchFamily="50" charset="-128"/>
              <a:ea typeface="メイリオ" pitchFamily="50" charset="-128"/>
            </a:endParaRPr>
          </a:p>
        </p:txBody>
      </p:sp>
      <p:sp>
        <p:nvSpPr>
          <p:cNvPr id="4" name="コンテンツ プレースホルダ 3"/>
          <p:cNvSpPr>
            <a:spLocks noGrp="1"/>
          </p:cNvSpPr>
          <p:nvPr>
            <p:ph sz="quarter" idx="1"/>
          </p:nvPr>
        </p:nvSpPr>
        <p:spPr>
          <a:xfrm>
            <a:off x="251520" y="1770112"/>
            <a:ext cx="8568952" cy="4323184"/>
          </a:xfrm>
        </p:spPr>
        <p:txBody>
          <a:bodyPr>
            <a:normAutofit/>
          </a:bodyPr>
          <a:lstStyle/>
          <a:p>
            <a:r>
              <a:rPr lang="ja-JP" altLang="en-US" sz="2800" dirty="0" smtClean="0">
                <a:solidFill>
                  <a:schemeClr val="tx2"/>
                </a:solidFill>
                <a:latin typeface="メイリオ" pitchFamily="50" charset="-128"/>
                <a:ea typeface="メイリオ" pitchFamily="50" charset="-128"/>
              </a:rPr>
              <a:t>あるノードを始点とする全ての作業の最早開始時刻は同じ</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あるノードを終点とする全ての作業の最遅完了時刻は同じ</a:t>
            </a:r>
            <a:endParaRPr lang="en-US" altLang="ja-JP" sz="2800" dirty="0" smtClean="0">
              <a:solidFill>
                <a:schemeClr val="tx2"/>
              </a:solidFill>
              <a:latin typeface="メイリオ" pitchFamily="50" charset="-128"/>
              <a:ea typeface="メイリオ" pitchFamily="50" charset="-128"/>
            </a:endParaRPr>
          </a:p>
          <a:p>
            <a:endParaRPr lang="en-US" altLang="ja-JP" sz="12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アローダイアグラムがある場合は，「ノードの」最早開始時刻と最遅完了時刻を計算すればよい！</a:t>
            </a:r>
            <a:endParaRPr lang="en-US" altLang="ja-JP" sz="2800" dirty="0" smtClean="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28600"/>
            <a:ext cx="8496944" cy="990600"/>
          </a:xfrm>
        </p:spPr>
        <p:txBody>
          <a:bodyPr>
            <a:normAutofit/>
          </a:bodyPr>
          <a:lstStyle/>
          <a:p>
            <a:r>
              <a:rPr lang="ja-JP" altLang="en-US" dirty="0" smtClean="0">
                <a:latin typeface="メイリオ" pitchFamily="50" charset="-128"/>
                <a:ea typeface="メイリオ" pitchFamily="50" charset="-128"/>
              </a:rPr>
              <a:t>計算用のチャート</a:t>
            </a:r>
            <a:endParaRPr kumimoji="1" lang="ja-JP" altLang="en-US" dirty="0">
              <a:latin typeface="メイリオ" pitchFamily="50" charset="-128"/>
              <a:ea typeface="メイリオ" pitchFamily="50" charset="-128"/>
            </a:endParaRPr>
          </a:p>
        </p:txBody>
      </p:sp>
      <p:sp>
        <p:nvSpPr>
          <p:cNvPr id="4" name="コンテンツ プレースホルダ 3"/>
          <p:cNvSpPr>
            <a:spLocks noGrp="1"/>
          </p:cNvSpPr>
          <p:nvPr>
            <p:ph sz="quarter" idx="1"/>
          </p:nvPr>
        </p:nvSpPr>
        <p:spPr>
          <a:xfrm>
            <a:off x="251520" y="1770112"/>
            <a:ext cx="8568952" cy="4323184"/>
          </a:xfrm>
        </p:spPr>
        <p:txBody>
          <a:bodyPr>
            <a:normAutofit/>
          </a:bodyPr>
          <a:lstStyle/>
          <a:p>
            <a:r>
              <a:rPr lang="ja-JP" altLang="en-US" sz="2800" dirty="0" smtClean="0">
                <a:solidFill>
                  <a:schemeClr val="tx2"/>
                </a:solidFill>
                <a:latin typeface="メイリオ" pitchFamily="50" charset="-128"/>
                <a:ea typeface="メイリオ" pitchFamily="50" charset="-128"/>
              </a:rPr>
              <a:t>最早開始時刻，最遅完了時刻の計算例題</a:t>
            </a:r>
            <a:endParaRPr lang="en-US" altLang="ja-JP" sz="2800" dirty="0" smtClean="0">
              <a:solidFill>
                <a:schemeClr val="tx2"/>
              </a:solidFill>
              <a:latin typeface="メイリオ" pitchFamily="50" charset="-128"/>
              <a:ea typeface="メイリオ" pitchFamily="50" charset="-128"/>
            </a:endParaRPr>
          </a:p>
        </p:txBody>
      </p:sp>
      <p:sp>
        <p:nvSpPr>
          <p:cNvPr id="5" name="円/楕円 4"/>
          <p:cNvSpPr/>
          <p:nvPr/>
        </p:nvSpPr>
        <p:spPr>
          <a:xfrm>
            <a:off x="4644008" y="5085184"/>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3</a:t>
            </a:r>
            <a:endParaRPr kumimoji="1" lang="ja-JP" altLang="en-US" sz="2800" b="1" dirty="0">
              <a:solidFill>
                <a:schemeClr val="tx2"/>
              </a:solidFill>
              <a:latin typeface="メイリオ" pitchFamily="50" charset="-128"/>
              <a:ea typeface="メイリオ" pitchFamily="50" charset="-128"/>
            </a:endParaRPr>
          </a:p>
        </p:txBody>
      </p:sp>
      <p:cxnSp>
        <p:nvCxnSpPr>
          <p:cNvPr id="6" name="直線矢印コネクタ 5"/>
          <p:cNvCxnSpPr>
            <a:stCxn id="8" idx="6"/>
            <a:endCxn id="7" idx="2"/>
          </p:cNvCxnSpPr>
          <p:nvPr/>
        </p:nvCxnSpPr>
        <p:spPr>
          <a:xfrm flipV="1">
            <a:off x="2483768" y="3212976"/>
            <a:ext cx="1080120" cy="1368152"/>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7" name="円/楕円 6"/>
          <p:cNvSpPr/>
          <p:nvPr/>
        </p:nvSpPr>
        <p:spPr>
          <a:xfrm>
            <a:off x="3563888" y="2852936"/>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2</a:t>
            </a:r>
            <a:endParaRPr kumimoji="1" lang="ja-JP" altLang="en-US" sz="2800" b="1" dirty="0">
              <a:solidFill>
                <a:schemeClr val="tx2"/>
              </a:solidFill>
              <a:latin typeface="メイリオ" pitchFamily="50" charset="-128"/>
              <a:ea typeface="メイリオ" pitchFamily="50" charset="-128"/>
            </a:endParaRPr>
          </a:p>
        </p:txBody>
      </p:sp>
      <p:sp>
        <p:nvSpPr>
          <p:cNvPr id="8" name="円/楕円 7"/>
          <p:cNvSpPr/>
          <p:nvPr/>
        </p:nvSpPr>
        <p:spPr>
          <a:xfrm>
            <a:off x="1763688" y="4221088"/>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1</a:t>
            </a:r>
            <a:endParaRPr kumimoji="1" lang="ja-JP" altLang="en-US" sz="2800" b="1" dirty="0">
              <a:solidFill>
                <a:schemeClr val="tx2"/>
              </a:solidFill>
              <a:latin typeface="メイリオ" pitchFamily="50" charset="-128"/>
              <a:ea typeface="メイリオ" pitchFamily="50" charset="-128"/>
            </a:endParaRPr>
          </a:p>
        </p:txBody>
      </p:sp>
      <p:sp>
        <p:nvSpPr>
          <p:cNvPr id="9" name="円/楕円 8"/>
          <p:cNvSpPr/>
          <p:nvPr/>
        </p:nvSpPr>
        <p:spPr>
          <a:xfrm>
            <a:off x="6516216" y="3717032"/>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4</a:t>
            </a:r>
            <a:endParaRPr kumimoji="1" lang="ja-JP" altLang="en-US" sz="2800" b="1" dirty="0">
              <a:solidFill>
                <a:schemeClr val="tx2"/>
              </a:solidFill>
              <a:latin typeface="メイリオ" pitchFamily="50" charset="-128"/>
              <a:ea typeface="メイリオ" pitchFamily="50" charset="-128"/>
            </a:endParaRPr>
          </a:p>
        </p:txBody>
      </p:sp>
      <p:cxnSp>
        <p:nvCxnSpPr>
          <p:cNvPr id="14" name="直線矢印コネクタ 13"/>
          <p:cNvCxnSpPr>
            <a:stCxn id="8" idx="6"/>
            <a:endCxn id="5" idx="2"/>
          </p:cNvCxnSpPr>
          <p:nvPr/>
        </p:nvCxnSpPr>
        <p:spPr>
          <a:xfrm>
            <a:off x="2483768" y="4581128"/>
            <a:ext cx="2160240" cy="864096"/>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a:stCxn id="7" idx="5"/>
            <a:endCxn id="5" idx="0"/>
          </p:cNvCxnSpPr>
          <p:nvPr/>
        </p:nvCxnSpPr>
        <p:spPr>
          <a:xfrm>
            <a:off x="4178515" y="3467563"/>
            <a:ext cx="825533" cy="1617621"/>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a:stCxn id="7" idx="6"/>
            <a:endCxn id="9" idx="2"/>
          </p:cNvCxnSpPr>
          <p:nvPr/>
        </p:nvCxnSpPr>
        <p:spPr>
          <a:xfrm>
            <a:off x="4283968" y="3212976"/>
            <a:ext cx="2232248" cy="864096"/>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24" name="直線矢印コネクタ 23"/>
          <p:cNvCxnSpPr>
            <a:stCxn id="5" idx="6"/>
            <a:endCxn id="9" idx="2"/>
          </p:cNvCxnSpPr>
          <p:nvPr/>
        </p:nvCxnSpPr>
        <p:spPr>
          <a:xfrm flipV="1">
            <a:off x="5364088" y="4077072"/>
            <a:ext cx="1152128" cy="1368152"/>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32" name="テキスト ボックス 31"/>
          <p:cNvSpPr txBox="1"/>
          <p:nvPr/>
        </p:nvSpPr>
        <p:spPr>
          <a:xfrm>
            <a:off x="2267744" y="3429000"/>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A(5)</a:t>
            </a:r>
            <a:endParaRPr kumimoji="1" lang="ja-JP" altLang="en-US" sz="2400" dirty="0">
              <a:solidFill>
                <a:schemeClr val="tx2"/>
              </a:solidFill>
              <a:latin typeface="メイリオ" pitchFamily="50" charset="-128"/>
              <a:ea typeface="メイリオ" pitchFamily="50" charset="-128"/>
            </a:endParaRPr>
          </a:p>
        </p:txBody>
      </p:sp>
      <p:sp>
        <p:nvSpPr>
          <p:cNvPr id="33" name="テキスト ボックス 32"/>
          <p:cNvSpPr txBox="1"/>
          <p:nvPr/>
        </p:nvSpPr>
        <p:spPr>
          <a:xfrm>
            <a:off x="2771800" y="5085184"/>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B(9)</a:t>
            </a:r>
            <a:endParaRPr kumimoji="1" lang="ja-JP" altLang="en-US" sz="2400" dirty="0">
              <a:solidFill>
                <a:schemeClr val="tx2"/>
              </a:solidFill>
              <a:latin typeface="メイリオ" pitchFamily="50" charset="-128"/>
              <a:ea typeface="メイリオ" pitchFamily="50" charset="-128"/>
            </a:endParaRPr>
          </a:p>
        </p:txBody>
      </p:sp>
      <p:sp>
        <p:nvSpPr>
          <p:cNvPr id="34" name="テキスト ボックス 33"/>
          <p:cNvSpPr txBox="1"/>
          <p:nvPr/>
        </p:nvSpPr>
        <p:spPr>
          <a:xfrm>
            <a:off x="4499992" y="3933056"/>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C(3)</a:t>
            </a:r>
            <a:endParaRPr kumimoji="1" lang="ja-JP" altLang="en-US" sz="2400" dirty="0">
              <a:solidFill>
                <a:schemeClr val="tx2"/>
              </a:solidFill>
              <a:latin typeface="メイリオ" pitchFamily="50" charset="-128"/>
              <a:ea typeface="メイリオ" pitchFamily="50" charset="-128"/>
            </a:endParaRPr>
          </a:p>
        </p:txBody>
      </p:sp>
      <p:sp>
        <p:nvSpPr>
          <p:cNvPr id="35" name="テキスト ボックス 34"/>
          <p:cNvSpPr txBox="1"/>
          <p:nvPr/>
        </p:nvSpPr>
        <p:spPr>
          <a:xfrm>
            <a:off x="5148064" y="3140968"/>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D(7)</a:t>
            </a:r>
            <a:endParaRPr kumimoji="1" lang="ja-JP" altLang="en-US" sz="2400" dirty="0">
              <a:solidFill>
                <a:schemeClr val="tx2"/>
              </a:solidFill>
              <a:latin typeface="メイリオ" pitchFamily="50" charset="-128"/>
              <a:ea typeface="メイリオ" pitchFamily="50" charset="-128"/>
            </a:endParaRPr>
          </a:p>
        </p:txBody>
      </p:sp>
      <p:sp>
        <p:nvSpPr>
          <p:cNvPr id="36" name="テキスト ボックス 35"/>
          <p:cNvSpPr txBox="1"/>
          <p:nvPr/>
        </p:nvSpPr>
        <p:spPr>
          <a:xfrm>
            <a:off x="5796136" y="4767535"/>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E(4)</a:t>
            </a:r>
            <a:endParaRPr kumimoji="1" lang="ja-JP" altLang="en-US" sz="2400" dirty="0">
              <a:solidFill>
                <a:schemeClr val="tx2"/>
              </a:solidFill>
              <a:latin typeface="メイリオ" pitchFamily="50" charset="-128"/>
              <a:ea typeface="メイリオ" pitchFamily="50" charset="-128"/>
            </a:endParaRPr>
          </a:p>
        </p:txBody>
      </p:sp>
      <p:sp>
        <p:nvSpPr>
          <p:cNvPr id="37" name="正方形/長方形 36"/>
          <p:cNvSpPr/>
          <p:nvPr/>
        </p:nvSpPr>
        <p:spPr>
          <a:xfrm>
            <a:off x="6948264" y="5589240"/>
            <a:ext cx="1800200" cy="43204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2"/>
                </a:solidFill>
                <a:latin typeface="メイリオ" pitchFamily="50" charset="-128"/>
                <a:ea typeface="メイリオ" pitchFamily="50" charset="-128"/>
              </a:rPr>
              <a:t>最早開始時刻</a:t>
            </a:r>
            <a:endParaRPr kumimoji="1" lang="ja-JP" altLang="en-US" sz="2000" dirty="0">
              <a:solidFill>
                <a:schemeClr val="tx2"/>
              </a:solidFill>
              <a:latin typeface="メイリオ" pitchFamily="50" charset="-128"/>
              <a:ea typeface="メイリオ" pitchFamily="50" charset="-128"/>
            </a:endParaRPr>
          </a:p>
        </p:txBody>
      </p:sp>
      <p:sp>
        <p:nvSpPr>
          <p:cNvPr id="38" name="正方形/長方形 37"/>
          <p:cNvSpPr/>
          <p:nvPr/>
        </p:nvSpPr>
        <p:spPr>
          <a:xfrm>
            <a:off x="6948264" y="6021288"/>
            <a:ext cx="1800200" cy="43204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2"/>
                </a:solidFill>
                <a:latin typeface="メイリオ" pitchFamily="50" charset="-128"/>
                <a:ea typeface="メイリオ" pitchFamily="50" charset="-128"/>
              </a:rPr>
              <a:t>最遅完了時刻</a:t>
            </a:r>
            <a:endParaRPr kumimoji="1" lang="ja-JP" altLang="en-US" sz="2000" dirty="0">
              <a:solidFill>
                <a:schemeClr val="tx2"/>
              </a:solidFill>
              <a:latin typeface="メイリオ" pitchFamily="50" charset="-128"/>
              <a:ea typeface="メイリオ" pitchFamily="50" charset="-128"/>
            </a:endParaRPr>
          </a:p>
        </p:txBody>
      </p:sp>
      <p:sp>
        <p:nvSpPr>
          <p:cNvPr id="39" name="正方形/長方形 38"/>
          <p:cNvSpPr/>
          <p:nvPr/>
        </p:nvSpPr>
        <p:spPr>
          <a:xfrm>
            <a:off x="827584" y="3501008"/>
            <a:ext cx="864096" cy="43204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b="1" dirty="0" smtClean="0">
                <a:solidFill>
                  <a:srgbClr val="C00000"/>
                </a:solidFill>
                <a:latin typeface="メイリオ" pitchFamily="50" charset="-128"/>
                <a:ea typeface="メイリオ" pitchFamily="50" charset="-128"/>
              </a:rPr>
              <a:t>0</a:t>
            </a:r>
            <a:endParaRPr kumimoji="1" lang="ja-JP" altLang="en-US" sz="2400" b="1" dirty="0">
              <a:solidFill>
                <a:srgbClr val="C00000"/>
              </a:solidFill>
              <a:latin typeface="メイリオ" pitchFamily="50" charset="-128"/>
              <a:ea typeface="メイリオ" pitchFamily="50" charset="-128"/>
            </a:endParaRPr>
          </a:p>
        </p:txBody>
      </p:sp>
      <p:sp>
        <p:nvSpPr>
          <p:cNvPr id="41" name="正方形/長方形 40"/>
          <p:cNvSpPr/>
          <p:nvPr/>
        </p:nvSpPr>
        <p:spPr>
          <a:xfrm>
            <a:off x="827584" y="3933056"/>
            <a:ext cx="864096" cy="43204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dirty="0">
              <a:solidFill>
                <a:schemeClr val="tx2"/>
              </a:solidFill>
              <a:latin typeface="メイリオ" pitchFamily="50" charset="-128"/>
              <a:ea typeface="メイリオ" pitchFamily="50" charset="-128"/>
            </a:endParaRPr>
          </a:p>
        </p:txBody>
      </p:sp>
      <p:sp>
        <p:nvSpPr>
          <p:cNvPr id="43" name="正方形/長方形 42"/>
          <p:cNvSpPr/>
          <p:nvPr/>
        </p:nvSpPr>
        <p:spPr>
          <a:xfrm>
            <a:off x="4355976" y="2204864"/>
            <a:ext cx="864096" cy="43204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rgbClr val="C00000"/>
                </a:solidFill>
                <a:latin typeface="メイリオ" pitchFamily="50" charset="-128"/>
                <a:ea typeface="メイリオ" pitchFamily="50" charset="-128"/>
              </a:rPr>
              <a:t>5</a:t>
            </a:r>
            <a:endParaRPr kumimoji="1" lang="ja-JP" altLang="en-US" sz="2400" b="1" dirty="0">
              <a:solidFill>
                <a:srgbClr val="C00000"/>
              </a:solidFill>
              <a:latin typeface="メイリオ" pitchFamily="50" charset="-128"/>
              <a:ea typeface="メイリオ" pitchFamily="50" charset="-128"/>
            </a:endParaRPr>
          </a:p>
        </p:txBody>
      </p:sp>
      <p:sp>
        <p:nvSpPr>
          <p:cNvPr id="44" name="正方形/長方形 43"/>
          <p:cNvSpPr/>
          <p:nvPr/>
        </p:nvSpPr>
        <p:spPr>
          <a:xfrm>
            <a:off x="4355976" y="2636912"/>
            <a:ext cx="864096" cy="43204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dirty="0">
              <a:solidFill>
                <a:schemeClr val="tx2"/>
              </a:solidFill>
              <a:latin typeface="メイリオ" pitchFamily="50" charset="-128"/>
              <a:ea typeface="メイリオ" pitchFamily="50" charset="-128"/>
            </a:endParaRPr>
          </a:p>
        </p:txBody>
      </p:sp>
      <p:sp>
        <p:nvSpPr>
          <p:cNvPr id="45" name="正方形/長方形 44"/>
          <p:cNvSpPr/>
          <p:nvPr/>
        </p:nvSpPr>
        <p:spPr>
          <a:xfrm>
            <a:off x="5292080" y="5733256"/>
            <a:ext cx="864096" cy="43204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rgbClr val="C00000"/>
                </a:solidFill>
                <a:latin typeface="メイリオ" pitchFamily="50" charset="-128"/>
                <a:ea typeface="メイリオ" pitchFamily="50" charset="-128"/>
              </a:rPr>
              <a:t>9</a:t>
            </a:r>
            <a:endParaRPr kumimoji="1" lang="ja-JP" altLang="en-US" sz="2400" b="1" dirty="0">
              <a:solidFill>
                <a:srgbClr val="C00000"/>
              </a:solidFill>
              <a:latin typeface="メイリオ" pitchFamily="50" charset="-128"/>
              <a:ea typeface="メイリオ" pitchFamily="50" charset="-128"/>
            </a:endParaRPr>
          </a:p>
        </p:txBody>
      </p:sp>
      <p:sp>
        <p:nvSpPr>
          <p:cNvPr id="46" name="正方形/長方形 45"/>
          <p:cNvSpPr/>
          <p:nvPr/>
        </p:nvSpPr>
        <p:spPr>
          <a:xfrm>
            <a:off x="5292080" y="6165304"/>
            <a:ext cx="864096" cy="43204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dirty="0">
              <a:solidFill>
                <a:schemeClr val="tx2"/>
              </a:solidFill>
              <a:latin typeface="メイリオ" pitchFamily="50" charset="-128"/>
              <a:ea typeface="メイリオ" pitchFamily="50" charset="-128"/>
            </a:endParaRPr>
          </a:p>
        </p:txBody>
      </p:sp>
      <p:sp>
        <p:nvSpPr>
          <p:cNvPr id="47" name="正方形/長方形 46"/>
          <p:cNvSpPr/>
          <p:nvPr/>
        </p:nvSpPr>
        <p:spPr>
          <a:xfrm>
            <a:off x="7236296" y="2924944"/>
            <a:ext cx="864096" cy="43204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rgbClr val="C00000"/>
                </a:solidFill>
                <a:latin typeface="メイリオ" pitchFamily="50" charset="-128"/>
                <a:ea typeface="メイリオ" pitchFamily="50" charset="-128"/>
              </a:rPr>
              <a:t>13</a:t>
            </a:r>
            <a:endParaRPr kumimoji="1" lang="ja-JP" altLang="en-US" sz="2400" b="1" dirty="0">
              <a:solidFill>
                <a:srgbClr val="C00000"/>
              </a:solidFill>
              <a:latin typeface="メイリオ" pitchFamily="50" charset="-128"/>
              <a:ea typeface="メイリオ" pitchFamily="50" charset="-128"/>
            </a:endParaRPr>
          </a:p>
        </p:txBody>
      </p:sp>
      <p:sp>
        <p:nvSpPr>
          <p:cNvPr id="48" name="正方形/長方形 47"/>
          <p:cNvSpPr/>
          <p:nvPr/>
        </p:nvSpPr>
        <p:spPr>
          <a:xfrm>
            <a:off x="7236296" y="3356992"/>
            <a:ext cx="864096" cy="43204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rgbClr val="002060"/>
                </a:solidFill>
                <a:latin typeface="メイリオ" pitchFamily="50" charset="-128"/>
                <a:ea typeface="メイリオ" pitchFamily="50" charset="-128"/>
              </a:rPr>
              <a:t>13</a:t>
            </a:r>
            <a:endParaRPr lang="ja-JP" altLang="en-US" sz="2400" b="1" dirty="0">
              <a:solidFill>
                <a:srgbClr val="002060"/>
              </a:solidFill>
              <a:latin typeface="メイリオ" pitchFamily="50" charset="-128"/>
              <a:ea typeface="メイリオ" pitchFamily="50" charset="-128"/>
            </a:endParaRPr>
          </a:p>
        </p:txBody>
      </p:sp>
      <p:cxnSp>
        <p:nvCxnSpPr>
          <p:cNvPr id="50" name="直線矢印コネクタ 49"/>
          <p:cNvCxnSpPr/>
          <p:nvPr/>
        </p:nvCxnSpPr>
        <p:spPr>
          <a:xfrm flipV="1">
            <a:off x="2915816" y="2492896"/>
            <a:ext cx="1584176" cy="936104"/>
          </a:xfrm>
          <a:prstGeom prst="straightConnector1">
            <a:avLst/>
          </a:prstGeom>
          <a:ln w="1905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51" name="直線矢印コネクタ 50"/>
          <p:cNvCxnSpPr/>
          <p:nvPr/>
        </p:nvCxnSpPr>
        <p:spPr>
          <a:xfrm>
            <a:off x="3563888" y="5301208"/>
            <a:ext cx="1944216" cy="576064"/>
          </a:xfrm>
          <a:prstGeom prst="straightConnector1">
            <a:avLst/>
          </a:prstGeom>
          <a:ln w="1905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55" name="直線矢印コネクタ 54"/>
          <p:cNvCxnSpPr/>
          <p:nvPr/>
        </p:nvCxnSpPr>
        <p:spPr>
          <a:xfrm>
            <a:off x="4788024" y="2564904"/>
            <a:ext cx="0" cy="1368152"/>
          </a:xfrm>
          <a:prstGeom prst="straightConnector1">
            <a:avLst/>
          </a:prstGeom>
          <a:ln w="19050">
            <a:solidFill>
              <a:srgbClr val="C0000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57" name="直線矢印コネクタ 56"/>
          <p:cNvCxnSpPr/>
          <p:nvPr/>
        </p:nvCxnSpPr>
        <p:spPr>
          <a:xfrm>
            <a:off x="4932040" y="4293096"/>
            <a:ext cx="648072" cy="1512168"/>
          </a:xfrm>
          <a:prstGeom prst="straightConnector1">
            <a:avLst/>
          </a:prstGeom>
          <a:ln w="19050">
            <a:solidFill>
              <a:srgbClr val="C0000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59" name="直線矢印コネクタ 58"/>
          <p:cNvCxnSpPr/>
          <p:nvPr/>
        </p:nvCxnSpPr>
        <p:spPr>
          <a:xfrm>
            <a:off x="4932040" y="2492896"/>
            <a:ext cx="504056" cy="648072"/>
          </a:xfrm>
          <a:prstGeom prst="straightConnector1">
            <a:avLst/>
          </a:prstGeom>
          <a:ln w="19050">
            <a:solidFill>
              <a:srgbClr val="C0000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61" name="直線矢印コネクタ 60"/>
          <p:cNvCxnSpPr/>
          <p:nvPr/>
        </p:nvCxnSpPr>
        <p:spPr>
          <a:xfrm flipV="1">
            <a:off x="6012160" y="3140968"/>
            <a:ext cx="1440160" cy="144016"/>
          </a:xfrm>
          <a:prstGeom prst="straightConnector1">
            <a:avLst/>
          </a:prstGeom>
          <a:ln w="19050">
            <a:solidFill>
              <a:srgbClr val="C0000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63" name="直線矢印コネクタ 62"/>
          <p:cNvCxnSpPr/>
          <p:nvPr/>
        </p:nvCxnSpPr>
        <p:spPr>
          <a:xfrm flipV="1">
            <a:off x="5868144" y="5157192"/>
            <a:ext cx="216024" cy="720080"/>
          </a:xfrm>
          <a:prstGeom prst="straightConnector1">
            <a:avLst/>
          </a:prstGeom>
          <a:ln w="1905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65" name="直線矢印コネクタ 64"/>
          <p:cNvCxnSpPr/>
          <p:nvPr/>
        </p:nvCxnSpPr>
        <p:spPr>
          <a:xfrm flipV="1">
            <a:off x="6372200" y="3212976"/>
            <a:ext cx="1152128" cy="1512168"/>
          </a:xfrm>
          <a:prstGeom prst="straightConnector1">
            <a:avLst/>
          </a:prstGeom>
          <a:ln w="1905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67" name="左カーブ矢印 66"/>
          <p:cNvSpPr/>
          <p:nvPr/>
        </p:nvSpPr>
        <p:spPr>
          <a:xfrm>
            <a:off x="8172400" y="3140968"/>
            <a:ext cx="504056" cy="504056"/>
          </a:xfrm>
          <a:prstGeom prst="curvedLeftArrow">
            <a:avLst>
              <a:gd name="adj1" fmla="val 25000"/>
              <a:gd name="adj2" fmla="val 50000"/>
              <a:gd name="adj3" fmla="val 25000"/>
            </a:avLst>
          </a:prstGeom>
          <a:solidFill>
            <a:srgbClr val="00B0F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68" name="直線矢印コネクタ 67"/>
          <p:cNvCxnSpPr>
            <a:endCxn id="32" idx="1"/>
          </p:cNvCxnSpPr>
          <p:nvPr/>
        </p:nvCxnSpPr>
        <p:spPr>
          <a:xfrm flipV="1">
            <a:off x="1403648" y="3659833"/>
            <a:ext cx="864096" cy="57199"/>
          </a:xfrm>
          <a:prstGeom prst="straightConnector1">
            <a:avLst/>
          </a:prstGeom>
          <a:ln w="1905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70" name="直線矢印コネクタ 69"/>
          <p:cNvCxnSpPr/>
          <p:nvPr/>
        </p:nvCxnSpPr>
        <p:spPr>
          <a:xfrm>
            <a:off x="1403648" y="3846240"/>
            <a:ext cx="1512168" cy="1238944"/>
          </a:xfrm>
          <a:prstGeom prst="straightConnector1">
            <a:avLst/>
          </a:prstGeom>
          <a:ln w="19050">
            <a:solidFill>
              <a:srgbClr val="C0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68"/>
                                        </p:tgtEl>
                                        <p:attrNameLst>
                                          <p:attrName>style.visibility</p:attrName>
                                        </p:attrNameLst>
                                      </p:cBhvr>
                                      <p:to>
                                        <p:strVal val="visible"/>
                                      </p:to>
                                    </p:set>
                                    <p:animEffect transition="in" filter="dissolve">
                                      <p:cBhvr>
                                        <p:cTn id="7" dur="500"/>
                                        <p:tgtEl>
                                          <p:spTgt spid="68"/>
                                        </p:tgtEl>
                                      </p:cBhvr>
                                    </p:animEffect>
                                  </p:childTnLst>
                                </p:cTn>
                              </p:par>
                            </p:childTnLst>
                          </p:cTn>
                        </p:par>
                        <p:par>
                          <p:cTn id="8" fill="hold">
                            <p:stCondLst>
                              <p:cond delay="500"/>
                            </p:stCondLst>
                            <p:childTnLst>
                              <p:par>
                                <p:cTn id="9" presetID="9" presetClass="entr" presetSubtype="0" fill="hold" nodeType="afterEffect">
                                  <p:stCondLst>
                                    <p:cond delay="0"/>
                                  </p:stCondLst>
                                  <p:childTnLst>
                                    <p:set>
                                      <p:cBhvr>
                                        <p:cTn id="10" dur="1" fill="hold">
                                          <p:stCondLst>
                                            <p:cond delay="0"/>
                                          </p:stCondLst>
                                        </p:cTn>
                                        <p:tgtEl>
                                          <p:spTgt spid="50"/>
                                        </p:tgtEl>
                                        <p:attrNameLst>
                                          <p:attrName>style.visibility</p:attrName>
                                        </p:attrNameLst>
                                      </p:cBhvr>
                                      <p:to>
                                        <p:strVal val="visible"/>
                                      </p:to>
                                    </p:set>
                                    <p:animEffect transition="in" filter="dissolve">
                                      <p:cBhvr>
                                        <p:cTn id="11" dur="500"/>
                                        <p:tgtEl>
                                          <p:spTgt spid="50"/>
                                        </p:tgtEl>
                                      </p:cBhvr>
                                    </p:animEffect>
                                  </p:childTnLst>
                                </p:cTn>
                              </p:par>
                            </p:childTnLst>
                          </p:cTn>
                        </p:par>
                        <p:par>
                          <p:cTn id="12" fill="hold">
                            <p:stCondLst>
                              <p:cond delay="1000"/>
                            </p:stCondLst>
                            <p:childTnLst>
                              <p:par>
                                <p:cTn id="13" presetID="9" presetClass="entr" presetSubtype="0" fill="hold" nodeType="afterEffect">
                                  <p:stCondLst>
                                    <p:cond delay="0"/>
                                  </p:stCondLst>
                                  <p:childTnLst>
                                    <p:set>
                                      <p:cBhvr>
                                        <p:cTn id="14" dur="1" fill="hold">
                                          <p:stCondLst>
                                            <p:cond delay="0"/>
                                          </p:stCondLst>
                                        </p:cTn>
                                        <p:tgtEl>
                                          <p:spTgt spid="43">
                                            <p:txEl>
                                              <p:pRg st="0" end="0"/>
                                            </p:txEl>
                                          </p:spTgt>
                                        </p:tgtEl>
                                        <p:attrNameLst>
                                          <p:attrName>style.visibility</p:attrName>
                                        </p:attrNameLst>
                                      </p:cBhvr>
                                      <p:to>
                                        <p:strVal val="visible"/>
                                      </p:to>
                                    </p:set>
                                    <p:animEffect transition="in" filter="dissolve">
                                      <p:cBhvr>
                                        <p:cTn id="15" dur="500"/>
                                        <p:tgtEl>
                                          <p:spTgt spid="4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nodeType="clickEffect">
                                  <p:stCondLst>
                                    <p:cond delay="0"/>
                                  </p:stCondLst>
                                  <p:childTnLst>
                                    <p:set>
                                      <p:cBhvr>
                                        <p:cTn id="19" dur="1" fill="hold">
                                          <p:stCondLst>
                                            <p:cond delay="0"/>
                                          </p:stCondLst>
                                        </p:cTn>
                                        <p:tgtEl>
                                          <p:spTgt spid="70"/>
                                        </p:tgtEl>
                                        <p:attrNameLst>
                                          <p:attrName>style.visibility</p:attrName>
                                        </p:attrNameLst>
                                      </p:cBhvr>
                                      <p:to>
                                        <p:strVal val="visible"/>
                                      </p:to>
                                    </p:set>
                                    <p:animEffect transition="in" filter="dissolve">
                                      <p:cBhvr>
                                        <p:cTn id="20" dur="500"/>
                                        <p:tgtEl>
                                          <p:spTgt spid="70"/>
                                        </p:tgtEl>
                                      </p:cBhvr>
                                    </p:animEffect>
                                  </p:childTnLst>
                                </p:cTn>
                              </p:par>
                            </p:childTnLst>
                          </p:cTn>
                        </p:par>
                        <p:par>
                          <p:cTn id="21" fill="hold">
                            <p:stCondLst>
                              <p:cond delay="500"/>
                            </p:stCondLst>
                            <p:childTnLst>
                              <p:par>
                                <p:cTn id="22" presetID="9" presetClass="entr" presetSubtype="0" fill="hold" nodeType="afterEffect">
                                  <p:stCondLst>
                                    <p:cond delay="0"/>
                                  </p:stCondLst>
                                  <p:childTnLst>
                                    <p:set>
                                      <p:cBhvr>
                                        <p:cTn id="23" dur="1" fill="hold">
                                          <p:stCondLst>
                                            <p:cond delay="0"/>
                                          </p:stCondLst>
                                        </p:cTn>
                                        <p:tgtEl>
                                          <p:spTgt spid="51"/>
                                        </p:tgtEl>
                                        <p:attrNameLst>
                                          <p:attrName>style.visibility</p:attrName>
                                        </p:attrNameLst>
                                      </p:cBhvr>
                                      <p:to>
                                        <p:strVal val="visible"/>
                                      </p:to>
                                    </p:set>
                                    <p:animEffect transition="in" filter="dissolve">
                                      <p:cBhvr>
                                        <p:cTn id="24" dur="500"/>
                                        <p:tgtEl>
                                          <p:spTgt spid="51"/>
                                        </p:tgtEl>
                                      </p:cBhvr>
                                    </p:animEffect>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nodeType="clickEffect">
                                  <p:stCondLst>
                                    <p:cond delay="0"/>
                                  </p:stCondLst>
                                  <p:childTnLst>
                                    <p:set>
                                      <p:cBhvr>
                                        <p:cTn id="28" dur="1" fill="hold">
                                          <p:stCondLst>
                                            <p:cond delay="0"/>
                                          </p:stCondLst>
                                        </p:cTn>
                                        <p:tgtEl>
                                          <p:spTgt spid="55"/>
                                        </p:tgtEl>
                                        <p:attrNameLst>
                                          <p:attrName>style.visibility</p:attrName>
                                        </p:attrNameLst>
                                      </p:cBhvr>
                                      <p:to>
                                        <p:strVal val="visible"/>
                                      </p:to>
                                    </p:set>
                                    <p:animEffect transition="in" filter="dissolve">
                                      <p:cBhvr>
                                        <p:cTn id="29" dur="500"/>
                                        <p:tgtEl>
                                          <p:spTgt spid="55"/>
                                        </p:tgtEl>
                                      </p:cBhvr>
                                    </p:animEffect>
                                  </p:childTnLst>
                                </p:cTn>
                              </p:par>
                            </p:childTnLst>
                          </p:cTn>
                        </p:par>
                        <p:par>
                          <p:cTn id="30" fill="hold">
                            <p:stCondLst>
                              <p:cond delay="500"/>
                            </p:stCondLst>
                            <p:childTnLst>
                              <p:par>
                                <p:cTn id="31" presetID="9" presetClass="entr" presetSubtype="0" fill="hold" nodeType="afterEffect">
                                  <p:stCondLst>
                                    <p:cond delay="0"/>
                                  </p:stCondLst>
                                  <p:childTnLst>
                                    <p:set>
                                      <p:cBhvr>
                                        <p:cTn id="32" dur="1" fill="hold">
                                          <p:stCondLst>
                                            <p:cond delay="0"/>
                                          </p:stCondLst>
                                        </p:cTn>
                                        <p:tgtEl>
                                          <p:spTgt spid="57"/>
                                        </p:tgtEl>
                                        <p:attrNameLst>
                                          <p:attrName>style.visibility</p:attrName>
                                        </p:attrNameLst>
                                      </p:cBhvr>
                                      <p:to>
                                        <p:strVal val="visible"/>
                                      </p:to>
                                    </p:set>
                                    <p:animEffect transition="in" filter="dissolve">
                                      <p:cBhvr>
                                        <p:cTn id="33" dur="500"/>
                                        <p:tgtEl>
                                          <p:spTgt spid="57"/>
                                        </p:tgtEl>
                                      </p:cBhvr>
                                    </p:animEffect>
                                  </p:childTnLst>
                                </p:cTn>
                              </p:par>
                            </p:childTnLst>
                          </p:cTn>
                        </p:par>
                      </p:childTnLst>
                    </p:cTn>
                  </p:par>
                  <p:par>
                    <p:cTn id="34" fill="hold">
                      <p:stCondLst>
                        <p:cond delay="indefinite"/>
                      </p:stCondLst>
                      <p:childTnLst>
                        <p:par>
                          <p:cTn id="35" fill="hold">
                            <p:stCondLst>
                              <p:cond delay="0"/>
                            </p:stCondLst>
                            <p:childTnLst>
                              <p:par>
                                <p:cTn id="36" presetID="9" presetClass="entr" presetSubtype="0" fill="hold" nodeType="clickEffect">
                                  <p:stCondLst>
                                    <p:cond delay="0"/>
                                  </p:stCondLst>
                                  <p:childTnLst>
                                    <p:set>
                                      <p:cBhvr>
                                        <p:cTn id="37" dur="1" fill="hold">
                                          <p:stCondLst>
                                            <p:cond delay="0"/>
                                          </p:stCondLst>
                                        </p:cTn>
                                        <p:tgtEl>
                                          <p:spTgt spid="45">
                                            <p:txEl>
                                              <p:pRg st="0" end="0"/>
                                            </p:txEl>
                                          </p:spTgt>
                                        </p:tgtEl>
                                        <p:attrNameLst>
                                          <p:attrName>style.visibility</p:attrName>
                                        </p:attrNameLst>
                                      </p:cBhvr>
                                      <p:to>
                                        <p:strVal val="visible"/>
                                      </p:to>
                                    </p:set>
                                    <p:animEffect transition="in" filter="dissolve">
                                      <p:cBhvr>
                                        <p:cTn id="38" dur="500"/>
                                        <p:tgtEl>
                                          <p:spTgt spid="45">
                                            <p:txEl>
                                              <p:pRg st="0" end="0"/>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9" presetClass="entr" presetSubtype="0" fill="hold" nodeType="clickEffect">
                                  <p:stCondLst>
                                    <p:cond delay="0"/>
                                  </p:stCondLst>
                                  <p:childTnLst>
                                    <p:set>
                                      <p:cBhvr>
                                        <p:cTn id="42" dur="1" fill="hold">
                                          <p:stCondLst>
                                            <p:cond delay="0"/>
                                          </p:stCondLst>
                                        </p:cTn>
                                        <p:tgtEl>
                                          <p:spTgt spid="59"/>
                                        </p:tgtEl>
                                        <p:attrNameLst>
                                          <p:attrName>style.visibility</p:attrName>
                                        </p:attrNameLst>
                                      </p:cBhvr>
                                      <p:to>
                                        <p:strVal val="visible"/>
                                      </p:to>
                                    </p:set>
                                    <p:animEffect transition="in" filter="dissolve">
                                      <p:cBhvr>
                                        <p:cTn id="43" dur="500"/>
                                        <p:tgtEl>
                                          <p:spTgt spid="59"/>
                                        </p:tgtEl>
                                      </p:cBhvr>
                                    </p:animEffect>
                                  </p:childTnLst>
                                </p:cTn>
                              </p:par>
                              <p:par>
                                <p:cTn id="44" presetID="9" presetClass="entr" presetSubtype="0" fill="hold" nodeType="withEffect">
                                  <p:stCondLst>
                                    <p:cond delay="0"/>
                                  </p:stCondLst>
                                  <p:childTnLst>
                                    <p:set>
                                      <p:cBhvr>
                                        <p:cTn id="45" dur="1" fill="hold">
                                          <p:stCondLst>
                                            <p:cond delay="0"/>
                                          </p:stCondLst>
                                        </p:cTn>
                                        <p:tgtEl>
                                          <p:spTgt spid="61"/>
                                        </p:tgtEl>
                                        <p:attrNameLst>
                                          <p:attrName>style.visibility</p:attrName>
                                        </p:attrNameLst>
                                      </p:cBhvr>
                                      <p:to>
                                        <p:strVal val="visible"/>
                                      </p:to>
                                    </p:set>
                                    <p:animEffect transition="in" filter="dissolve">
                                      <p:cBhvr>
                                        <p:cTn id="46" dur="500"/>
                                        <p:tgtEl>
                                          <p:spTgt spid="61"/>
                                        </p:tgtEl>
                                      </p:cBhvr>
                                    </p:animEffect>
                                  </p:childTnLst>
                                </p:cTn>
                              </p:par>
                              <p:par>
                                <p:cTn id="47" presetID="9" presetClass="entr" presetSubtype="0" fill="hold" nodeType="withEffect">
                                  <p:stCondLst>
                                    <p:cond delay="0"/>
                                  </p:stCondLst>
                                  <p:childTnLst>
                                    <p:set>
                                      <p:cBhvr>
                                        <p:cTn id="48" dur="1" fill="hold">
                                          <p:stCondLst>
                                            <p:cond delay="0"/>
                                          </p:stCondLst>
                                        </p:cTn>
                                        <p:tgtEl>
                                          <p:spTgt spid="63"/>
                                        </p:tgtEl>
                                        <p:attrNameLst>
                                          <p:attrName>style.visibility</p:attrName>
                                        </p:attrNameLst>
                                      </p:cBhvr>
                                      <p:to>
                                        <p:strVal val="visible"/>
                                      </p:to>
                                    </p:set>
                                    <p:animEffect transition="in" filter="dissolve">
                                      <p:cBhvr>
                                        <p:cTn id="49" dur="500"/>
                                        <p:tgtEl>
                                          <p:spTgt spid="63"/>
                                        </p:tgtEl>
                                      </p:cBhvr>
                                    </p:animEffect>
                                  </p:childTnLst>
                                </p:cTn>
                              </p:par>
                              <p:par>
                                <p:cTn id="50" presetID="9" presetClass="entr" presetSubtype="0" fill="hold" nodeType="withEffect">
                                  <p:stCondLst>
                                    <p:cond delay="0"/>
                                  </p:stCondLst>
                                  <p:childTnLst>
                                    <p:set>
                                      <p:cBhvr>
                                        <p:cTn id="51" dur="1" fill="hold">
                                          <p:stCondLst>
                                            <p:cond delay="0"/>
                                          </p:stCondLst>
                                        </p:cTn>
                                        <p:tgtEl>
                                          <p:spTgt spid="65"/>
                                        </p:tgtEl>
                                        <p:attrNameLst>
                                          <p:attrName>style.visibility</p:attrName>
                                        </p:attrNameLst>
                                      </p:cBhvr>
                                      <p:to>
                                        <p:strVal val="visible"/>
                                      </p:to>
                                    </p:set>
                                    <p:animEffect transition="in" filter="dissolve">
                                      <p:cBhvr>
                                        <p:cTn id="52" dur="500"/>
                                        <p:tgtEl>
                                          <p:spTgt spid="65"/>
                                        </p:tgtEl>
                                      </p:cBhvr>
                                    </p:animEffect>
                                  </p:childTnLst>
                                </p:cTn>
                              </p:par>
                            </p:childTnLst>
                          </p:cTn>
                        </p:par>
                        <p:par>
                          <p:cTn id="53" fill="hold">
                            <p:stCondLst>
                              <p:cond delay="500"/>
                            </p:stCondLst>
                            <p:childTnLst>
                              <p:par>
                                <p:cTn id="54" presetID="9" presetClass="entr" presetSubtype="0" fill="hold" nodeType="afterEffect">
                                  <p:stCondLst>
                                    <p:cond delay="0"/>
                                  </p:stCondLst>
                                  <p:childTnLst>
                                    <p:set>
                                      <p:cBhvr>
                                        <p:cTn id="55" dur="1" fill="hold">
                                          <p:stCondLst>
                                            <p:cond delay="0"/>
                                          </p:stCondLst>
                                        </p:cTn>
                                        <p:tgtEl>
                                          <p:spTgt spid="47">
                                            <p:txEl>
                                              <p:pRg st="0" end="0"/>
                                            </p:txEl>
                                          </p:spTgt>
                                        </p:tgtEl>
                                        <p:attrNameLst>
                                          <p:attrName>style.visibility</p:attrName>
                                        </p:attrNameLst>
                                      </p:cBhvr>
                                      <p:to>
                                        <p:strVal val="visible"/>
                                      </p:to>
                                    </p:set>
                                    <p:animEffect transition="in" filter="dissolve">
                                      <p:cBhvr>
                                        <p:cTn id="56" dur="500"/>
                                        <p:tgtEl>
                                          <p:spTgt spid="47">
                                            <p:txEl>
                                              <p:pRg st="0" end="0"/>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22" presetClass="entr" presetSubtype="1" fill="hold" grpId="0" nodeType="clickEffect">
                                  <p:stCondLst>
                                    <p:cond delay="0"/>
                                  </p:stCondLst>
                                  <p:childTnLst>
                                    <p:set>
                                      <p:cBhvr>
                                        <p:cTn id="60" dur="1" fill="hold">
                                          <p:stCondLst>
                                            <p:cond delay="0"/>
                                          </p:stCondLst>
                                        </p:cTn>
                                        <p:tgtEl>
                                          <p:spTgt spid="67"/>
                                        </p:tgtEl>
                                        <p:attrNameLst>
                                          <p:attrName>style.visibility</p:attrName>
                                        </p:attrNameLst>
                                      </p:cBhvr>
                                      <p:to>
                                        <p:strVal val="visible"/>
                                      </p:to>
                                    </p:set>
                                    <p:animEffect transition="in" filter="wipe(up)">
                                      <p:cBhvr>
                                        <p:cTn id="61" dur="500"/>
                                        <p:tgtEl>
                                          <p:spTgt spid="67"/>
                                        </p:tgtEl>
                                      </p:cBhvr>
                                    </p:animEffect>
                                  </p:childTnLst>
                                </p:cTn>
                              </p:par>
                            </p:childTnLst>
                          </p:cTn>
                        </p:par>
                        <p:par>
                          <p:cTn id="62" fill="hold">
                            <p:stCondLst>
                              <p:cond delay="500"/>
                            </p:stCondLst>
                            <p:childTnLst>
                              <p:par>
                                <p:cTn id="63" presetID="9" presetClass="entr" presetSubtype="0" fill="hold" nodeType="afterEffect">
                                  <p:stCondLst>
                                    <p:cond delay="0"/>
                                  </p:stCondLst>
                                  <p:childTnLst>
                                    <p:set>
                                      <p:cBhvr>
                                        <p:cTn id="64" dur="1" fill="hold">
                                          <p:stCondLst>
                                            <p:cond delay="0"/>
                                          </p:stCondLst>
                                        </p:cTn>
                                        <p:tgtEl>
                                          <p:spTgt spid="48">
                                            <p:txEl>
                                              <p:pRg st="0" end="0"/>
                                            </p:txEl>
                                          </p:spTgt>
                                        </p:tgtEl>
                                        <p:attrNameLst>
                                          <p:attrName>style.visibility</p:attrName>
                                        </p:attrNameLst>
                                      </p:cBhvr>
                                      <p:to>
                                        <p:strVal val="visible"/>
                                      </p:to>
                                    </p:set>
                                    <p:animEffect transition="in" filter="dissolve">
                                      <p:cBhvr>
                                        <p:cTn id="65" dur="500"/>
                                        <p:tgtEl>
                                          <p:spTgt spid="4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28600"/>
            <a:ext cx="8496944" cy="990600"/>
          </a:xfrm>
        </p:spPr>
        <p:txBody>
          <a:bodyPr>
            <a:normAutofit/>
          </a:bodyPr>
          <a:lstStyle/>
          <a:p>
            <a:r>
              <a:rPr lang="ja-JP" altLang="en-US" dirty="0" smtClean="0">
                <a:latin typeface="メイリオ" pitchFamily="50" charset="-128"/>
                <a:ea typeface="メイリオ" pitchFamily="50" charset="-128"/>
              </a:rPr>
              <a:t>計算用のチャート</a:t>
            </a:r>
            <a:endParaRPr kumimoji="1" lang="ja-JP" altLang="en-US" dirty="0">
              <a:latin typeface="メイリオ" pitchFamily="50" charset="-128"/>
              <a:ea typeface="メイリオ" pitchFamily="50" charset="-128"/>
            </a:endParaRPr>
          </a:p>
        </p:txBody>
      </p:sp>
      <p:sp>
        <p:nvSpPr>
          <p:cNvPr id="4" name="コンテンツ プレースホルダ 3"/>
          <p:cNvSpPr>
            <a:spLocks noGrp="1"/>
          </p:cNvSpPr>
          <p:nvPr>
            <p:ph sz="quarter" idx="1"/>
          </p:nvPr>
        </p:nvSpPr>
        <p:spPr>
          <a:xfrm>
            <a:off x="251520" y="1770112"/>
            <a:ext cx="8568952" cy="4323184"/>
          </a:xfrm>
        </p:spPr>
        <p:txBody>
          <a:bodyPr>
            <a:normAutofit/>
          </a:bodyPr>
          <a:lstStyle/>
          <a:p>
            <a:r>
              <a:rPr lang="ja-JP" altLang="en-US" sz="2800" dirty="0" smtClean="0">
                <a:solidFill>
                  <a:schemeClr val="tx2"/>
                </a:solidFill>
                <a:latin typeface="メイリオ" pitchFamily="50" charset="-128"/>
                <a:ea typeface="メイリオ" pitchFamily="50" charset="-128"/>
              </a:rPr>
              <a:t>最早開始時刻，最遅完了時刻の計算例題</a:t>
            </a:r>
            <a:endParaRPr lang="en-US" altLang="ja-JP" sz="2800" dirty="0" smtClean="0">
              <a:solidFill>
                <a:schemeClr val="tx2"/>
              </a:solidFill>
              <a:latin typeface="メイリオ" pitchFamily="50" charset="-128"/>
              <a:ea typeface="メイリオ" pitchFamily="50" charset="-128"/>
            </a:endParaRPr>
          </a:p>
        </p:txBody>
      </p:sp>
      <p:sp>
        <p:nvSpPr>
          <p:cNvPr id="5" name="円/楕円 4"/>
          <p:cNvSpPr/>
          <p:nvPr/>
        </p:nvSpPr>
        <p:spPr>
          <a:xfrm>
            <a:off x="4644008" y="5085184"/>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3</a:t>
            </a:r>
            <a:endParaRPr kumimoji="1" lang="ja-JP" altLang="en-US" sz="2800" b="1" dirty="0">
              <a:solidFill>
                <a:schemeClr val="tx2"/>
              </a:solidFill>
              <a:latin typeface="メイリオ" pitchFamily="50" charset="-128"/>
              <a:ea typeface="メイリオ" pitchFamily="50" charset="-128"/>
            </a:endParaRPr>
          </a:p>
        </p:txBody>
      </p:sp>
      <p:cxnSp>
        <p:nvCxnSpPr>
          <p:cNvPr id="6" name="直線矢印コネクタ 5"/>
          <p:cNvCxnSpPr>
            <a:stCxn id="8" idx="6"/>
            <a:endCxn id="7" idx="2"/>
          </p:cNvCxnSpPr>
          <p:nvPr/>
        </p:nvCxnSpPr>
        <p:spPr>
          <a:xfrm flipV="1">
            <a:off x="2483768" y="3212976"/>
            <a:ext cx="1080120" cy="1368152"/>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7" name="円/楕円 6"/>
          <p:cNvSpPr/>
          <p:nvPr/>
        </p:nvSpPr>
        <p:spPr>
          <a:xfrm>
            <a:off x="3563888" y="2852936"/>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2</a:t>
            </a:r>
            <a:endParaRPr kumimoji="1" lang="ja-JP" altLang="en-US" sz="2800" b="1" dirty="0">
              <a:solidFill>
                <a:schemeClr val="tx2"/>
              </a:solidFill>
              <a:latin typeface="メイリオ" pitchFamily="50" charset="-128"/>
              <a:ea typeface="メイリオ" pitchFamily="50" charset="-128"/>
            </a:endParaRPr>
          </a:p>
        </p:txBody>
      </p:sp>
      <p:sp>
        <p:nvSpPr>
          <p:cNvPr id="8" name="円/楕円 7"/>
          <p:cNvSpPr/>
          <p:nvPr/>
        </p:nvSpPr>
        <p:spPr>
          <a:xfrm>
            <a:off x="1763688" y="4221088"/>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1</a:t>
            </a:r>
            <a:endParaRPr kumimoji="1" lang="ja-JP" altLang="en-US" sz="2800" b="1" dirty="0">
              <a:solidFill>
                <a:schemeClr val="tx2"/>
              </a:solidFill>
              <a:latin typeface="メイリオ" pitchFamily="50" charset="-128"/>
              <a:ea typeface="メイリオ" pitchFamily="50" charset="-128"/>
            </a:endParaRPr>
          </a:p>
        </p:txBody>
      </p:sp>
      <p:sp>
        <p:nvSpPr>
          <p:cNvPr id="9" name="円/楕円 8"/>
          <p:cNvSpPr/>
          <p:nvPr/>
        </p:nvSpPr>
        <p:spPr>
          <a:xfrm>
            <a:off x="6516216" y="3717032"/>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4</a:t>
            </a:r>
            <a:endParaRPr kumimoji="1" lang="ja-JP" altLang="en-US" sz="2800" b="1" dirty="0">
              <a:solidFill>
                <a:schemeClr val="tx2"/>
              </a:solidFill>
              <a:latin typeface="メイリオ" pitchFamily="50" charset="-128"/>
              <a:ea typeface="メイリオ" pitchFamily="50" charset="-128"/>
            </a:endParaRPr>
          </a:p>
        </p:txBody>
      </p:sp>
      <p:cxnSp>
        <p:nvCxnSpPr>
          <p:cNvPr id="14" name="直線矢印コネクタ 13"/>
          <p:cNvCxnSpPr>
            <a:stCxn id="8" idx="6"/>
            <a:endCxn id="5" idx="2"/>
          </p:cNvCxnSpPr>
          <p:nvPr/>
        </p:nvCxnSpPr>
        <p:spPr>
          <a:xfrm>
            <a:off x="2483768" y="4581128"/>
            <a:ext cx="2160240" cy="864096"/>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a:stCxn id="7" idx="5"/>
            <a:endCxn id="5" idx="0"/>
          </p:cNvCxnSpPr>
          <p:nvPr/>
        </p:nvCxnSpPr>
        <p:spPr>
          <a:xfrm>
            <a:off x="4178515" y="3467563"/>
            <a:ext cx="825533" cy="1617621"/>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a:stCxn id="7" idx="6"/>
            <a:endCxn id="9" idx="2"/>
          </p:cNvCxnSpPr>
          <p:nvPr/>
        </p:nvCxnSpPr>
        <p:spPr>
          <a:xfrm>
            <a:off x="4283968" y="3212976"/>
            <a:ext cx="2232248" cy="864096"/>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24" name="直線矢印コネクタ 23"/>
          <p:cNvCxnSpPr>
            <a:stCxn id="5" idx="6"/>
            <a:endCxn id="9" idx="2"/>
          </p:cNvCxnSpPr>
          <p:nvPr/>
        </p:nvCxnSpPr>
        <p:spPr>
          <a:xfrm flipV="1">
            <a:off x="5364088" y="4077072"/>
            <a:ext cx="1152128" cy="1368152"/>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32" name="テキスト ボックス 31"/>
          <p:cNvSpPr txBox="1"/>
          <p:nvPr/>
        </p:nvSpPr>
        <p:spPr>
          <a:xfrm>
            <a:off x="2267744" y="3429000"/>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A(5)</a:t>
            </a:r>
            <a:endParaRPr kumimoji="1" lang="ja-JP" altLang="en-US" sz="2400" dirty="0">
              <a:solidFill>
                <a:schemeClr val="tx2"/>
              </a:solidFill>
              <a:latin typeface="メイリオ" pitchFamily="50" charset="-128"/>
              <a:ea typeface="メイリオ" pitchFamily="50" charset="-128"/>
            </a:endParaRPr>
          </a:p>
        </p:txBody>
      </p:sp>
      <p:sp>
        <p:nvSpPr>
          <p:cNvPr id="33" name="テキスト ボックス 32"/>
          <p:cNvSpPr txBox="1"/>
          <p:nvPr/>
        </p:nvSpPr>
        <p:spPr>
          <a:xfrm>
            <a:off x="2771800" y="5085184"/>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B(9)</a:t>
            </a:r>
            <a:endParaRPr kumimoji="1" lang="ja-JP" altLang="en-US" sz="2400" dirty="0">
              <a:solidFill>
                <a:schemeClr val="tx2"/>
              </a:solidFill>
              <a:latin typeface="メイリオ" pitchFamily="50" charset="-128"/>
              <a:ea typeface="メイリオ" pitchFamily="50" charset="-128"/>
            </a:endParaRPr>
          </a:p>
        </p:txBody>
      </p:sp>
      <p:sp>
        <p:nvSpPr>
          <p:cNvPr id="34" name="テキスト ボックス 33"/>
          <p:cNvSpPr txBox="1"/>
          <p:nvPr/>
        </p:nvSpPr>
        <p:spPr>
          <a:xfrm>
            <a:off x="4499992" y="3933056"/>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C(3)</a:t>
            </a:r>
            <a:endParaRPr kumimoji="1" lang="ja-JP" altLang="en-US" sz="2400" dirty="0">
              <a:solidFill>
                <a:schemeClr val="tx2"/>
              </a:solidFill>
              <a:latin typeface="メイリオ" pitchFamily="50" charset="-128"/>
              <a:ea typeface="メイリオ" pitchFamily="50" charset="-128"/>
            </a:endParaRPr>
          </a:p>
        </p:txBody>
      </p:sp>
      <p:sp>
        <p:nvSpPr>
          <p:cNvPr id="35" name="テキスト ボックス 34"/>
          <p:cNvSpPr txBox="1"/>
          <p:nvPr/>
        </p:nvSpPr>
        <p:spPr>
          <a:xfrm>
            <a:off x="5148064" y="3140968"/>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D(7)</a:t>
            </a:r>
            <a:endParaRPr kumimoji="1" lang="ja-JP" altLang="en-US" sz="2400" dirty="0">
              <a:solidFill>
                <a:schemeClr val="tx2"/>
              </a:solidFill>
              <a:latin typeface="メイリオ" pitchFamily="50" charset="-128"/>
              <a:ea typeface="メイリオ" pitchFamily="50" charset="-128"/>
            </a:endParaRPr>
          </a:p>
        </p:txBody>
      </p:sp>
      <p:sp>
        <p:nvSpPr>
          <p:cNvPr id="36" name="テキスト ボックス 35"/>
          <p:cNvSpPr txBox="1"/>
          <p:nvPr/>
        </p:nvSpPr>
        <p:spPr>
          <a:xfrm>
            <a:off x="5796136" y="4767535"/>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E(4)</a:t>
            </a:r>
            <a:endParaRPr kumimoji="1" lang="ja-JP" altLang="en-US" sz="2400" dirty="0">
              <a:solidFill>
                <a:schemeClr val="tx2"/>
              </a:solidFill>
              <a:latin typeface="メイリオ" pitchFamily="50" charset="-128"/>
              <a:ea typeface="メイリオ" pitchFamily="50" charset="-128"/>
            </a:endParaRPr>
          </a:p>
        </p:txBody>
      </p:sp>
      <p:sp>
        <p:nvSpPr>
          <p:cNvPr id="37" name="正方形/長方形 36"/>
          <p:cNvSpPr/>
          <p:nvPr/>
        </p:nvSpPr>
        <p:spPr>
          <a:xfrm>
            <a:off x="6948264" y="5589240"/>
            <a:ext cx="1800200" cy="43204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2"/>
                </a:solidFill>
                <a:latin typeface="メイリオ" pitchFamily="50" charset="-128"/>
                <a:ea typeface="メイリオ" pitchFamily="50" charset="-128"/>
              </a:rPr>
              <a:t>最早開始時刻</a:t>
            </a:r>
            <a:endParaRPr kumimoji="1" lang="ja-JP" altLang="en-US" sz="2000" dirty="0">
              <a:solidFill>
                <a:schemeClr val="tx2"/>
              </a:solidFill>
              <a:latin typeface="メイリオ" pitchFamily="50" charset="-128"/>
              <a:ea typeface="メイリオ" pitchFamily="50" charset="-128"/>
            </a:endParaRPr>
          </a:p>
        </p:txBody>
      </p:sp>
      <p:sp>
        <p:nvSpPr>
          <p:cNvPr id="38" name="正方形/長方形 37"/>
          <p:cNvSpPr/>
          <p:nvPr/>
        </p:nvSpPr>
        <p:spPr>
          <a:xfrm>
            <a:off x="6948264" y="6021288"/>
            <a:ext cx="1800200" cy="43204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2"/>
                </a:solidFill>
                <a:latin typeface="メイリオ" pitchFamily="50" charset="-128"/>
                <a:ea typeface="メイリオ" pitchFamily="50" charset="-128"/>
              </a:rPr>
              <a:t>最遅完了時刻</a:t>
            </a:r>
            <a:endParaRPr kumimoji="1" lang="ja-JP" altLang="en-US" sz="2000" dirty="0">
              <a:solidFill>
                <a:schemeClr val="tx2"/>
              </a:solidFill>
              <a:latin typeface="メイリオ" pitchFamily="50" charset="-128"/>
              <a:ea typeface="メイリオ" pitchFamily="50" charset="-128"/>
            </a:endParaRPr>
          </a:p>
        </p:txBody>
      </p:sp>
      <p:sp>
        <p:nvSpPr>
          <p:cNvPr id="39" name="正方形/長方形 38"/>
          <p:cNvSpPr/>
          <p:nvPr/>
        </p:nvSpPr>
        <p:spPr>
          <a:xfrm>
            <a:off x="827584" y="3501008"/>
            <a:ext cx="864096" cy="43204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b="1" dirty="0" smtClean="0">
                <a:solidFill>
                  <a:srgbClr val="C00000"/>
                </a:solidFill>
                <a:latin typeface="メイリオ" pitchFamily="50" charset="-128"/>
                <a:ea typeface="メイリオ" pitchFamily="50" charset="-128"/>
              </a:rPr>
              <a:t>0</a:t>
            </a:r>
            <a:endParaRPr kumimoji="1" lang="ja-JP" altLang="en-US" sz="2400" b="1" dirty="0">
              <a:solidFill>
                <a:srgbClr val="C00000"/>
              </a:solidFill>
              <a:latin typeface="メイリオ" pitchFamily="50" charset="-128"/>
              <a:ea typeface="メイリオ" pitchFamily="50" charset="-128"/>
            </a:endParaRPr>
          </a:p>
        </p:txBody>
      </p:sp>
      <p:sp>
        <p:nvSpPr>
          <p:cNvPr id="41" name="正方形/長方形 40"/>
          <p:cNvSpPr/>
          <p:nvPr/>
        </p:nvSpPr>
        <p:spPr>
          <a:xfrm>
            <a:off x="827584" y="3933056"/>
            <a:ext cx="864096" cy="43204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rgbClr val="002060"/>
                </a:solidFill>
                <a:latin typeface="メイリオ" pitchFamily="50" charset="-128"/>
                <a:ea typeface="メイリオ" pitchFamily="50" charset="-128"/>
              </a:rPr>
              <a:t>0</a:t>
            </a:r>
            <a:endParaRPr lang="ja-JP" altLang="en-US" sz="2400" b="1" dirty="0">
              <a:solidFill>
                <a:srgbClr val="002060"/>
              </a:solidFill>
              <a:latin typeface="メイリオ" pitchFamily="50" charset="-128"/>
              <a:ea typeface="メイリオ" pitchFamily="50" charset="-128"/>
            </a:endParaRPr>
          </a:p>
        </p:txBody>
      </p:sp>
      <p:sp>
        <p:nvSpPr>
          <p:cNvPr id="43" name="正方形/長方形 42"/>
          <p:cNvSpPr/>
          <p:nvPr/>
        </p:nvSpPr>
        <p:spPr>
          <a:xfrm>
            <a:off x="4355976" y="2204864"/>
            <a:ext cx="864096" cy="43204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rgbClr val="C00000"/>
                </a:solidFill>
                <a:latin typeface="メイリオ" pitchFamily="50" charset="-128"/>
                <a:ea typeface="メイリオ" pitchFamily="50" charset="-128"/>
              </a:rPr>
              <a:t>5</a:t>
            </a:r>
            <a:endParaRPr kumimoji="1" lang="ja-JP" altLang="en-US" sz="2400" b="1" dirty="0">
              <a:solidFill>
                <a:srgbClr val="C00000"/>
              </a:solidFill>
              <a:latin typeface="メイリオ" pitchFamily="50" charset="-128"/>
              <a:ea typeface="メイリオ" pitchFamily="50" charset="-128"/>
            </a:endParaRPr>
          </a:p>
        </p:txBody>
      </p:sp>
      <p:sp>
        <p:nvSpPr>
          <p:cNvPr id="44" name="正方形/長方形 43"/>
          <p:cNvSpPr/>
          <p:nvPr/>
        </p:nvSpPr>
        <p:spPr>
          <a:xfrm>
            <a:off x="4355976" y="2636912"/>
            <a:ext cx="864096" cy="43204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rgbClr val="002060"/>
                </a:solidFill>
                <a:latin typeface="メイリオ" pitchFamily="50" charset="-128"/>
                <a:ea typeface="メイリオ" pitchFamily="50" charset="-128"/>
              </a:rPr>
              <a:t>6</a:t>
            </a:r>
            <a:endParaRPr lang="ja-JP" altLang="en-US" sz="2400" b="1" dirty="0">
              <a:solidFill>
                <a:srgbClr val="002060"/>
              </a:solidFill>
              <a:latin typeface="メイリオ" pitchFamily="50" charset="-128"/>
              <a:ea typeface="メイリオ" pitchFamily="50" charset="-128"/>
            </a:endParaRPr>
          </a:p>
        </p:txBody>
      </p:sp>
      <p:sp>
        <p:nvSpPr>
          <p:cNvPr id="45" name="正方形/長方形 44"/>
          <p:cNvSpPr/>
          <p:nvPr/>
        </p:nvSpPr>
        <p:spPr>
          <a:xfrm>
            <a:off x="5292080" y="5733256"/>
            <a:ext cx="864096" cy="43204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rgbClr val="C00000"/>
                </a:solidFill>
                <a:latin typeface="メイリオ" pitchFamily="50" charset="-128"/>
                <a:ea typeface="メイリオ" pitchFamily="50" charset="-128"/>
              </a:rPr>
              <a:t>9</a:t>
            </a:r>
            <a:endParaRPr kumimoji="1" lang="ja-JP" altLang="en-US" sz="2400" b="1" dirty="0">
              <a:solidFill>
                <a:srgbClr val="C00000"/>
              </a:solidFill>
              <a:latin typeface="メイリオ" pitchFamily="50" charset="-128"/>
              <a:ea typeface="メイリオ" pitchFamily="50" charset="-128"/>
            </a:endParaRPr>
          </a:p>
        </p:txBody>
      </p:sp>
      <p:sp>
        <p:nvSpPr>
          <p:cNvPr id="46" name="正方形/長方形 45"/>
          <p:cNvSpPr/>
          <p:nvPr/>
        </p:nvSpPr>
        <p:spPr>
          <a:xfrm>
            <a:off x="5292080" y="6165304"/>
            <a:ext cx="864096" cy="43204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rgbClr val="002060"/>
                </a:solidFill>
                <a:latin typeface="メイリオ" pitchFamily="50" charset="-128"/>
                <a:ea typeface="メイリオ" pitchFamily="50" charset="-128"/>
              </a:rPr>
              <a:t>9</a:t>
            </a:r>
            <a:endParaRPr lang="ja-JP" altLang="en-US" sz="2400" b="1" dirty="0">
              <a:solidFill>
                <a:srgbClr val="002060"/>
              </a:solidFill>
              <a:latin typeface="メイリオ" pitchFamily="50" charset="-128"/>
              <a:ea typeface="メイリオ" pitchFamily="50" charset="-128"/>
            </a:endParaRPr>
          </a:p>
        </p:txBody>
      </p:sp>
      <p:sp>
        <p:nvSpPr>
          <p:cNvPr id="47" name="正方形/長方形 46"/>
          <p:cNvSpPr/>
          <p:nvPr/>
        </p:nvSpPr>
        <p:spPr>
          <a:xfrm>
            <a:off x="7236296" y="2924944"/>
            <a:ext cx="864096" cy="43204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rgbClr val="C00000"/>
                </a:solidFill>
                <a:latin typeface="メイリオ" pitchFamily="50" charset="-128"/>
                <a:ea typeface="メイリオ" pitchFamily="50" charset="-128"/>
              </a:rPr>
              <a:t>13</a:t>
            </a:r>
            <a:endParaRPr kumimoji="1" lang="ja-JP" altLang="en-US" sz="2400" b="1" dirty="0">
              <a:solidFill>
                <a:srgbClr val="C00000"/>
              </a:solidFill>
              <a:latin typeface="メイリオ" pitchFamily="50" charset="-128"/>
              <a:ea typeface="メイリオ" pitchFamily="50" charset="-128"/>
            </a:endParaRPr>
          </a:p>
        </p:txBody>
      </p:sp>
      <p:sp>
        <p:nvSpPr>
          <p:cNvPr id="48" name="正方形/長方形 47"/>
          <p:cNvSpPr/>
          <p:nvPr/>
        </p:nvSpPr>
        <p:spPr>
          <a:xfrm>
            <a:off x="7236296" y="3356992"/>
            <a:ext cx="864096" cy="43204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rgbClr val="002060"/>
                </a:solidFill>
                <a:latin typeface="メイリオ" pitchFamily="50" charset="-128"/>
                <a:ea typeface="メイリオ" pitchFamily="50" charset="-128"/>
              </a:rPr>
              <a:t>13</a:t>
            </a:r>
            <a:endParaRPr lang="ja-JP" altLang="en-US" sz="2400" b="1" dirty="0">
              <a:solidFill>
                <a:srgbClr val="002060"/>
              </a:solidFill>
              <a:latin typeface="メイリオ" pitchFamily="50" charset="-128"/>
              <a:ea typeface="メイリオ" pitchFamily="50" charset="-128"/>
            </a:endParaRPr>
          </a:p>
        </p:txBody>
      </p:sp>
      <p:cxnSp>
        <p:nvCxnSpPr>
          <p:cNvPr id="57" name="直線矢印コネクタ 56"/>
          <p:cNvCxnSpPr>
            <a:endCxn id="34" idx="2"/>
          </p:cNvCxnSpPr>
          <p:nvPr/>
        </p:nvCxnSpPr>
        <p:spPr>
          <a:xfrm flipH="1" flipV="1">
            <a:off x="4968044" y="4394721"/>
            <a:ext cx="540060" cy="1842591"/>
          </a:xfrm>
          <a:prstGeom prst="straightConnector1">
            <a:avLst/>
          </a:prstGeom>
          <a:ln w="19050">
            <a:solidFill>
              <a:srgbClr val="00206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65" name="直線矢印コネクタ 64"/>
          <p:cNvCxnSpPr/>
          <p:nvPr/>
        </p:nvCxnSpPr>
        <p:spPr>
          <a:xfrm flipH="1">
            <a:off x="6444208" y="3717032"/>
            <a:ext cx="1008112" cy="1008112"/>
          </a:xfrm>
          <a:prstGeom prst="straightConnector1">
            <a:avLst/>
          </a:prstGeom>
          <a:ln w="19050">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67" name="左カーブ矢印 66"/>
          <p:cNvSpPr/>
          <p:nvPr/>
        </p:nvSpPr>
        <p:spPr>
          <a:xfrm>
            <a:off x="8172400" y="3140968"/>
            <a:ext cx="504056" cy="504056"/>
          </a:xfrm>
          <a:prstGeom prst="curvedLeftArrow">
            <a:avLst>
              <a:gd name="adj1" fmla="val 25000"/>
              <a:gd name="adj2" fmla="val 50000"/>
              <a:gd name="adj3" fmla="val 25000"/>
            </a:avLst>
          </a:prstGeom>
          <a:solidFill>
            <a:srgbClr val="00B0F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53" name="直線矢印コネクタ 52"/>
          <p:cNvCxnSpPr/>
          <p:nvPr/>
        </p:nvCxnSpPr>
        <p:spPr>
          <a:xfrm flipH="1">
            <a:off x="5868144" y="5157192"/>
            <a:ext cx="288032" cy="1152128"/>
          </a:xfrm>
          <a:prstGeom prst="straightConnector1">
            <a:avLst/>
          </a:prstGeom>
          <a:ln w="190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62" name="直線矢印コネクタ 61"/>
          <p:cNvCxnSpPr/>
          <p:nvPr/>
        </p:nvCxnSpPr>
        <p:spPr>
          <a:xfrm flipH="1" flipV="1">
            <a:off x="4788024" y="2924944"/>
            <a:ext cx="36004" cy="978496"/>
          </a:xfrm>
          <a:prstGeom prst="straightConnector1">
            <a:avLst/>
          </a:prstGeom>
          <a:ln w="19050">
            <a:solidFill>
              <a:srgbClr val="00206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66" name="直線矢印コネクタ 65"/>
          <p:cNvCxnSpPr/>
          <p:nvPr/>
        </p:nvCxnSpPr>
        <p:spPr>
          <a:xfrm flipH="1" flipV="1">
            <a:off x="5940152" y="3429000"/>
            <a:ext cx="1440160" cy="144016"/>
          </a:xfrm>
          <a:prstGeom prst="straightConnector1">
            <a:avLst/>
          </a:prstGeom>
          <a:ln w="190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69" name="直線矢印コネクタ 68"/>
          <p:cNvCxnSpPr/>
          <p:nvPr/>
        </p:nvCxnSpPr>
        <p:spPr>
          <a:xfrm flipH="1" flipV="1">
            <a:off x="4932040" y="2924944"/>
            <a:ext cx="288032" cy="360040"/>
          </a:xfrm>
          <a:prstGeom prst="straightConnector1">
            <a:avLst/>
          </a:prstGeom>
          <a:ln w="190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72" name="直線矢印コネクタ 71"/>
          <p:cNvCxnSpPr/>
          <p:nvPr/>
        </p:nvCxnSpPr>
        <p:spPr>
          <a:xfrm flipH="1" flipV="1">
            <a:off x="3563888" y="5373216"/>
            <a:ext cx="2016224" cy="1008112"/>
          </a:xfrm>
          <a:prstGeom prst="straightConnector1">
            <a:avLst/>
          </a:prstGeom>
          <a:ln w="190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74" name="直線矢印コネクタ 73"/>
          <p:cNvCxnSpPr/>
          <p:nvPr/>
        </p:nvCxnSpPr>
        <p:spPr>
          <a:xfrm flipH="1" flipV="1">
            <a:off x="1475656" y="4293096"/>
            <a:ext cx="1296144" cy="864096"/>
          </a:xfrm>
          <a:prstGeom prst="straightConnector1">
            <a:avLst/>
          </a:prstGeom>
          <a:ln w="190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76" name="直線矢印コネクタ 75"/>
          <p:cNvCxnSpPr/>
          <p:nvPr/>
        </p:nvCxnSpPr>
        <p:spPr>
          <a:xfrm flipH="1">
            <a:off x="2987824" y="2852936"/>
            <a:ext cx="1584176" cy="648072"/>
          </a:xfrm>
          <a:prstGeom prst="straightConnector1">
            <a:avLst/>
          </a:prstGeom>
          <a:ln w="19050">
            <a:solidFill>
              <a:srgbClr val="00206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78" name="直線矢印コネクタ 77"/>
          <p:cNvCxnSpPr/>
          <p:nvPr/>
        </p:nvCxnSpPr>
        <p:spPr>
          <a:xfrm flipH="1">
            <a:off x="1547664" y="3789040"/>
            <a:ext cx="936104" cy="360040"/>
          </a:xfrm>
          <a:prstGeom prst="straightConnector1">
            <a:avLst/>
          </a:prstGeom>
          <a:ln w="19050">
            <a:solidFill>
              <a:srgbClr val="002060"/>
            </a:solidFill>
            <a:prstDash val="dash"/>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65"/>
                                        </p:tgtEl>
                                        <p:attrNameLst>
                                          <p:attrName>style.visibility</p:attrName>
                                        </p:attrNameLst>
                                      </p:cBhvr>
                                      <p:to>
                                        <p:strVal val="visible"/>
                                      </p:to>
                                    </p:set>
                                    <p:animEffect transition="in" filter="dissolve">
                                      <p:cBhvr>
                                        <p:cTn id="7" dur="500"/>
                                        <p:tgtEl>
                                          <p:spTgt spid="65"/>
                                        </p:tgtEl>
                                      </p:cBhvr>
                                    </p:animEffect>
                                  </p:childTnLst>
                                </p:cTn>
                              </p:par>
                            </p:childTnLst>
                          </p:cTn>
                        </p:par>
                        <p:par>
                          <p:cTn id="8" fill="hold">
                            <p:stCondLst>
                              <p:cond delay="500"/>
                            </p:stCondLst>
                            <p:childTnLst>
                              <p:par>
                                <p:cTn id="9" presetID="9" presetClass="entr" presetSubtype="0" fill="hold" nodeType="afterEffect">
                                  <p:stCondLst>
                                    <p:cond delay="0"/>
                                  </p:stCondLst>
                                  <p:childTnLst>
                                    <p:set>
                                      <p:cBhvr>
                                        <p:cTn id="10" dur="1" fill="hold">
                                          <p:stCondLst>
                                            <p:cond delay="0"/>
                                          </p:stCondLst>
                                        </p:cTn>
                                        <p:tgtEl>
                                          <p:spTgt spid="53"/>
                                        </p:tgtEl>
                                        <p:attrNameLst>
                                          <p:attrName>style.visibility</p:attrName>
                                        </p:attrNameLst>
                                      </p:cBhvr>
                                      <p:to>
                                        <p:strVal val="visible"/>
                                      </p:to>
                                    </p:set>
                                    <p:animEffect transition="in" filter="dissolve">
                                      <p:cBhvr>
                                        <p:cTn id="11" dur="500"/>
                                        <p:tgtEl>
                                          <p:spTgt spid="53"/>
                                        </p:tgtEl>
                                      </p:cBhvr>
                                    </p:animEffect>
                                  </p:childTnLst>
                                </p:cTn>
                              </p:par>
                            </p:childTnLst>
                          </p:cTn>
                        </p:par>
                        <p:par>
                          <p:cTn id="12" fill="hold">
                            <p:stCondLst>
                              <p:cond delay="1000"/>
                            </p:stCondLst>
                            <p:childTnLst>
                              <p:par>
                                <p:cTn id="13" presetID="9" presetClass="entr" presetSubtype="0" fill="hold" nodeType="afterEffect">
                                  <p:stCondLst>
                                    <p:cond delay="0"/>
                                  </p:stCondLst>
                                  <p:childTnLst>
                                    <p:set>
                                      <p:cBhvr>
                                        <p:cTn id="14" dur="1" fill="hold">
                                          <p:stCondLst>
                                            <p:cond delay="0"/>
                                          </p:stCondLst>
                                        </p:cTn>
                                        <p:tgtEl>
                                          <p:spTgt spid="46">
                                            <p:txEl>
                                              <p:pRg st="0" end="0"/>
                                            </p:txEl>
                                          </p:spTgt>
                                        </p:tgtEl>
                                        <p:attrNameLst>
                                          <p:attrName>style.visibility</p:attrName>
                                        </p:attrNameLst>
                                      </p:cBhvr>
                                      <p:to>
                                        <p:strVal val="visible"/>
                                      </p:to>
                                    </p:set>
                                    <p:animEffect transition="in" filter="dissolve">
                                      <p:cBhvr>
                                        <p:cTn id="15" dur="500"/>
                                        <p:tgtEl>
                                          <p:spTgt spid="46">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nodeType="clickEffect">
                                  <p:stCondLst>
                                    <p:cond delay="0"/>
                                  </p:stCondLst>
                                  <p:childTnLst>
                                    <p:set>
                                      <p:cBhvr>
                                        <p:cTn id="19" dur="1" fill="hold">
                                          <p:stCondLst>
                                            <p:cond delay="0"/>
                                          </p:stCondLst>
                                        </p:cTn>
                                        <p:tgtEl>
                                          <p:spTgt spid="66"/>
                                        </p:tgtEl>
                                        <p:attrNameLst>
                                          <p:attrName>style.visibility</p:attrName>
                                        </p:attrNameLst>
                                      </p:cBhvr>
                                      <p:to>
                                        <p:strVal val="visible"/>
                                      </p:to>
                                    </p:set>
                                    <p:animEffect transition="in" filter="dissolve">
                                      <p:cBhvr>
                                        <p:cTn id="20" dur="500"/>
                                        <p:tgtEl>
                                          <p:spTgt spid="66"/>
                                        </p:tgtEl>
                                      </p:cBhvr>
                                    </p:animEffect>
                                  </p:childTnLst>
                                </p:cTn>
                              </p:par>
                            </p:childTnLst>
                          </p:cTn>
                        </p:par>
                        <p:par>
                          <p:cTn id="21" fill="hold">
                            <p:stCondLst>
                              <p:cond delay="500"/>
                            </p:stCondLst>
                            <p:childTnLst>
                              <p:par>
                                <p:cTn id="22" presetID="9" presetClass="entr" presetSubtype="0" fill="hold" nodeType="afterEffect">
                                  <p:stCondLst>
                                    <p:cond delay="0"/>
                                  </p:stCondLst>
                                  <p:childTnLst>
                                    <p:set>
                                      <p:cBhvr>
                                        <p:cTn id="23" dur="1" fill="hold">
                                          <p:stCondLst>
                                            <p:cond delay="0"/>
                                          </p:stCondLst>
                                        </p:cTn>
                                        <p:tgtEl>
                                          <p:spTgt spid="69"/>
                                        </p:tgtEl>
                                        <p:attrNameLst>
                                          <p:attrName>style.visibility</p:attrName>
                                        </p:attrNameLst>
                                      </p:cBhvr>
                                      <p:to>
                                        <p:strVal val="visible"/>
                                      </p:to>
                                    </p:set>
                                    <p:animEffect transition="in" filter="dissolve">
                                      <p:cBhvr>
                                        <p:cTn id="24" dur="500"/>
                                        <p:tgtEl>
                                          <p:spTgt spid="69"/>
                                        </p:tgtEl>
                                      </p:cBhvr>
                                    </p:animEffect>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nodeType="clickEffect">
                                  <p:stCondLst>
                                    <p:cond delay="0"/>
                                  </p:stCondLst>
                                  <p:childTnLst>
                                    <p:set>
                                      <p:cBhvr>
                                        <p:cTn id="28" dur="1" fill="hold">
                                          <p:stCondLst>
                                            <p:cond delay="0"/>
                                          </p:stCondLst>
                                        </p:cTn>
                                        <p:tgtEl>
                                          <p:spTgt spid="57"/>
                                        </p:tgtEl>
                                        <p:attrNameLst>
                                          <p:attrName>style.visibility</p:attrName>
                                        </p:attrNameLst>
                                      </p:cBhvr>
                                      <p:to>
                                        <p:strVal val="visible"/>
                                      </p:to>
                                    </p:set>
                                    <p:animEffect transition="in" filter="dissolve">
                                      <p:cBhvr>
                                        <p:cTn id="29" dur="500"/>
                                        <p:tgtEl>
                                          <p:spTgt spid="57"/>
                                        </p:tgtEl>
                                      </p:cBhvr>
                                    </p:animEffect>
                                  </p:childTnLst>
                                </p:cTn>
                              </p:par>
                            </p:childTnLst>
                          </p:cTn>
                        </p:par>
                        <p:par>
                          <p:cTn id="30" fill="hold">
                            <p:stCondLst>
                              <p:cond delay="500"/>
                            </p:stCondLst>
                            <p:childTnLst>
                              <p:par>
                                <p:cTn id="31" presetID="9" presetClass="entr" presetSubtype="0" fill="hold" nodeType="afterEffect">
                                  <p:stCondLst>
                                    <p:cond delay="0"/>
                                  </p:stCondLst>
                                  <p:childTnLst>
                                    <p:set>
                                      <p:cBhvr>
                                        <p:cTn id="32" dur="1" fill="hold">
                                          <p:stCondLst>
                                            <p:cond delay="0"/>
                                          </p:stCondLst>
                                        </p:cTn>
                                        <p:tgtEl>
                                          <p:spTgt spid="62"/>
                                        </p:tgtEl>
                                        <p:attrNameLst>
                                          <p:attrName>style.visibility</p:attrName>
                                        </p:attrNameLst>
                                      </p:cBhvr>
                                      <p:to>
                                        <p:strVal val="visible"/>
                                      </p:to>
                                    </p:set>
                                    <p:animEffect transition="in" filter="dissolve">
                                      <p:cBhvr>
                                        <p:cTn id="33" dur="500"/>
                                        <p:tgtEl>
                                          <p:spTgt spid="62"/>
                                        </p:tgtEl>
                                      </p:cBhvr>
                                    </p:animEffect>
                                  </p:childTnLst>
                                </p:cTn>
                              </p:par>
                            </p:childTnLst>
                          </p:cTn>
                        </p:par>
                      </p:childTnLst>
                    </p:cTn>
                  </p:par>
                  <p:par>
                    <p:cTn id="34" fill="hold">
                      <p:stCondLst>
                        <p:cond delay="indefinite"/>
                      </p:stCondLst>
                      <p:childTnLst>
                        <p:par>
                          <p:cTn id="35" fill="hold">
                            <p:stCondLst>
                              <p:cond delay="0"/>
                            </p:stCondLst>
                            <p:childTnLst>
                              <p:par>
                                <p:cTn id="36" presetID="9" presetClass="entr" presetSubtype="0" fill="hold" nodeType="clickEffect">
                                  <p:stCondLst>
                                    <p:cond delay="0"/>
                                  </p:stCondLst>
                                  <p:childTnLst>
                                    <p:set>
                                      <p:cBhvr>
                                        <p:cTn id="37" dur="1" fill="hold">
                                          <p:stCondLst>
                                            <p:cond delay="0"/>
                                          </p:stCondLst>
                                        </p:cTn>
                                        <p:tgtEl>
                                          <p:spTgt spid="44">
                                            <p:txEl>
                                              <p:pRg st="0" end="0"/>
                                            </p:txEl>
                                          </p:spTgt>
                                        </p:tgtEl>
                                        <p:attrNameLst>
                                          <p:attrName>style.visibility</p:attrName>
                                        </p:attrNameLst>
                                      </p:cBhvr>
                                      <p:to>
                                        <p:strVal val="visible"/>
                                      </p:to>
                                    </p:set>
                                    <p:animEffect transition="in" filter="dissolve">
                                      <p:cBhvr>
                                        <p:cTn id="38" dur="500"/>
                                        <p:tgtEl>
                                          <p:spTgt spid="44">
                                            <p:txEl>
                                              <p:pRg st="0" end="0"/>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9" presetClass="entr" presetSubtype="0" fill="hold" nodeType="clickEffect">
                                  <p:stCondLst>
                                    <p:cond delay="0"/>
                                  </p:stCondLst>
                                  <p:childTnLst>
                                    <p:set>
                                      <p:cBhvr>
                                        <p:cTn id="42" dur="1" fill="hold">
                                          <p:stCondLst>
                                            <p:cond delay="0"/>
                                          </p:stCondLst>
                                        </p:cTn>
                                        <p:tgtEl>
                                          <p:spTgt spid="76"/>
                                        </p:tgtEl>
                                        <p:attrNameLst>
                                          <p:attrName>style.visibility</p:attrName>
                                        </p:attrNameLst>
                                      </p:cBhvr>
                                      <p:to>
                                        <p:strVal val="visible"/>
                                      </p:to>
                                    </p:set>
                                    <p:animEffect transition="in" filter="dissolve">
                                      <p:cBhvr>
                                        <p:cTn id="43" dur="500"/>
                                        <p:tgtEl>
                                          <p:spTgt spid="76"/>
                                        </p:tgtEl>
                                      </p:cBhvr>
                                    </p:animEffect>
                                  </p:childTnLst>
                                </p:cTn>
                              </p:par>
                              <p:par>
                                <p:cTn id="44" presetID="9" presetClass="entr" presetSubtype="0" fill="hold" nodeType="withEffect">
                                  <p:stCondLst>
                                    <p:cond delay="0"/>
                                  </p:stCondLst>
                                  <p:childTnLst>
                                    <p:set>
                                      <p:cBhvr>
                                        <p:cTn id="45" dur="1" fill="hold">
                                          <p:stCondLst>
                                            <p:cond delay="0"/>
                                          </p:stCondLst>
                                        </p:cTn>
                                        <p:tgtEl>
                                          <p:spTgt spid="78"/>
                                        </p:tgtEl>
                                        <p:attrNameLst>
                                          <p:attrName>style.visibility</p:attrName>
                                        </p:attrNameLst>
                                      </p:cBhvr>
                                      <p:to>
                                        <p:strVal val="visible"/>
                                      </p:to>
                                    </p:set>
                                    <p:animEffect transition="in" filter="dissolve">
                                      <p:cBhvr>
                                        <p:cTn id="46" dur="500"/>
                                        <p:tgtEl>
                                          <p:spTgt spid="78"/>
                                        </p:tgtEl>
                                      </p:cBhvr>
                                    </p:animEffect>
                                  </p:childTnLst>
                                </p:cTn>
                              </p:par>
                              <p:par>
                                <p:cTn id="47" presetID="9" presetClass="entr" presetSubtype="0" fill="hold" nodeType="withEffect">
                                  <p:stCondLst>
                                    <p:cond delay="0"/>
                                  </p:stCondLst>
                                  <p:childTnLst>
                                    <p:set>
                                      <p:cBhvr>
                                        <p:cTn id="48" dur="1" fill="hold">
                                          <p:stCondLst>
                                            <p:cond delay="0"/>
                                          </p:stCondLst>
                                        </p:cTn>
                                        <p:tgtEl>
                                          <p:spTgt spid="72"/>
                                        </p:tgtEl>
                                        <p:attrNameLst>
                                          <p:attrName>style.visibility</p:attrName>
                                        </p:attrNameLst>
                                      </p:cBhvr>
                                      <p:to>
                                        <p:strVal val="visible"/>
                                      </p:to>
                                    </p:set>
                                    <p:animEffect transition="in" filter="dissolve">
                                      <p:cBhvr>
                                        <p:cTn id="49" dur="500"/>
                                        <p:tgtEl>
                                          <p:spTgt spid="72"/>
                                        </p:tgtEl>
                                      </p:cBhvr>
                                    </p:animEffect>
                                  </p:childTnLst>
                                </p:cTn>
                              </p:par>
                              <p:par>
                                <p:cTn id="50" presetID="9" presetClass="entr" presetSubtype="0" fill="hold" nodeType="withEffect">
                                  <p:stCondLst>
                                    <p:cond delay="0"/>
                                  </p:stCondLst>
                                  <p:childTnLst>
                                    <p:set>
                                      <p:cBhvr>
                                        <p:cTn id="51" dur="1" fill="hold">
                                          <p:stCondLst>
                                            <p:cond delay="0"/>
                                          </p:stCondLst>
                                        </p:cTn>
                                        <p:tgtEl>
                                          <p:spTgt spid="74"/>
                                        </p:tgtEl>
                                        <p:attrNameLst>
                                          <p:attrName>style.visibility</p:attrName>
                                        </p:attrNameLst>
                                      </p:cBhvr>
                                      <p:to>
                                        <p:strVal val="visible"/>
                                      </p:to>
                                    </p:set>
                                    <p:animEffect transition="in" filter="dissolve">
                                      <p:cBhvr>
                                        <p:cTn id="52" dur="500"/>
                                        <p:tgtEl>
                                          <p:spTgt spid="74"/>
                                        </p:tgtEl>
                                      </p:cBhvr>
                                    </p:animEffect>
                                  </p:childTnLst>
                                </p:cTn>
                              </p:par>
                            </p:childTnLst>
                          </p:cTn>
                        </p:par>
                        <p:par>
                          <p:cTn id="53" fill="hold">
                            <p:stCondLst>
                              <p:cond delay="500"/>
                            </p:stCondLst>
                            <p:childTnLst>
                              <p:par>
                                <p:cTn id="54" presetID="9" presetClass="entr" presetSubtype="0" fill="hold" nodeType="afterEffect">
                                  <p:stCondLst>
                                    <p:cond delay="0"/>
                                  </p:stCondLst>
                                  <p:childTnLst>
                                    <p:set>
                                      <p:cBhvr>
                                        <p:cTn id="55" dur="1" fill="hold">
                                          <p:stCondLst>
                                            <p:cond delay="0"/>
                                          </p:stCondLst>
                                        </p:cTn>
                                        <p:tgtEl>
                                          <p:spTgt spid="41">
                                            <p:txEl>
                                              <p:pRg st="0" end="0"/>
                                            </p:txEl>
                                          </p:spTgt>
                                        </p:tgtEl>
                                        <p:attrNameLst>
                                          <p:attrName>style.visibility</p:attrName>
                                        </p:attrNameLst>
                                      </p:cBhvr>
                                      <p:to>
                                        <p:strVal val="visible"/>
                                      </p:to>
                                    </p:set>
                                    <p:animEffect transition="in" filter="dissolve">
                                      <p:cBhvr>
                                        <p:cTn id="56" dur="500"/>
                                        <p:tgtEl>
                                          <p:spTgt spid="4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28600"/>
            <a:ext cx="8496944" cy="990600"/>
          </a:xfrm>
        </p:spPr>
        <p:txBody>
          <a:bodyPr>
            <a:normAutofit/>
          </a:bodyPr>
          <a:lstStyle/>
          <a:p>
            <a:r>
              <a:rPr kumimoji="1" lang="en-US" altLang="ja-JP" dirty="0" smtClean="0">
                <a:latin typeface="メイリオ" pitchFamily="50" charset="-128"/>
                <a:ea typeface="メイリオ" pitchFamily="50" charset="-128"/>
              </a:rPr>
              <a:t>PERT</a:t>
            </a:r>
            <a:r>
              <a:rPr kumimoji="1" lang="ja-JP" altLang="en-US" dirty="0" smtClean="0">
                <a:latin typeface="メイリオ" pitchFamily="50" charset="-128"/>
                <a:ea typeface="メイリオ" pitchFamily="50" charset="-128"/>
              </a:rPr>
              <a:t>計算</a:t>
            </a:r>
            <a:r>
              <a:rPr kumimoji="1" lang="en-US" altLang="ja-JP" dirty="0" smtClean="0">
                <a:latin typeface="メイリオ" pitchFamily="50" charset="-128"/>
                <a:ea typeface="メイリオ" pitchFamily="50" charset="-128"/>
              </a:rPr>
              <a:t>3</a:t>
            </a:r>
            <a:r>
              <a:rPr lang="ja-JP" altLang="en-US" dirty="0" smtClean="0">
                <a:latin typeface="メイリオ" pitchFamily="50" charset="-128"/>
                <a:ea typeface="メイリオ" pitchFamily="50" charset="-128"/>
              </a:rPr>
              <a:t>：余裕時間</a:t>
            </a:r>
            <a:endParaRPr kumimoji="1" lang="ja-JP" altLang="en-US" dirty="0">
              <a:latin typeface="メイリオ" pitchFamily="50" charset="-128"/>
              <a:ea typeface="メイリオ" pitchFamily="50" charset="-128"/>
            </a:endParaRPr>
          </a:p>
        </p:txBody>
      </p:sp>
      <p:sp>
        <p:nvSpPr>
          <p:cNvPr id="4" name="コンテンツ プレースホルダ 3"/>
          <p:cNvSpPr>
            <a:spLocks noGrp="1"/>
          </p:cNvSpPr>
          <p:nvPr>
            <p:ph sz="quarter" idx="1"/>
          </p:nvPr>
        </p:nvSpPr>
        <p:spPr>
          <a:xfrm>
            <a:off x="251520" y="1770112"/>
            <a:ext cx="8568952" cy="4323184"/>
          </a:xfrm>
        </p:spPr>
        <p:txBody>
          <a:bodyPr>
            <a:normAutofit/>
          </a:bodyPr>
          <a:lstStyle/>
          <a:p>
            <a:r>
              <a:rPr lang="ja-JP" altLang="en-US" sz="2800" dirty="0" smtClean="0">
                <a:solidFill>
                  <a:schemeClr val="tx2"/>
                </a:solidFill>
                <a:latin typeface="メイリオ" pitchFamily="50" charset="-128"/>
                <a:ea typeface="メイリオ" pitchFamily="50" charset="-128"/>
              </a:rPr>
              <a:t>最遅完了時刻までに作業が完了できるのであれば，最早開始時刻までに始めなくても，プロジェクト全体の完了時刻を守ることができる！</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余裕あり</a:t>
            </a:r>
            <a:r>
              <a:rPr lang="en-US" altLang="ja-JP" sz="2800" dirty="0" smtClean="0">
                <a:solidFill>
                  <a:schemeClr val="tx2"/>
                </a:solidFill>
                <a:latin typeface="メイリオ" pitchFamily="50" charset="-128"/>
                <a:ea typeface="メイリオ" pitchFamily="50" charset="-128"/>
              </a:rPr>
              <a:t>)</a:t>
            </a:r>
          </a:p>
          <a:p>
            <a:pPr lvl="1"/>
            <a:r>
              <a:rPr lang="ja-JP" altLang="en-US" b="1" dirty="0" smtClean="0">
                <a:solidFill>
                  <a:srgbClr val="C00000"/>
                </a:solidFill>
                <a:latin typeface="メイリオ" pitchFamily="50" charset="-128"/>
                <a:ea typeface="メイリオ" pitchFamily="50" charset="-128"/>
              </a:rPr>
              <a:t>全余裕時間</a:t>
            </a:r>
            <a:r>
              <a:rPr lang="ja-JP" altLang="en-US" dirty="0" smtClean="0">
                <a:solidFill>
                  <a:schemeClr val="tx2"/>
                </a:solidFill>
                <a:latin typeface="メイリオ" pitchFamily="50" charset="-128"/>
                <a:ea typeface="メイリオ" pitchFamily="50" charset="-128"/>
              </a:rPr>
              <a:t>：他の作業は真面目にやってくれる条件の下で，さぼれる時間</a:t>
            </a:r>
            <a:endParaRPr lang="en-US" altLang="ja-JP" dirty="0" smtClean="0">
              <a:solidFill>
                <a:schemeClr val="tx2"/>
              </a:solidFill>
              <a:latin typeface="メイリオ" pitchFamily="50" charset="-128"/>
              <a:ea typeface="メイリオ" pitchFamily="50" charset="-128"/>
            </a:endParaRPr>
          </a:p>
          <a:p>
            <a:pPr lvl="1"/>
            <a:r>
              <a:rPr lang="ja-JP" altLang="en-US" b="1" dirty="0" smtClean="0">
                <a:solidFill>
                  <a:srgbClr val="C00000"/>
                </a:solidFill>
                <a:latin typeface="メイリオ" pitchFamily="50" charset="-128"/>
                <a:ea typeface="メイリオ" pitchFamily="50" charset="-128"/>
              </a:rPr>
              <a:t>自由余裕時間</a:t>
            </a:r>
            <a:r>
              <a:rPr lang="ja-JP" altLang="en-US" dirty="0" smtClean="0">
                <a:solidFill>
                  <a:schemeClr val="tx2"/>
                </a:solidFill>
                <a:latin typeface="メイリオ" pitchFamily="50" charset="-128"/>
                <a:ea typeface="メイリオ" pitchFamily="50" charset="-128"/>
              </a:rPr>
              <a:t>：他の作業に迷惑かけることなくさぼれる時間</a:t>
            </a:r>
            <a:endParaRPr lang="en-US" altLang="ja-JP" dirty="0" smtClean="0">
              <a:solidFill>
                <a:schemeClr val="tx2"/>
              </a:solidFill>
              <a:latin typeface="メイリオ" pitchFamily="50" charset="-128"/>
              <a:ea typeface="メイリオ" pitchFamily="50" charset="-128"/>
            </a:endParaRPr>
          </a:p>
        </p:txBody>
      </p:sp>
      <p:sp>
        <p:nvSpPr>
          <p:cNvPr id="5" name="正方形/長方形 4"/>
          <p:cNvSpPr/>
          <p:nvPr/>
        </p:nvSpPr>
        <p:spPr>
          <a:xfrm>
            <a:off x="7884368" y="56818"/>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P.180</a:t>
            </a:r>
            <a:r>
              <a:rPr lang="ja-JP" altLang="en-US" sz="2000" b="1" dirty="0" smtClean="0">
                <a:solidFill>
                  <a:schemeClr val="tx2"/>
                </a:solidFill>
                <a:latin typeface="メイリオ" pitchFamily="50" charset="-128"/>
                <a:ea typeface="メイリオ" pitchFamily="50" charset="-128"/>
              </a:rPr>
              <a:t>～</a:t>
            </a:r>
            <a:endParaRPr lang="ja-JP" altLang="en-US" sz="2000" b="1" dirty="0">
              <a:solidFill>
                <a:schemeClr val="tx2"/>
              </a:solidFill>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28600"/>
            <a:ext cx="8496944" cy="990600"/>
          </a:xfrm>
        </p:spPr>
        <p:txBody>
          <a:bodyPr>
            <a:normAutofit/>
          </a:bodyPr>
          <a:lstStyle/>
          <a:p>
            <a:r>
              <a:rPr kumimoji="1" lang="ja-JP" altLang="en-US" dirty="0" smtClean="0">
                <a:latin typeface="メイリオ" pitchFamily="50" charset="-128"/>
                <a:ea typeface="メイリオ" pitchFamily="50" charset="-128"/>
              </a:rPr>
              <a:t>余裕時間の説明モデル</a:t>
            </a:r>
            <a:endParaRPr kumimoji="1" lang="ja-JP" altLang="en-US" dirty="0">
              <a:latin typeface="メイリオ" pitchFamily="50" charset="-128"/>
              <a:ea typeface="メイリオ" pitchFamily="50" charset="-128"/>
            </a:endParaRPr>
          </a:p>
        </p:txBody>
      </p:sp>
      <p:sp>
        <p:nvSpPr>
          <p:cNvPr id="4" name="コンテンツ プレースホルダ 3"/>
          <p:cNvSpPr>
            <a:spLocks noGrp="1"/>
          </p:cNvSpPr>
          <p:nvPr>
            <p:ph sz="quarter" idx="1"/>
          </p:nvPr>
        </p:nvSpPr>
        <p:spPr>
          <a:xfrm>
            <a:off x="251520" y="1770112"/>
            <a:ext cx="8568952" cy="4323184"/>
          </a:xfrm>
        </p:spPr>
        <p:txBody>
          <a:bodyPr>
            <a:normAutofit/>
          </a:bodyPr>
          <a:lstStyle/>
          <a:p>
            <a:r>
              <a:rPr lang="ja-JP" altLang="en-US" sz="2800" dirty="0" smtClean="0">
                <a:solidFill>
                  <a:schemeClr val="tx2"/>
                </a:solidFill>
                <a:latin typeface="メイリオ" pitchFamily="50" charset="-128"/>
                <a:ea typeface="メイリオ" pitchFamily="50" charset="-128"/>
              </a:rPr>
              <a:t>最早開始時刻，最遅完了時刻の計算例題</a:t>
            </a:r>
            <a:endParaRPr lang="en-US" altLang="ja-JP" sz="2800" dirty="0" smtClean="0">
              <a:solidFill>
                <a:schemeClr val="tx2"/>
              </a:solidFill>
              <a:latin typeface="メイリオ" pitchFamily="50" charset="-128"/>
              <a:ea typeface="メイリオ" pitchFamily="50" charset="-128"/>
            </a:endParaRPr>
          </a:p>
        </p:txBody>
      </p:sp>
      <p:sp>
        <p:nvSpPr>
          <p:cNvPr id="40" name="円/楕円 39"/>
          <p:cNvSpPr/>
          <p:nvPr/>
        </p:nvSpPr>
        <p:spPr>
          <a:xfrm>
            <a:off x="4644008" y="5085184"/>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3</a:t>
            </a:r>
            <a:endParaRPr kumimoji="1" lang="ja-JP" altLang="en-US" sz="2800" b="1" dirty="0">
              <a:solidFill>
                <a:schemeClr val="tx2"/>
              </a:solidFill>
              <a:latin typeface="メイリオ" pitchFamily="50" charset="-128"/>
              <a:ea typeface="メイリオ" pitchFamily="50" charset="-128"/>
            </a:endParaRPr>
          </a:p>
        </p:txBody>
      </p:sp>
      <p:cxnSp>
        <p:nvCxnSpPr>
          <p:cNvPr id="41" name="直線矢印コネクタ 40"/>
          <p:cNvCxnSpPr>
            <a:stCxn id="43" idx="6"/>
            <a:endCxn id="42" idx="2"/>
          </p:cNvCxnSpPr>
          <p:nvPr/>
        </p:nvCxnSpPr>
        <p:spPr>
          <a:xfrm flipV="1">
            <a:off x="2483768" y="3212976"/>
            <a:ext cx="1080120" cy="1368152"/>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42" name="円/楕円 41"/>
          <p:cNvSpPr/>
          <p:nvPr/>
        </p:nvSpPr>
        <p:spPr>
          <a:xfrm>
            <a:off x="3563888" y="2852936"/>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2</a:t>
            </a:r>
            <a:endParaRPr kumimoji="1" lang="ja-JP" altLang="en-US" sz="2800" b="1" dirty="0">
              <a:solidFill>
                <a:schemeClr val="tx2"/>
              </a:solidFill>
              <a:latin typeface="メイリオ" pitchFamily="50" charset="-128"/>
              <a:ea typeface="メイリオ" pitchFamily="50" charset="-128"/>
            </a:endParaRPr>
          </a:p>
        </p:txBody>
      </p:sp>
      <p:sp>
        <p:nvSpPr>
          <p:cNvPr id="43" name="円/楕円 42"/>
          <p:cNvSpPr/>
          <p:nvPr/>
        </p:nvSpPr>
        <p:spPr>
          <a:xfrm>
            <a:off x="1763688" y="4221088"/>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1</a:t>
            </a:r>
            <a:endParaRPr kumimoji="1" lang="ja-JP" altLang="en-US" sz="2800" b="1" dirty="0">
              <a:solidFill>
                <a:schemeClr val="tx2"/>
              </a:solidFill>
              <a:latin typeface="メイリオ" pitchFamily="50" charset="-128"/>
              <a:ea typeface="メイリオ" pitchFamily="50" charset="-128"/>
            </a:endParaRPr>
          </a:p>
        </p:txBody>
      </p:sp>
      <p:sp>
        <p:nvSpPr>
          <p:cNvPr id="44" name="円/楕円 43"/>
          <p:cNvSpPr/>
          <p:nvPr/>
        </p:nvSpPr>
        <p:spPr>
          <a:xfrm>
            <a:off x="6516216" y="3717032"/>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4</a:t>
            </a:r>
            <a:endParaRPr kumimoji="1" lang="ja-JP" altLang="en-US" sz="2800" b="1" dirty="0">
              <a:solidFill>
                <a:schemeClr val="tx2"/>
              </a:solidFill>
              <a:latin typeface="メイリオ" pitchFamily="50" charset="-128"/>
              <a:ea typeface="メイリオ" pitchFamily="50" charset="-128"/>
            </a:endParaRPr>
          </a:p>
        </p:txBody>
      </p:sp>
      <p:cxnSp>
        <p:nvCxnSpPr>
          <p:cNvPr id="45" name="直線矢印コネクタ 44"/>
          <p:cNvCxnSpPr>
            <a:stCxn id="43" idx="6"/>
            <a:endCxn id="40" idx="2"/>
          </p:cNvCxnSpPr>
          <p:nvPr/>
        </p:nvCxnSpPr>
        <p:spPr>
          <a:xfrm>
            <a:off x="2483768" y="4581128"/>
            <a:ext cx="2160240" cy="864096"/>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46" name="直線矢印コネクタ 45"/>
          <p:cNvCxnSpPr>
            <a:stCxn id="42" idx="5"/>
            <a:endCxn id="40" idx="0"/>
          </p:cNvCxnSpPr>
          <p:nvPr/>
        </p:nvCxnSpPr>
        <p:spPr>
          <a:xfrm>
            <a:off x="4178515" y="3467563"/>
            <a:ext cx="825533" cy="1617621"/>
          </a:xfrm>
          <a:prstGeom prst="straightConnector1">
            <a:avLst/>
          </a:prstGeom>
          <a:ln w="25400">
            <a:solidFill>
              <a:schemeClr val="tx2"/>
            </a:solidFill>
            <a:prstDash val="dash"/>
            <a:tailEnd type="arrow" w="lg" len="lg"/>
          </a:ln>
        </p:spPr>
        <p:style>
          <a:lnRef idx="1">
            <a:schemeClr val="accent1"/>
          </a:lnRef>
          <a:fillRef idx="0">
            <a:schemeClr val="accent1"/>
          </a:fillRef>
          <a:effectRef idx="0">
            <a:schemeClr val="accent1"/>
          </a:effectRef>
          <a:fontRef idx="minor">
            <a:schemeClr val="tx1"/>
          </a:fontRef>
        </p:style>
      </p:cxnSp>
      <p:cxnSp>
        <p:nvCxnSpPr>
          <p:cNvPr id="47" name="直線矢印コネクタ 46"/>
          <p:cNvCxnSpPr>
            <a:stCxn id="42" idx="6"/>
            <a:endCxn id="44" idx="2"/>
          </p:cNvCxnSpPr>
          <p:nvPr/>
        </p:nvCxnSpPr>
        <p:spPr>
          <a:xfrm>
            <a:off x="4283968" y="3212976"/>
            <a:ext cx="2232248" cy="864096"/>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48" name="直線矢印コネクタ 47"/>
          <p:cNvCxnSpPr>
            <a:stCxn id="40" idx="6"/>
            <a:endCxn id="44" idx="2"/>
          </p:cNvCxnSpPr>
          <p:nvPr/>
        </p:nvCxnSpPr>
        <p:spPr>
          <a:xfrm flipV="1">
            <a:off x="5364088" y="4077072"/>
            <a:ext cx="1152128" cy="1368152"/>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49" name="テキスト ボックス 48"/>
          <p:cNvSpPr txBox="1"/>
          <p:nvPr/>
        </p:nvSpPr>
        <p:spPr>
          <a:xfrm>
            <a:off x="2267744" y="3429000"/>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A(4)</a:t>
            </a:r>
            <a:endParaRPr kumimoji="1" lang="ja-JP" altLang="en-US" sz="2400" dirty="0">
              <a:solidFill>
                <a:schemeClr val="tx2"/>
              </a:solidFill>
              <a:latin typeface="メイリオ" pitchFamily="50" charset="-128"/>
              <a:ea typeface="メイリオ" pitchFamily="50" charset="-128"/>
            </a:endParaRPr>
          </a:p>
        </p:txBody>
      </p:sp>
      <p:sp>
        <p:nvSpPr>
          <p:cNvPr id="50" name="テキスト ボックス 49"/>
          <p:cNvSpPr txBox="1"/>
          <p:nvPr/>
        </p:nvSpPr>
        <p:spPr>
          <a:xfrm>
            <a:off x="2771800" y="5085184"/>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B(3)</a:t>
            </a:r>
            <a:endParaRPr kumimoji="1" lang="ja-JP" altLang="en-US" sz="2400" dirty="0">
              <a:solidFill>
                <a:schemeClr val="tx2"/>
              </a:solidFill>
              <a:latin typeface="メイリオ" pitchFamily="50" charset="-128"/>
              <a:ea typeface="メイリオ" pitchFamily="50" charset="-128"/>
            </a:endParaRPr>
          </a:p>
        </p:txBody>
      </p:sp>
      <p:sp>
        <p:nvSpPr>
          <p:cNvPr id="52" name="テキスト ボックス 51"/>
          <p:cNvSpPr txBox="1"/>
          <p:nvPr/>
        </p:nvSpPr>
        <p:spPr>
          <a:xfrm>
            <a:off x="5148064" y="3140968"/>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C(6)</a:t>
            </a:r>
            <a:endParaRPr kumimoji="1" lang="ja-JP" altLang="en-US" sz="2400" dirty="0">
              <a:solidFill>
                <a:schemeClr val="tx2"/>
              </a:solidFill>
              <a:latin typeface="メイリオ" pitchFamily="50" charset="-128"/>
              <a:ea typeface="メイリオ" pitchFamily="50" charset="-128"/>
            </a:endParaRPr>
          </a:p>
        </p:txBody>
      </p:sp>
      <p:sp>
        <p:nvSpPr>
          <p:cNvPr id="53" name="テキスト ボックス 52"/>
          <p:cNvSpPr txBox="1"/>
          <p:nvPr/>
        </p:nvSpPr>
        <p:spPr>
          <a:xfrm>
            <a:off x="5796136" y="4767535"/>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D(2)</a:t>
            </a:r>
            <a:endParaRPr kumimoji="1" lang="ja-JP" altLang="en-US" sz="2400" dirty="0">
              <a:solidFill>
                <a:schemeClr val="tx2"/>
              </a:solidFill>
              <a:latin typeface="メイリオ" pitchFamily="50" charset="-128"/>
              <a:ea typeface="メイリオ" pitchFamily="50" charset="-128"/>
            </a:endParaRPr>
          </a:p>
        </p:txBody>
      </p:sp>
      <p:sp>
        <p:nvSpPr>
          <p:cNvPr id="54" name="正方形/長方形 53"/>
          <p:cNvSpPr/>
          <p:nvPr/>
        </p:nvSpPr>
        <p:spPr>
          <a:xfrm>
            <a:off x="6948264" y="5589240"/>
            <a:ext cx="1800200" cy="43204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2"/>
                </a:solidFill>
                <a:latin typeface="メイリオ" pitchFamily="50" charset="-128"/>
                <a:ea typeface="メイリオ" pitchFamily="50" charset="-128"/>
              </a:rPr>
              <a:t>最早開始時刻</a:t>
            </a:r>
            <a:endParaRPr kumimoji="1" lang="ja-JP" altLang="en-US" sz="2000" dirty="0">
              <a:solidFill>
                <a:schemeClr val="tx2"/>
              </a:solidFill>
              <a:latin typeface="メイリオ" pitchFamily="50" charset="-128"/>
              <a:ea typeface="メイリオ" pitchFamily="50" charset="-128"/>
            </a:endParaRPr>
          </a:p>
        </p:txBody>
      </p:sp>
      <p:sp>
        <p:nvSpPr>
          <p:cNvPr id="55" name="正方形/長方形 54"/>
          <p:cNvSpPr/>
          <p:nvPr/>
        </p:nvSpPr>
        <p:spPr>
          <a:xfrm>
            <a:off x="6948264" y="6021288"/>
            <a:ext cx="1800200" cy="43204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2"/>
                </a:solidFill>
                <a:latin typeface="メイリオ" pitchFamily="50" charset="-128"/>
                <a:ea typeface="メイリオ" pitchFamily="50" charset="-128"/>
              </a:rPr>
              <a:t>最遅完了時刻</a:t>
            </a:r>
            <a:endParaRPr kumimoji="1" lang="ja-JP" altLang="en-US" sz="2000" dirty="0">
              <a:solidFill>
                <a:schemeClr val="tx2"/>
              </a:solidFill>
              <a:latin typeface="メイリオ" pitchFamily="50" charset="-128"/>
              <a:ea typeface="メイリオ" pitchFamily="50" charset="-128"/>
            </a:endParaRPr>
          </a:p>
        </p:txBody>
      </p:sp>
      <p:sp>
        <p:nvSpPr>
          <p:cNvPr id="56" name="正方形/長方形 55"/>
          <p:cNvSpPr/>
          <p:nvPr/>
        </p:nvSpPr>
        <p:spPr>
          <a:xfrm>
            <a:off x="827584" y="3501008"/>
            <a:ext cx="864096" cy="43204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b="1" dirty="0" smtClean="0">
                <a:solidFill>
                  <a:srgbClr val="C00000"/>
                </a:solidFill>
                <a:latin typeface="メイリオ" pitchFamily="50" charset="-128"/>
                <a:ea typeface="メイリオ" pitchFamily="50" charset="-128"/>
              </a:rPr>
              <a:t>0</a:t>
            </a:r>
            <a:endParaRPr kumimoji="1" lang="ja-JP" altLang="en-US" sz="2400" b="1" dirty="0">
              <a:solidFill>
                <a:srgbClr val="C00000"/>
              </a:solidFill>
              <a:latin typeface="メイリオ" pitchFamily="50" charset="-128"/>
              <a:ea typeface="メイリオ" pitchFamily="50" charset="-128"/>
            </a:endParaRPr>
          </a:p>
        </p:txBody>
      </p:sp>
      <p:sp>
        <p:nvSpPr>
          <p:cNvPr id="57" name="正方形/長方形 56"/>
          <p:cNvSpPr/>
          <p:nvPr/>
        </p:nvSpPr>
        <p:spPr>
          <a:xfrm>
            <a:off x="827584" y="3933056"/>
            <a:ext cx="864096" cy="43204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rgbClr val="002060"/>
                </a:solidFill>
                <a:latin typeface="メイリオ" pitchFamily="50" charset="-128"/>
                <a:ea typeface="メイリオ" pitchFamily="50" charset="-128"/>
              </a:rPr>
              <a:t>0</a:t>
            </a:r>
            <a:endParaRPr lang="ja-JP" altLang="en-US" sz="2400" b="1" dirty="0">
              <a:solidFill>
                <a:srgbClr val="002060"/>
              </a:solidFill>
              <a:latin typeface="メイリオ" pitchFamily="50" charset="-128"/>
              <a:ea typeface="メイリオ" pitchFamily="50" charset="-128"/>
            </a:endParaRPr>
          </a:p>
        </p:txBody>
      </p:sp>
      <p:sp>
        <p:nvSpPr>
          <p:cNvPr id="58" name="正方形/長方形 57"/>
          <p:cNvSpPr/>
          <p:nvPr/>
        </p:nvSpPr>
        <p:spPr>
          <a:xfrm>
            <a:off x="4355976" y="2204864"/>
            <a:ext cx="864096" cy="43204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rgbClr val="C00000"/>
                </a:solidFill>
                <a:latin typeface="メイリオ" pitchFamily="50" charset="-128"/>
                <a:ea typeface="メイリオ" pitchFamily="50" charset="-128"/>
              </a:rPr>
              <a:t>4</a:t>
            </a:r>
            <a:endParaRPr kumimoji="1" lang="ja-JP" altLang="en-US" sz="2400" b="1" dirty="0">
              <a:solidFill>
                <a:srgbClr val="C00000"/>
              </a:solidFill>
              <a:latin typeface="メイリオ" pitchFamily="50" charset="-128"/>
              <a:ea typeface="メイリオ" pitchFamily="50" charset="-128"/>
            </a:endParaRPr>
          </a:p>
        </p:txBody>
      </p:sp>
      <p:sp>
        <p:nvSpPr>
          <p:cNvPr id="59" name="正方形/長方形 58"/>
          <p:cNvSpPr/>
          <p:nvPr/>
        </p:nvSpPr>
        <p:spPr>
          <a:xfrm>
            <a:off x="4355976" y="2636912"/>
            <a:ext cx="864096" cy="43204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rgbClr val="002060"/>
                </a:solidFill>
                <a:latin typeface="メイリオ" pitchFamily="50" charset="-128"/>
                <a:ea typeface="メイリオ" pitchFamily="50" charset="-128"/>
              </a:rPr>
              <a:t>4</a:t>
            </a:r>
            <a:endParaRPr lang="ja-JP" altLang="en-US" sz="2400" b="1" dirty="0">
              <a:solidFill>
                <a:srgbClr val="002060"/>
              </a:solidFill>
              <a:latin typeface="メイリオ" pitchFamily="50" charset="-128"/>
              <a:ea typeface="メイリオ" pitchFamily="50" charset="-128"/>
            </a:endParaRPr>
          </a:p>
        </p:txBody>
      </p:sp>
      <p:sp>
        <p:nvSpPr>
          <p:cNvPr id="60" name="正方形/長方形 59"/>
          <p:cNvSpPr/>
          <p:nvPr/>
        </p:nvSpPr>
        <p:spPr>
          <a:xfrm>
            <a:off x="5292080" y="5733256"/>
            <a:ext cx="864096" cy="43204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b="1" dirty="0" smtClean="0">
                <a:solidFill>
                  <a:srgbClr val="C00000"/>
                </a:solidFill>
                <a:latin typeface="メイリオ" pitchFamily="50" charset="-128"/>
                <a:ea typeface="メイリオ" pitchFamily="50" charset="-128"/>
              </a:rPr>
              <a:t>4</a:t>
            </a:r>
            <a:endParaRPr kumimoji="1" lang="ja-JP" altLang="en-US" sz="2400" b="1" dirty="0">
              <a:solidFill>
                <a:srgbClr val="C00000"/>
              </a:solidFill>
              <a:latin typeface="メイリオ" pitchFamily="50" charset="-128"/>
              <a:ea typeface="メイリオ" pitchFamily="50" charset="-128"/>
            </a:endParaRPr>
          </a:p>
        </p:txBody>
      </p:sp>
      <p:sp>
        <p:nvSpPr>
          <p:cNvPr id="61" name="正方形/長方形 60"/>
          <p:cNvSpPr/>
          <p:nvPr/>
        </p:nvSpPr>
        <p:spPr>
          <a:xfrm>
            <a:off x="5292080" y="6165304"/>
            <a:ext cx="864096" cy="43204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rgbClr val="002060"/>
                </a:solidFill>
                <a:latin typeface="メイリオ" pitchFamily="50" charset="-128"/>
                <a:ea typeface="メイリオ" pitchFamily="50" charset="-128"/>
              </a:rPr>
              <a:t>8</a:t>
            </a:r>
            <a:endParaRPr lang="ja-JP" altLang="en-US" sz="2400" b="1" dirty="0">
              <a:solidFill>
                <a:srgbClr val="002060"/>
              </a:solidFill>
              <a:latin typeface="メイリオ" pitchFamily="50" charset="-128"/>
              <a:ea typeface="メイリオ" pitchFamily="50" charset="-128"/>
            </a:endParaRPr>
          </a:p>
        </p:txBody>
      </p:sp>
      <p:sp>
        <p:nvSpPr>
          <p:cNvPr id="62" name="正方形/長方形 61"/>
          <p:cNvSpPr/>
          <p:nvPr/>
        </p:nvSpPr>
        <p:spPr>
          <a:xfrm>
            <a:off x="7236296" y="2924944"/>
            <a:ext cx="864096" cy="43204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rgbClr val="C00000"/>
                </a:solidFill>
                <a:latin typeface="メイリオ" pitchFamily="50" charset="-128"/>
                <a:ea typeface="メイリオ" pitchFamily="50" charset="-128"/>
              </a:rPr>
              <a:t>10</a:t>
            </a:r>
            <a:endParaRPr kumimoji="1" lang="ja-JP" altLang="en-US" sz="2400" b="1" dirty="0">
              <a:solidFill>
                <a:srgbClr val="C00000"/>
              </a:solidFill>
              <a:latin typeface="メイリオ" pitchFamily="50" charset="-128"/>
              <a:ea typeface="メイリオ" pitchFamily="50" charset="-128"/>
            </a:endParaRPr>
          </a:p>
        </p:txBody>
      </p:sp>
      <p:sp>
        <p:nvSpPr>
          <p:cNvPr id="63" name="正方形/長方形 62"/>
          <p:cNvSpPr/>
          <p:nvPr/>
        </p:nvSpPr>
        <p:spPr>
          <a:xfrm>
            <a:off x="7236296" y="3356992"/>
            <a:ext cx="864096" cy="43204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rgbClr val="002060"/>
                </a:solidFill>
                <a:latin typeface="メイリオ" pitchFamily="50" charset="-128"/>
                <a:ea typeface="メイリオ" pitchFamily="50" charset="-128"/>
              </a:rPr>
              <a:t>10</a:t>
            </a:r>
            <a:endParaRPr lang="ja-JP" altLang="en-US" sz="2400" b="1" dirty="0">
              <a:solidFill>
                <a:srgbClr val="002060"/>
              </a:solidFill>
              <a:latin typeface="メイリオ" pitchFamily="50" charset="-128"/>
              <a:ea typeface="メイリオ" pitchFamily="50" charset="-128"/>
            </a:endParaRPr>
          </a:p>
        </p:txBody>
      </p:sp>
      <p:sp>
        <p:nvSpPr>
          <p:cNvPr id="75" name="左カーブ矢印 74"/>
          <p:cNvSpPr/>
          <p:nvPr/>
        </p:nvSpPr>
        <p:spPr>
          <a:xfrm>
            <a:off x="8172400" y="3140968"/>
            <a:ext cx="504056" cy="504056"/>
          </a:xfrm>
          <a:prstGeom prst="curvedLeftArrow">
            <a:avLst>
              <a:gd name="adj1" fmla="val 25000"/>
              <a:gd name="adj2" fmla="val 50000"/>
              <a:gd name="adj3" fmla="val 25000"/>
            </a:avLst>
          </a:prstGeom>
          <a:solidFill>
            <a:srgbClr val="00B0F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28600"/>
            <a:ext cx="8496944" cy="990600"/>
          </a:xfrm>
        </p:spPr>
        <p:txBody>
          <a:bodyPr>
            <a:normAutofit/>
          </a:bodyPr>
          <a:lstStyle/>
          <a:p>
            <a:r>
              <a:rPr kumimoji="1" lang="ja-JP" altLang="en-US" smtClean="0">
                <a:latin typeface="メイリオ" pitchFamily="50" charset="-128"/>
                <a:ea typeface="メイリオ" pitchFamily="50" charset="-128"/>
              </a:rPr>
              <a:t>余裕時間の説明モデル</a:t>
            </a:r>
            <a:endParaRPr kumimoji="1" lang="ja-JP" altLang="en-US" dirty="0">
              <a:latin typeface="メイリオ" pitchFamily="50" charset="-128"/>
              <a:ea typeface="メイリオ" pitchFamily="50" charset="-128"/>
            </a:endParaRPr>
          </a:p>
        </p:txBody>
      </p:sp>
      <p:sp>
        <p:nvSpPr>
          <p:cNvPr id="4" name="コンテンツ プレースホルダ 3"/>
          <p:cNvSpPr>
            <a:spLocks noGrp="1"/>
          </p:cNvSpPr>
          <p:nvPr>
            <p:ph sz="quarter" idx="1"/>
          </p:nvPr>
        </p:nvSpPr>
        <p:spPr>
          <a:xfrm>
            <a:off x="251520" y="1772816"/>
            <a:ext cx="8568952" cy="4176464"/>
          </a:xfrm>
        </p:spPr>
        <p:txBody>
          <a:bodyPr>
            <a:normAutofit/>
          </a:bodyPr>
          <a:lstStyle/>
          <a:p>
            <a:r>
              <a:rPr lang="en-US" altLang="ja-JP" sz="2800" dirty="0" smtClean="0">
                <a:solidFill>
                  <a:schemeClr val="tx2"/>
                </a:solidFill>
                <a:latin typeface="メイリオ" pitchFamily="50" charset="-128"/>
                <a:ea typeface="メイリオ" pitchFamily="50" charset="-128"/>
              </a:rPr>
              <a:t>B</a:t>
            </a:r>
            <a:r>
              <a:rPr lang="ja-JP" altLang="en-US" sz="2800" dirty="0" smtClean="0">
                <a:solidFill>
                  <a:schemeClr val="tx2"/>
                </a:solidFill>
                <a:latin typeface="メイリオ" pitchFamily="50" charset="-128"/>
                <a:ea typeface="メイリオ" pitchFamily="50" charset="-128"/>
              </a:rPr>
              <a:t>は</a:t>
            </a:r>
            <a:r>
              <a:rPr lang="en-US" altLang="ja-JP" sz="2800" u="sng" dirty="0" smtClean="0">
                <a:solidFill>
                  <a:srgbClr val="C00000"/>
                </a:solidFill>
                <a:latin typeface="メイリオ" pitchFamily="50" charset="-128"/>
                <a:ea typeface="メイリオ" pitchFamily="50" charset="-128"/>
              </a:rPr>
              <a:t>(</a:t>
            </a:r>
            <a:r>
              <a:rPr lang="en-US" altLang="ja-JP" sz="2800" b="1" u="sng" dirty="0" smtClean="0">
                <a:solidFill>
                  <a:srgbClr val="C00000"/>
                </a:solidFill>
                <a:latin typeface="メイリオ" pitchFamily="50" charset="-128"/>
                <a:ea typeface="メイリオ" pitchFamily="50" charset="-128"/>
              </a:rPr>
              <a:t>D</a:t>
            </a:r>
            <a:r>
              <a:rPr lang="ja-JP" altLang="en-US" sz="2800" b="1" u="sng" dirty="0" smtClean="0">
                <a:solidFill>
                  <a:srgbClr val="C00000"/>
                </a:solidFill>
                <a:latin typeface="メイリオ" pitchFamily="50" charset="-128"/>
                <a:ea typeface="メイリオ" pitchFamily="50" charset="-128"/>
              </a:rPr>
              <a:t>に頼めば</a:t>
            </a:r>
            <a:r>
              <a:rPr lang="en-US" altLang="ja-JP" sz="2800" u="sng" dirty="0" smtClean="0">
                <a:solidFill>
                  <a:srgbClr val="C00000"/>
                </a:solidFill>
                <a:latin typeface="メイリオ" pitchFamily="50" charset="-128"/>
                <a:ea typeface="メイリオ" pitchFamily="50" charset="-128"/>
              </a:rPr>
              <a:t>)</a:t>
            </a:r>
            <a:r>
              <a:rPr lang="en-US" altLang="ja-JP" sz="2800" b="1" u="sng" dirty="0" smtClean="0">
                <a:solidFill>
                  <a:srgbClr val="C00000"/>
                </a:solidFill>
                <a:latin typeface="メイリオ" pitchFamily="50" charset="-128"/>
                <a:ea typeface="メイリオ" pitchFamily="50" charset="-128"/>
              </a:rPr>
              <a:t>8</a:t>
            </a:r>
            <a:r>
              <a:rPr lang="ja-JP" altLang="en-US" sz="2800" b="1" u="sng" dirty="0" err="1" smtClean="0">
                <a:solidFill>
                  <a:srgbClr val="C00000"/>
                </a:solidFill>
                <a:latin typeface="メイリオ" pitchFamily="50" charset="-128"/>
                <a:ea typeface="メイリオ" pitchFamily="50" charset="-128"/>
              </a:rPr>
              <a:t>までに</a:t>
            </a:r>
            <a:r>
              <a:rPr lang="ja-JP" altLang="en-US" sz="2800" dirty="0" smtClean="0">
                <a:solidFill>
                  <a:schemeClr val="tx2"/>
                </a:solidFill>
                <a:latin typeface="メイリオ" pitchFamily="50" charset="-128"/>
                <a:ea typeface="メイリオ" pitchFamily="50" charset="-128"/>
              </a:rPr>
              <a:t>終わればよい</a:t>
            </a:r>
            <a:r>
              <a:rPr lang="en-US" altLang="ja-JP" sz="2800" dirty="0" smtClean="0">
                <a:solidFill>
                  <a:schemeClr val="tx2"/>
                </a:solidFill>
                <a:latin typeface="メイリオ" pitchFamily="50" charset="-128"/>
                <a:ea typeface="メイリオ" pitchFamily="50" charset="-128"/>
              </a:rPr>
              <a:t>(</a:t>
            </a:r>
            <a:r>
              <a:rPr lang="ja-JP" altLang="en-US" sz="2800" b="1" dirty="0" smtClean="0">
                <a:solidFill>
                  <a:schemeClr val="tx2"/>
                </a:solidFill>
                <a:latin typeface="メイリオ" pitchFamily="50" charset="-128"/>
                <a:ea typeface="メイリオ" pitchFamily="50" charset="-128"/>
              </a:rPr>
              <a:t>全余裕</a:t>
            </a:r>
            <a:r>
              <a:rPr lang="en-US" altLang="ja-JP" sz="2800" dirty="0" smtClean="0">
                <a:solidFill>
                  <a:schemeClr val="tx2"/>
                </a:solidFill>
                <a:latin typeface="メイリオ" pitchFamily="50" charset="-128"/>
                <a:ea typeface="メイリオ" pitchFamily="50" charset="-128"/>
              </a:rPr>
              <a:t>)</a:t>
            </a:r>
          </a:p>
          <a:p>
            <a:r>
              <a:rPr lang="en-US" altLang="ja-JP" sz="2800" dirty="0" smtClean="0">
                <a:solidFill>
                  <a:schemeClr val="tx2"/>
                </a:solidFill>
                <a:latin typeface="メイリオ" pitchFamily="50" charset="-128"/>
                <a:ea typeface="メイリオ" pitchFamily="50" charset="-128"/>
              </a:rPr>
              <a:t>B</a:t>
            </a:r>
            <a:r>
              <a:rPr lang="ja-JP" altLang="en-US" sz="2800" dirty="0" smtClean="0">
                <a:solidFill>
                  <a:schemeClr val="tx2"/>
                </a:solidFill>
                <a:latin typeface="メイリオ" pitchFamily="50" charset="-128"/>
                <a:ea typeface="メイリオ" pitchFamily="50" charset="-128"/>
              </a:rPr>
              <a:t>は</a:t>
            </a:r>
            <a:r>
              <a:rPr lang="en-US" altLang="ja-JP" sz="2800" dirty="0" smtClean="0">
                <a:solidFill>
                  <a:schemeClr val="tx2"/>
                </a:solidFill>
                <a:latin typeface="メイリオ" pitchFamily="50" charset="-128"/>
                <a:ea typeface="メイリオ" pitchFamily="50" charset="-128"/>
              </a:rPr>
              <a:t>(A</a:t>
            </a:r>
            <a:r>
              <a:rPr lang="ja-JP" altLang="en-US" sz="2800" dirty="0" smtClean="0">
                <a:solidFill>
                  <a:schemeClr val="tx2"/>
                </a:solidFill>
                <a:latin typeface="メイリオ" pitchFamily="50" charset="-128"/>
                <a:ea typeface="メイリオ" pitchFamily="50" charset="-128"/>
              </a:rPr>
              <a:t>が終わる</a:t>
            </a:r>
            <a:r>
              <a:rPr lang="en-US" altLang="ja-JP" sz="2800" dirty="0" smtClean="0">
                <a:solidFill>
                  <a:schemeClr val="tx2"/>
                </a:solidFill>
                <a:latin typeface="メイリオ" pitchFamily="50" charset="-128"/>
                <a:ea typeface="メイリオ" pitchFamily="50" charset="-128"/>
              </a:rPr>
              <a:t>)4</a:t>
            </a:r>
            <a:r>
              <a:rPr lang="ja-JP" altLang="en-US" sz="2800" dirty="0" err="1" smtClean="0">
                <a:solidFill>
                  <a:schemeClr val="tx2"/>
                </a:solidFill>
                <a:latin typeface="メイリオ" pitchFamily="50" charset="-128"/>
                <a:ea typeface="メイリオ" pitchFamily="50" charset="-128"/>
              </a:rPr>
              <a:t>までに</a:t>
            </a:r>
            <a:r>
              <a:rPr lang="ja-JP" altLang="en-US" sz="2800" dirty="0" smtClean="0">
                <a:solidFill>
                  <a:schemeClr val="tx2"/>
                </a:solidFill>
                <a:latin typeface="メイリオ" pitchFamily="50" charset="-128"/>
                <a:ea typeface="メイリオ" pitchFamily="50" charset="-128"/>
              </a:rPr>
              <a:t>終わればよい</a:t>
            </a:r>
            <a:r>
              <a:rPr lang="en-US" altLang="ja-JP" sz="2800" dirty="0" smtClean="0">
                <a:solidFill>
                  <a:schemeClr val="tx2"/>
                </a:solidFill>
                <a:latin typeface="メイリオ" pitchFamily="50" charset="-128"/>
                <a:ea typeface="メイリオ" pitchFamily="50" charset="-128"/>
              </a:rPr>
              <a:t>(</a:t>
            </a:r>
            <a:r>
              <a:rPr lang="ja-JP" altLang="en-US" sz="2800" b="1" dirty="0" smtClean="0">
                <a:solidFill>
                  <a:schemeClr val="tx2"/>
                </a:solidFill>
                <a:latin typeface="メイリオ" pitchFamily="50" charset="-128"/>
                <a:ea typeface="メイリオ" pitchFamily="50" charset="-128"/>
              </a:rPr>
              <a:t>自由余裕</a:t>
            </a:r>
            <a:r>
              <a:rPr lang="en-US" altLang="ja-JP" sz="2800" dirty="0" smtClean="0">
                <a:solidFill>
                  <a:schemeClr val="tx2"/>
                </a:solidFill>
                <a:latin typeface="メイリオ" pitchFamily="50" charset="-128"/>
                <a:ea typeface="メイリオ" pitchFamily="50" charset="-128"/>
              </a:rPr>
              <a:t>)</a:t>
            </a:r>
          </a:p>
        </p:txBody>
      </p:sp>
      <p:sp>
        <p:nvSpPr>
          <p:cNvPr id="5" name="円/楕円 4"/>
          <p:cNvSpPr/>
          <p:nvPr/>
        </p:nvSpPr>
        <p:spPr>
          <a:xfrm>
            <a:off x="4788024" y="4365104"/>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3</a:t>
            </a:r>
            <a:endParaRPr kumimoji="1" lang="ja-JP" altLang="en-US" sz="2800" b="1" dirty="0">
              <a:solidFill>
                <a:schemeClr val="tx2"/>
              </a:solidFill>
              <a:latin typeface="メイリオ" pitchFamily="50" charset="-128"/>
              <a:ea typeface="メイリオ" pitchFamily="50" charset="-128"/>
            </a:endParaRPr>
          </a:p>
        </p:txBody>
      </p:sp>
      <p:cxnSp>
        <p:nvCxnSpPr>
          <p:cNvPr id="6" name="直線矢印コネクタ 5"/>
          <p:cNvCxnSpPr>
            <a:stCxn id="8" idx="6"/>
            <a:endCxn id="7" idx="2"/>
          </p:cNvCxnSpPr>
          <p:nvPr/>
        </p:nvCxnSpPr>
        <p:spPr>
          <a:xfrm flipV="1">
            <a:off x="2627784" y="3356992"/>
            <a:ext cx="1080120" cy="936104"/>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7" name="円/楕円 6"/>
          <p:cNvSpPr/>
          <p:nvPr/>
        </p:nvSpPr>
        <p:spPr>
          <a:xfrm>
            <a:off x="3707904" y="2996952"/>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2</a:t>
            </a:r>
            <a:endParaRPr kumimoji="1" lang="ja-JP" altLang="en-US" sz="2800" b="1" dirty="0">
              <a:solidFill>
                <a:schemeClr val="tx2"/>
              </a:solidFill>
              <a:latin typeface="メイリオ" pitchFamily="50" charset="-128"/>
              <a:ea typeface="メイリオ" pitchFamily="50" charset="-128"/>
            </a:endParaRPr>
          </a:p>
        </p:txBody>
      </p:sp>
      <p:sp>
        <p:nvSpPr>
          <p:cNvPr id="8" name="円/楕円 7"/>
          <p:cNvSpPr/>
          <p:nvPr/>
        </p:nvSpPr>
        <p:spPr>
          <a:xfrm>
            <a:off x="1907704" y="3933056"/>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1</a:t>
            </a:r>
            <a:endParaRPr kumimoji="1" lang="ja-JP" altLang="en-US" sz="2800" b="1" dirty="0">
              <a:solidFill>
                <a:schemeClr val="tx2"/>
              </a:solidFill>
              <a:latin typeface="メイリオ" pitchFamily="50" charset="-128"/>
              <a:ea typeface="メイリオ" pitchFamily="50" charset="-128"/>
            </a:endParaRPr>
          </a:p>
        </p:txBody>
      </p:sp>
      <p:sp>
        <p:nvSpPr>
          <p:cNvPr id="9" name="円/楕円 8"/>
          <p:cNvSpPr/>
          <p:nvPr/>
        </p:nvSpPr>
        <p:spPr>
          <a:xfrm>
            <a:off x="6660232" y="3429000"/>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4</a:t>
            </a:r>
            <a:endParaRPr kumimoji="1" lang="ja-JP" altLang="en-US" sz="2800" b="1" dirty="0">
              <a:solidFill>
                <a:schemeClr val="tx2"/>
              </a:solidFill>
              <a:latin typeface="メイリオ" pitchFamily="50" charset="-128"/>
              <a:ea typeface="メイリオ" pitchFamily="50" charset="-128"/>
            </a:endParaRPr>
          </a:p>
        </p:txBody>
      </p:sp>
      <p:cxnSp>
        <p:nvCxnSpPr>
          <p:cNvPr id="10" name="直線矢印コネクタ 9"/>
          <p:cNvCxnSpPr>
            <a:stCxn id="8" idx="6"/>
            <a:endCxn id="5" idx="2"/>
          </p:cNvCxnSpPr>
          <p:nvPr/>
        </p:nvCxnSpPr>
        <p:spPr>
          <a:xfrm>
            <a:off x="2627784" y="4293096"/>
            <a:ext cx="2160240" cy="432048"/>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1" name="直線矢印コネクタ 10"/>
          <p:cNvCxnSpPr>
            <a:stCxn id="7" idx="5"/>
            <a:endCxn id="5" idx="0"/>
          </p:cNvCxnSpPr>
          <p:nvPr/>
        </p:nvCxnSpPr>
        <p:spPr>
          <a:xfrm>
            <a:off x="4322531" y="3611579"/>
            <a:ext cx="825533" cy="753525"/>
          </a:xfrm>
          <a:prstGeom prst="straightConnector1">
            <a:avLst/>
          </a:prstGeom>
          <a:ln w="25400">
            <a:solidFill>
              <a:schemeClr val="tx2"/>
            </a:solidFill>
            <a:prstDash val="dash"/>
            <a:tailEnd type="arrow" w="lg" len="lg"/>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a:stCxn id="7" idx="6"/>
            <a:endCxn id="9" idx="2"/>
          </p:cNvCxnSpPr>
          <p:nvPr/>
        </p:nvCxnSpPr>
        <p:spPr>
          <a:xfrm>
            <a:off x="4427984" y="3356992"/>
            <a:ext cx="2232248" cy="432048"/>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a:stCxn id="5" idx="6"/>
            <a:endCxn id="9" idx="2"/>
          </p:cNvCxnSpPr>
          <p:nvPr/>
        </p:nvCxnSpPr>
        <p:spPr>
          <a:xfrm flipV="1">
            <a:off x="5508104" y="3789040"/>
            <a:ext cx="1152128" cy="936104"/>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14" name="テキスト ボックス 13"/>
          <p:cNvSpPr txBox="1"/>
          <p:nvPr/>
        </p:nvSpPr>
        <p:spPr>
          <a:xfrm>
            <a:off x="2483768" y="3399383"/>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A(4)</a:t>
            </a:r>
            <a:endParaRPr kumimoji="1" lang="ja-JP" altLang="en-US" sz="2400" dirty="0">
              <a:solidFill>
                <a:schemeClr val="tx2"/>
              </a:solidFill>
              <a:latin typeface="メイリオ" pitchFamily="50" charset="-128"/>
              <a:ea typeface="メイリオ" pitchFamily="50" charset="-128"/>
            </a:endParaRPr>
          </a:p>
        </p:txBody>
      </p:sp>
      <p:sp>
        <p:nvSpPr>
          <p:cNvPr id="15" name="テキスト ボックス 14"/>
          <p:cNvSpPr txBox="1"/>
          <p:nvPr/>
        </p:nvSpPr>
        <p:spPr>
          <a:xfrm>
            <a:off x="2915816" y="4479503"/>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B(3)</a:t>
            </a:r>
            <a:endParaRPr kumimoji="1" lang="ja-JP" altLang="en-US" sz="2400" dirty="0">
              <a:solidFill>
                <a:schemeClr val="tx2"/>
              </a:solidFill>
              <a:latin typeface="メイリオ" pitchFamily="50" charset="-128"/>
              <a:ea typeface="メイリオ" pitchFamily="50" charset="-128"/>
            </a:endParaRPr>
          </a:p>
        </p:txBody>
      </p:sp>
      <p:sp>
        <p:nvSpPr>
          <p:cNvPr id="16" name="テキスト ボックス 15"/>
          <p:cNvSpPr txBox="1"/>
          <p:nvPr/>
        </p:nvSpPr>
        <p:spPr>
          <a:xfrm>
            <a:off x="5220072" y="3111351"/>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C(6)</a:t>
            </a:r>
            <a:endParaRPr kumimoji="1" lang="ja-JP" altLang="en-US" sz="2400" dirty="0">
              <a:solidFill>
                <a:schemeClr val="tx2"/>
              </a:solidFill>
              <a:latin typeface="メイリオ" pitchFamily="50" charset="-128"/>
              <a:ea typeface="メイリオ" pitchFamily="50" charset="-128"/>
            </a:endParaRPr>
          </a:p>
        </p:txBody>
      </p:sp>
      <p:sp>
        <p:nvSpPr>
          <p:cNvPr id="17" name="テキスト ボックス 16"/>
          <p:cNvSpPr txBox="1"/>
          <p:nvPr/>
        </p:nvSpPr>
        <p:spPr>
          <a:xfrm>
            <a:off x="5940152" y="4293096"/>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D(2)</a:t>
            </a:r>
            <a:endParaRPr kumimoji="1" lang="ja-JP" altLang="en-US" sz="2400" dirty="0">
              <a:solidFill>
                <a:schemeClr val="tx2"/>
              </a:solidFill>
              <a:latin typeface="メイリオ" pitchFamily="50" charset="-128"/>
              <a:ea typeface="メイリオ" pitchFamily="50" charset="-128"/>
            </a:endParaRPr>
          </a:p>
        </p:txBody>
      </p:sp>
      <p:sp>
        <p:nvSpPr>
          <p:cNvPr id="22" name="正方形/長方形 21"/>
          <p:cNvSpPr/>
          <p:nvPr/>
        </p:nvSpPr>
        <p:spPr>
          <a:xfrm>
            <a:off x="1907704" y="5229200"/>
            <a:ext cx="2088232" cy="576064"/>
          </a:xfrm>
          <a:prstGeom prst="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A</a:t>
            </a:r>
            <a:r>
              <a:rPr kumimoji="1" lang="en-US" altLang="ja-JP" sz="2800" dirty="0" smtClean="0">
                <a:solidFill>
                  <a:schemeClr val="tx2"/>
                </a:solidFill>
                <a:latin typeface="メイリオ" pitchFamily="50" charset="-128"/>
                <a:ea typeface="メイリオ" pitchFamily="50" charset="-128"/>
              </a:rPr>
              <a:t>(4)</a:t>
            </a:r>
            <a:endParaRPr kumimoji="1" lang="ja-JP" altLang="en-US" sz="2800" dirty="0">
              <a:solidFill>
                <a:schemeClr val="tx2"/>
              </a:solidFill>
              <a:latin typeface="メイリオ" pitchFamily="50" charset="-128"/>
              <a:ea typeface="メイリオ" pitchFamily="50" charset="-128"/>
            </a:endParaRPr>
          </a:p>
        </p:txBody>
      </p:sp>
      <p:sp>
        <p:nvSpPr>
          <p:cNvPr id="23" name="正方形/長方形 22"/>
          <p:cNvSpPr/>
          <p:nvPr/>
        </p:nvSpPr>
        <p:spPr>
          <a:xfrm>
            <a:off x="3995936" y="5229200"/>
            <a:ext cx="3096344" cy="576064"/>
          </a:xfrm>
          <a:prstGeom prst="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C</a:t>
            </a:r>
            <a:r>
              <a:rPr kumimoji="1" lang="en-US" altLang="ja-JP" sz="2800" dirty="0" smtClean="0">
                <a:solidFill>
                  <a:schemeClr val="tx2"/>
                </a:solidFill>
                <a:latin typeface="メイリオ" pitchFamily="50" charset="-128"/>
                <a:ea typeface="メイリオ" pitchFamily="50" charset="-128"/>
              </a:rPr>
              <a:t>(6)</a:t>
            </a:r>
            <a:endParaRPr kumimoji="1" lang="ja-JP" altLang="en-US" sz="2800" dirty="0">
              <a:solidFill>
                <a:schemeClr val="tx2"/>
              </a:solidFill>
              <a:latin typeface="メイリオ" pitchFamily="50" charset="-128"/>
              <a:ea typeface="メイリオ" pitchFamily="50" charset="-128"/>
            </a:endParaRPr>
          </a:p>
        </p:txBody>
      </p:sp>
      <p:sp>
        <p:nvSpPr>
          <p:cNvPr id="24" name="正方形/長方形 23"/>
          <p:cNvSpPr/>
          <p:nvPr/>
        </p:nvSpPr>
        <p:spPr>
          <a:xfrm>
            <a:off x="2339752" y="5949280"/>
            <a:ext cx="1440160" cy="576064"/>
          </a:xfrm>
          <a:prstGeom prst="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B</a:t>
            </a:r>
            <a:r>
              <a:rPr kumimoji="1" lang="en-US" altLang="ja-JP" sz="2800" dirty="0" smtClean="0">
                <a:solidFill>
                  <a:schemeClr val="tx2"/>
                </a:solidFill>
                <a:latin typeface="メイリオ" pitchFamily="50" charset="-128"/>
                <a:ea typeface="メイリオ" pitchFamily="50" charset="-128"/>
              </a:rPr>
              <a:t>(3)</a:t>
            </a:r>
            <a:endParaRPr kumimoji="1" lang="ja-JP" altLang="en-US" sz="2800" dirty="0">
              <a:solidFill>
                <a:schemeClr val="tx2"/>
              </a:solidFill>
              <a:latin typeface="メイリオ" pitchFamily="50" charset="-128"/>
              <a:ea typeface="メイリオ" pitchFamily="50" charset="-128"/>
            </a:endParaRPr>
          </a:p>
        </p:txBody>
      </p:sp>
      <p:sp>
        <p:nvSpPr>
          <p:cNvPr id="25" name="正方形/長方形 24"/>
          <p:cNvSpPr/>
          <p:nvPr/>
        </p:nvSpPr>
        <p:spPr>
          <a:xfrm>
            <a:off x="4572000" y="5949280"/>
            <a:ext cx="1080120" cy="576064"/>
          </a:xfrm>
          <a:prstGeom prst="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D</a:t>
            </a:r>
            <a:r>
              <a:rPr kumimoji="1" lang="en-US" altLang="ja-JP" sz="2800" dirty="0" smtClean="0">
                <a:solidFill>
                  <a:schemeClr val="tx2"/>
                </a:solidFill>
                <a:latin typeface="メイリオ" pitchFamily="50" charset="-128"/>
                <a:ea typeface="メイリオ" pitchFamily="50" charset="-128"/>
              </a:rPr>
              <a:t>(2)</a:t>
            </a:r>
            <a:endParaRPr kumimoji="1" lang="ja-JP" altLang="en-US" sz="2800" dirty="0">
              <a:solidFill>
                <a:schemeClr val="tx2"/>
              </a:solidFill>
              <a:latin typeface="メイリオ" pitchFamily="50" charset="-128"/>
              <a:ea typeface="メイリオ" pitchFamily="50" charset="-128"/>
            </a:endParaRPr>
          </a:p>
        </p:txBody>
      </p:sp>
      <p:cxnSp>
        <p:nvCxnSpPr>
          <p:cNvPr id="27" name="直線矢印コネクタ 26"/>
          <p:cNvCxnSpPr/>
          <p:nvPr/>
        </p:nvCxnSpPr>
        <p:spPr>
          <a:xfrm flipH="1">
            <a:off x="1907704" y="6093296"/>
            <a:ext cx="432048" cy="0"/>
          </a:xfrm>
          <a:prstGeom prst="straightConnector1">
            <a:avLst/>
          </a:prstGeom>
          <a:ln w="25400">
            <a:solidFill>
              <a:schemeClr val="tx2"/>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p:nvPr/>
        </p:nvCxnSpPr>
        <p:spPr>
          <a:xfrm>
            <a:off x="3851920" y="6093296"/>
            <a:ext cx="144016" cy="0"/>
          </a:xfrm>
          <a:prstGeom prst="straightConnector1">
            <a:avLst/>
          </a:prstGeom>
          <a:ln w="25400">
            <a:solidFill>
              <a:schemeClr val="tx2"/>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31" name="直線矢印コネクタ 30"/>
          <p:cNvCxnSpPr/>
          <p:nvPr/>
        </p:nvCxnSpPr>
        <p:spPr>
          <a:xfrm>
            <a:off x="3779912" y="6093296"/>
            <a:ext cx="792088" cy="0"/>
          </a:xfrm>
          <a:prstGeom prst="straightConnector1">
            <a:avLst/>
          </a:prstGeom>
          <a:ln w="25400">
            <a:solidFill>
              <a:srgbClr val="C0000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33" name="直線矢印コネクタ 32"/>
          <p:cNvCxnSpPr/>
          <p:nvPr/>
        </p:nvCxnSpPr>
        <p:spPr>
          <a:xfrm flipH="1">
            <a:off x="3995936" y="6381328"/>
            <a:ext cx="576064" cy="0"/>
          </a:xfrm>
          <a:prstGeom prst="straightConnector1">
            <a:avLst/>
          </a:prstGeom>
          <a:ln w="25400">
            <a:solidFill>
              <a:schemeClr val="tx2"/>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35" name="直線矢印コネクタ 34"/>
          <p:cNvCxnSpPr/>
          <p:nvPr/>
        </p:nvCxnSpPr>
        <p:spPr>
          <a:xfrm>
            <a:off x="5652120" y="6381328"/>
            <a:ext cx="1440160" cy="0"/>
          </a:xfrm>
          <a:prstGeom prst="straightConnector1">
            <a:avLst/>
          </a:prstGeom>
          <a:ln w="25400">
            <a:solidFill>
              <a:schemeClr val="tx2"/>
            </a:solidFill>
            <a:prstDash val="dash"/>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28600"/>
            <a:ext cx="8496944" cy="990600"/>
          </a:xfrm>
        </p:spPr>
        <p:txBody>
          <a:bodyPr>
            <a:normAutofit/>
          </a:bodyPr>
          <a:lstStyle/>
          <a:p>
            <a:r>
              <a:rPr kumimoji="1" lang="ja-JP" altLang="en-US" dirty="0" smtClean="0">
                <a:latin typeface="メイリオ" pitchFamily="50" charset="-128"/>
                <a:ea typeface="メイリオ" pitchFamily="50" charset="-128"/>
              </a:rPr>
              <a:t>全余裕時間の定義</a:t>
            </a:r>
            <a:endParaRPr kumimoji="1" lang="ja-JP" altLang="en-US" dirty="0">
              <a:latin typeface="メイリオ" pitchFamily="50" charset="-128"/>
              <a:ea typeface="メイリオ" pitchFamily="50" charset="-128"/>
            </a:endParaRPr>
          </a:p>
        </p:txBody>
      </p:sp>
      <p:sp>
        <p:nvSpPr>
          <p:cNvPr id="4" name="コンテンツ プレースホルダ 3"/>
          <p:cNvSpPr>
            <a:spLocks noGrp="1"/>
          </p:cNvSpPr>
          <p:nvPr>
            <p:ph sz="quarter" idx="1"/>
          </p:nvPr>
        </p:nvSpPr>
        <p:spPr>
          <a:xfrm>
            <a:off x="251520" y="1770112"/>
            <a:ext cx="8568952" cy="4755232"/>
          </a:xfrm>
        </p:spPr>
        <p:txBody>
          <a:bodyPr>
            <a:normAutofit/>
          </a:bodyPr>
          <a:lstStyle/>
          <a:p>
            <a:pPr>
              <a:buNone/>
            </a:pPr>
            <a:r>
              <a:rPr lang="ja-JP" altLang="en-US" sz="2800" dirty="0" smtClean="0">
                <a:solidFill>
                  <a:schemeClr val="tx2"/>
                </a:solidFill>
                <a:latin typeface="メイリオ" pitchFamily="50" charset="-128"/>
                <a:ea typeface="メイリオ" pitchFamily="50" charset="-128"/>
              </a:rPr>
              <a:t>作業</a:t>
            </a:r>
            <a:r>
              <a:rPr lang="en-US" altLang="ja-JP" sz="2800" dirty="0" smtClean="0">
                <a:solidFill>
                  <a:schemeClr val="tx2"/>
                </a:solidFill>
                <a:latin typeface="メイリオ" pitchFamily="50" charset="-128"/>
                <a:ea typeface="メイリオ" pitchFamily="50" charset="-128"/>
              </a:rPr>
              <a:t>(</a:t>
            </a:r>
            <a:r>
              <a:rPr lang="en-US" altLang="ja-JP" sz="2800" dirty="0" err="1" smtClean="0">
                <a:solidFill>
                  <a:schemeClr val="tx2"/>
                </a:solidFill>
                <a:latin typeface="メイリオ" pitchFamily="50" charset="-128"/>
                <a:ea typeface="メイリオ" pitchFamily="50" charset="-128"/>
              </a:rPr>
              <a:t>i</a:t>
            </a:r>
            <a:r>
              <a:rPr lang="en-US" altLang="ja-JP" sz="2800" dirty="0" smtClean="0">
                <a:solidFill>
                  <a:schemeClr val="tx2"/>
                </a:solidFill>
                <a:latin typeface="メイリオ" pitchFamily="50" charset="-128"/>
                <a:ea typeface="メイリオ" pitchFamily="50" charset="-128"/>
              </a:rPr>
              <a:t>, k)</a:t>
            </a:r>
            <a:r>
              <a:rPr lang="ja-JP" altLang="en-US" sz="2800" dirty="0" smtClean="0">
                <a:solidFill>
                  <a:schemeClr val="tx2"/>
                </a:solidFill>
                <a:latin typeface="メイリオ" pitchFamily="50" charset="-128"/>
                <a:ea typeface="メイリオ" pitchFamily="50" charset="-128"/>
              </a:rPr>
              <a:t>の</a:t>
            </a:r>
            <a:r>
              <a:rPr lang="ja-JP" altLang="en-US" sz="2800" b="1" dirty="0" smtClean="0">
                <a:solidFill>
                  <a:srgbClr val="C00000"/>
                </a:solidFill>
                <a:latin typeface="メイリオ" pitchFamily="50" charset="-128"/>
                <a:ea typeface="メイリオ" pitchFamily="50" charset="-128"/>
              </a:rPr>
              <a:t>全余裕時間</a:t>
            </a:r>
            <a:r>
              <a:rPr lang="ja-JP" altLang="en-US" sz="2800" dirty="0" smtClean="0">
                <a:solidFill>
                  <a:schemeClr val="tx2"/>
                </a:solidFill>
                <a:latin typeface="メイリオ" pitchFamily="50" charset="-128"/>
                <a:ea typeface="メイリオ" pitchFamily="50" charset="-128"/>
              </a:rPr>
              <a:t>：</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ノード</a:t>
            </a:r>
            <a:r>
              <a:rPr lang="en-US" altLang="ja-JP" sz="2800" dirty="0" smtClean="0">
                <a:solidFill>
                  <a:schemeClr val="tx2"/>
                </a:solidFill>
                <a:latin typeface="メイリオ" pitchFamily="50" charset="-128"/>
                <a:ea typeface="メイリオ" pitchFamily="50" charset="-128"/>
              </a:rPr>
              <a:t>k</a:t>
            </a:r>
            <a:r>
              <a:rPr lang="ja-JP" altLang="en-US" sz="2800" dirty="0" err="1" smtClean="0">
                <a:solidFill>
                  <a:schemeClr val="tx2"/>
                </a:solidFill>
                <a:latin typeface="メイリオ" pitchFamily="50" charset="-128"/>
                <a:ea typeface="メイリオ" pitchFamily="50" charset="-128"/>
              </a:rPr>
              <a:t>の最遅</a:t>
            </a:r>
            <a:r>
              <a:rPr lang="ja-JP" altLang="en-US" sz="2800" dirty="0" smtClean="0">
                <a:solidFill>
                  <a:schemeClr val="tx2"/>
                </a:solidFill>
                <a:latin typeface="メイリオ" pitchFamily="50" charset="-128"/>
                <a:ea typeface="メイリオ" pitchFamily="50" charset="-128"/>
              </a:rPr>
              <a:t>完了時刻から，ノード</a:t>
            </a:r>
            <a:r>
              <a:rPr lang="en-US" altLang="ja-JP" sz="2800" dirty="0" err="1" smtClean="0">
                <a:solidFill>
                  <a:schemeClr val="tx2"/>
                </a:solidFill>
                <a:latin typeface="メイリオ" pitchFamily="50" charset="-128"/>
                <a:ea typeface="メイリオ" pitchFamily="50" charset="-128"/>
              </a:rPr>
              <a:t>i</a:t>
            </a:r>
            <a:r>
              <a:rPr lang="ja-JP" altLang="en-US" sz="2800" dirty="0" smtClean="0">
                <a:solidFill>
                  <a:schemeClr val="tx2"/>
                </a:solidFill>
                <a:latin typeface="メイリオ" pitchFamily="50" charset="-128"/>
                <a:ea typeface="メイリオ" pitchFamily="50" charset="-128"/>
              </a:rPr>
              <a:t>の最早開始時刻と作業時間を差し引いたもの</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自動計算用：</a:t>
            </a:r>
            <a:r>
              <a:rPr lang="ja-JP" altLang="en-US" sz="2800" u="sng" dirty="0" smtClean="0">
                <a:solidFill>
                  <a:schemeClr val="tx2"/>
                </a:solidFill>
                <a:latin typeface="メイリオ" pitchFamily="50" charset="-128"/>
                <a:ea typeface="メイリオ" pitchFamily="50" charset="-128"/>
              </a:rPr>
              <a:t>作業</a:t>
            </a:r>
            <a:r>
              <a:rPr lang="en-US" altLang="ja-JP" sz="2800" u="sng" dirty="0" smtClean="0">
                <a:solidFill>
                  <a:schemeClr val="tx2"/>
                </a:solidFill>
                <a:latin typeface="メイリオ" pitchFamily="50" charset="-128"/>
                <a:ea typeface="メイリオ" pitchFamily="50" charset="-128"/>
              </a:rPr>
              <a:t>(</a:t>
            </a:r>
            <a:r>
              <a:rPr lang="en-US" altLang="ja-JP" sz="2800" u="sng" dirty="0" err="1" smtClean="0">
                <a:solidFill>
                  <a:schemeClr val="tx2"/>
                </a:solidFill>
                <a:latin typeface="メイリオ" pitchFamily="50" charset="-128"/>
                <a:ea typeface="メイリオ" pitchFamily="50" charset="-128"/>
              </a:rPr>
              <a:t>i</a:t>
            </a:r>
            <a:r>
              <a:rPr lang="en-US" altLang="ja-JP" sz="2800" u="sng" dirty="0" smtClean="0">
                <a:solidFill>
                  <a:schemeClr val="tx2"/>
                </a:solidFill>
                <a:latin typeface="メイリオ" pitchFamily="50" charset="-128"/>
                <a:ea typeface="メイリオ" pitchFamily="50" charset="-128"/>
              </a:rPr>
              <a:t>, k)</a:t>
            </a:r>
            <a:r>
              <a:rPr lang="ja-JP" altLang="en-US" sz="2800" u="sng" dirty="0" err="1" smtClean="0">
                <a:solidFill>
                  <a:schemeClr val="tx2"/>
                </a:solidFill>
                <a:latin typeface="メイリオ" pitchFamily="50" charset="-128"/>
                <a:ea typeface="メイリオ" pitchFamily="50" charset="-128"/>
              </a:rPr>
              <a:t>の最遅</a:t>
            </a:r>
            <a:r>
              <a:rPr lang="ja-JP" altLang="en-US" sz="2800" u="sng" dirty="0" smtClean="0">
                <a:solidFill>
                  <a:schemeClr val="tx2"/>
                </a:solidFill>
                <a:latin typeface="メイリオ" pitchFamily="50" charset="-128"/>
                <a:ea typeface="メイリオ" pitchFamily="50" charset="-128"/>
              </a:rPr>
              <a:t>完了時刻から，作業</a:t>
            </a:r>
            <a:r>
              <a:rPr lang="en-US" altLang="ja-JP" sz="2800" u="sng" dirty="0" smtClean="0">
                <a:solidFill>
                  <a:schemeClr val="tx2"/>
                </a:solidFill>
                <a:latin typeface="メイリオ" pitchFamily="50" charset="-128"/>
                <a:ea typeface="メイリオ" pitchFamily="50" charset="-128"/>
              </a:rPr>
              <a:t>(</a:t>
            </a:r>
            <a:r>
              <a:rPr lang="en-US" altLang="ja-JP" sz="2800" u="sng" dirty="0" err="1" smtClean="0">
                <a:solidFill>
                  <a:schemeClr val="tx2"/>
                </a:solidFill>
                <a:latin typeface="メイリオ" pitchFamily="50" charset="-128"/>
                <a:ea typeface="メイリオ" pitchFamily="50" charset="-128"/>
              </a:rPr>
              <a:t>i</a:t>
            </a:r>
            <a:r>
              <a:rPr lang="en-US" altLang="ja-JP" sz="2800" u="sng" dirty="0" smtClean="0">
                <a:solidFill>
                  <a:schemeClr val="tx2"/>
                </a:solidFill>
                <a:latin typeface="メイリオ" pitchFamily="50" charset="-128"/>
                <a:ea typeface="メイリオ" pitchFamily="50" charset="-128"/>
              </a:rPr>
              <a:t>, k)</a:t>
            </a:r>
            <a:r>
              <a:rPr lang="ja-JP" altLang="en-US" sz="2800" u="sng" dirty="0" smtClean="0">
                <a:solidFill>
                  <a:schemeClr val="tx2"/>
                </a:solidFill>
                <a:latin typeface="メイリオ" pitchFamily="50" charset="-128"/>
                <a:ea typeface="メイリオ" pitchFamily="50" charset="-128"/>
              </a:rPr>
              <a:t>の</a:t>
            </a:r>
            <a:r>
              <a:rPr lang="ja-JP" altLang="en-US" sz="2800" b="1" u="sng" dirty="0" smtClean="0">
                <a:solidFill>
                  <a:schemeClr val="tx2"/>
                </a:solidFill>
                <a:latin typeface="メイリオ" pitchFamily="50" charset="-128"/>
                <a:ea typeface="メイリオ" pitchFamily="50" charset="-128"/>
              </a:rPr>
              <a:t>最早完了時刻を差し引いたもの</a:t>
            </a:r>
            <a:r>
              <a:rPr lang="en-US" altLang="ja-JP" sz="2800" b="1" u="sng" dirty="0" smtClean="0">
                <a:solidFill>
                  <a:schemeClr val="tx2"/>
                </a:solidFill>
                <a:latin typeface="メイリオ" pitchFamily="50" charset="-128"/>
                <a:ea typeface="メイリオ" pitchFamily="50" charset="-128"/>
              </a:rPr>
              <a:t>(</a:t>
            </a:r>
            <a:r>
              <a:rPr lang="ja-JP" altLang="en-US" sz="2800" b="1" u="sng" dirty="0" smtClean="0">
                <a:solidFill>
                  <a:schemeClr val="tx2"/>
                </a:solidFill>
                <a:latin typeface="メイリオ" pitchFamily="50" charset="-128"/>
                <a:ea typeface="メイリオ" pitchFamily="50" charset="-128"/>
              </a:rPr>
              <a:t>用語注意</a:t>
            </a:r>
            <a:r>
              <a:rPr lang="en-US" altLang="ja-JP" sz="2800" b="1" u="sng" dirty="0" smtClean="0">
                <a:solidFill>
                  <a:schemeClr val="tx2"/>
                </a:solidFill>
                <a:latin typeface="メイリオ" pitchFamily="50" charset="-128"/>
                <a:ea typeface="メイリオ" pitchFamily="50" charset="-128"/>
              </a:rPr>
              <a:t>)</a:t>
            </a:r>
          </a:p>
          <a:p>
            <a:pPr lvl="1"/>
            <a:r>
              <a:rPr lang="ja-JP" altLang="en-US" dirty="0" smtClean="0">
                <a:solidFill>
                  <a:schemeClr val="tx2"/>
                </a:solidFill>
                <a:latin typeface="メイリオ" pitchFamily="50" charset="-128"/>
                <a:ea typeface="メイリオ" pitchFamily="50" charset="-128"/>
              </a:rPr>
              <a:t>他の作業は真面目にやってくれるという条件の下でさぼれる時間</a:t>
            </a:r>
            <a:endParaRPr lang="en-US" altLang="ja-JP" dirty="0" smtClean="0">
              <a:solidFill>
                <a:schemeClr val="tx2"/>
              </a:solidFill>
              <a:latin typeface="メイリオ" pitchFamily="50" charset="-128"/>
              <a:ea typeface="メイリオ" pitchFamily="50" charset="-128"/>
            </a:endParaRPr>
          </a:p>
          <a:p>
            <a:pPr lvl="1">
              <a:buNone/>
            </a:pPr>
            <a:endParaRPr lang="en-US" altLang="ja-JP" sz="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先ほどの例で，作業</a:t>
            </a:r>
            <a:r>
              <a:rPr lang="en-US" altLang="ja-JP" sz="2800" dirty="0" smtClean="0">
                <a:solidFill>
                  <a:schemeClr val="tx2"/>
                </a:solidFill>
                <a:latin typeface="メイリオ" pitchFamily="50" charset="-128"/>
                <a:ea typeface="メイリオ" pitchFamily="50" charset="-128"/>
              </a:rPr>
              <a:t>B</a:t>
            </a:r>
            <a:r>
              <a:rPr lang="ja-JP" altLang="en-US" sz="2800" dirty="0" smtClean="0">
                <a:solidFill>
                  <a:schemeClr val="tx2"/>
                </a:solidFill>
                <a:latin typeface="メイリオ" pitchFamily="50" charset="-128"/>
                <a:ea typeface="メイリオ" pitchFamily="50" charset="-128"/>
              </a:rPr>
              <a:t>の全余裕時間は，</a:t>
            </a:r>
            <a:r>
              <a:rPr lang="en-US" altLang="ja-JP" sz="2800" dirty="0" smtClean="0">
                <a:solidFill>
                  <a:schemeClr val="tx2"/>
                </a:solidFill>
                <a:latin typeface="メイリオ" pitchFamily="50" charset="-128"/>
                <a:ea typeface="メイリオ" pitchFamily="50" charset="-128"/>
              </a:rPr>
              <a:t>8-0-3</a:t>
            </a:r>
            <a:r>
              <a:rPr lang="ja-JP" altLang="en-US" sz="2800" dirty="0" smtClean="0">
                <a:solidFill>
                  <a:schemeClr val="tx2"/>
                </a:solidFill>
                <a:latin typeface="メイリオ" pitchFamily="50" charset="-128"/>
                <a:ea typeface="メイリオ" pitchFamily="50" charset="-128"/>
              </a:rPr>
              <a:t>＝</a:t>
            </a:r>
            <a:r>
              <a:rPr lang="en-US" altLang="ja-JP" sz="2800" dirty="0" smtClean="0">
                <a:solidFill>
                  <a:schemeClr val="tx2"/>
                </a:solidFill>
                <a:latin typeface="メイリオ" pitchFamily="50" charset="-128"/>
                <a:ea typeface="メイリオ" pitchFamily="50" charset="-128"/>
              </a:rPr>
              <a:t>5</a:t>
            </a:r>
            <a:r>
              <a:rPr lang="ja-JP" altLang="en-US" sz="2800" dirty="0" err="1"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もしくは最早完了時刻は</a:t>
            </a:r>
            <a:r>
              <a:rPr lang="en-US" altLang="ja-JP" sz="2800" dirty="0" smtClean="0">
                <a:solidFill>
                  <a:schemeClr val="tx2"/>
                </a:solidFill>
                <a:latin typeface="メイリオ" pitchFamily="50" charset="-128"/>
                <a:ea typeface="メイリオ" pitchFamily="50" charset="-128"/>
              </a:rPr>
              <a:t>3</a:t>
            </a:r>
            <a:r>
              <a:rPr lang="ja-JP" altLang="en-US" sz="2800" dirty="0" smtClean="0">
                <a:solidFill>
                  <a:schemeClr val="tx2"/>
                </a:solidFill>
                <a:latin typeface="メイリオ" pitchFamily="50" charset="-128"/>
                <a:ea typeface="メイリオ" pitchFamily="50" charset="-128"/>
              </a:rPr>
              <a:t>なので，</a:t>
            </a:r>
            <a:r>
              <a:rPr lang="en-US" altLang="ja-JP" sz="2800" dirty="0" smtClean="0">
                <a:solidFill>
                  <a:schemeClr val="tx2"/>
                </a:solidFill>
                <a:latin typeface="メイリオ" pitchFamily="50" charset="-128"/>
                <a:ea typeface="メイリオ" pitchFamily="50" charset="-128"/>
              </a:rPr>
              <a:t>8-3</a:t>
            </a:r>
            <a:r>
              <a:rPr lang="ja-JP" altLang="en-US" sz="2800" dirty="0" smtClean="0">
                <a:solidFill>
                  <a:schemeClr val="tx2"/>
                </a:solidFill>
                <a:latin typeface="メイリオ" pitchFamily="50" charset="-128"/>
                <a:ea typeface="メイリオ" pitchFamily="50" charset="-128"/>
              </a:rPr>
              <a:t>＝</a:t>
            </a:r>
            <a:r>
              <a:rPr lang="en-US" altLang="ja-JP" sz="2800" dirty="0" smtClean="0">
                <a:solidFill>
                  <a:schemeClr val="tx2"/>
                </a:solidFill>
                <a:latin typeface="メイリオ" pitchFamily="50" charset="-128"/>
                <a:ea typeface="メイリオ" pitchFamily="50" charset="-128"/>
              </a:rPr>
              <a:t>5</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28600"/>
            <a:ext cx="8496944" cy="990600"/>
          </a:xfrm>
        </p:spPr>
        <p:txBody>
          <a:bodyPr>
            <a:normAutofit/>
          </a:bodyPr>
          <a:lstStyle/>
          <a:p>
            <a:r>
              <a:rPr lang="ja-JP" altLang="en-US" dirty="0" smtClean="0">
                <a:latin typeface="メイリオ" pitchFamily="50" charset="-128"/>
                <a:ea typeface="メイリオ" pitchFamily="50" charset="-128"/>
              </a:rPr>
              <a:t>自由余</a:t>
            </a:r>
            <a:r>
              <a:rPr kumimoji="1" lang="ja-JP" altLang="en-US" dirty="0" smtClean="0">
                <a:latin typeface="メイリオ" pitchFamily="50" charset="-128"/>
                <a:ea typeface="メイリオ" pitchFamily="50" charset="-128"/>
              </a:rPr>
              <a:t>裕時間の例</a:t>
            </a:r>
            <a:endParaRPr kumimoji="1" lang="ja-JP" altLang="en-US" dirty="0">
              <a:latin typeface="メイリオ" pitchFamily="50" charset="-128"/>
              <a:ea typeface="メイリオ" pitchFamily="50" charset="-128"/>
            </a:endParaRPr>
          </a:p>
        </p:txBody>
      </p:sp>
      <p:sp>
        <p:nvSpPr>
          <p:cNvPr id="4" name="コンテンツ プレースホルダ 3"/>
          <p:cNvSpPr>
            <a:spLocks noGrp="1"/>
          </p:cNvSpPr>
          <p:nvPr>
            <p:ph sz="quarter" idx="1"/>
          </p:nvPr>
        </p:nvSpPr>
        <p:spPr>
          <a:xfrm>
            <a:off x="251520" y="1770112"/>
            <a:ext cx="8568952" cy="4323184"/>
          </a:xfrm>
        </p:spPr>
        <p:txBody>
          <a:bodyPr>
            <a:normAutofit/>
          </a:bodyPr>
          <a:lstStyle/>
          <a:p>
            <a:r>
              <a:rPr lang="ja-JP" altLang="en-US" sz="2800" dirty="0" smtClean="0">
                <a:solidFill>
                  <a:schemeClr val="tx2"/>
                </a:solidFill>
                <a:latin typeface="メイリオ" pitchFamily="50" charset="-128"/>
                <a:ea typeface="メイリオ" pitchFamily="50" charset="-128"/>
              </a:rPr>
              <a:t>作業</a:t>
            </a:r>
            <a:r>
              <a:rPr lang="en-US" altLang="ja-JP" sz="2800" dirty="0" smtClean="0">
                <a:solidFill>
                  <a:schemeClr val="tx2"/>
                </a:solidFill>
                <a:latin typeface="メイリオ" pitchFamily="50" charset="-128"/>
                <a:ea typeface="メイリオ" pitchFamily="50" charset="-128"/>
              </a:rPr>
              <a:t>D</a:t>
            </a:r>
            <a:r>
              <a:rPr lang="ja-JP" altLang="en-US" sz="2800" dirty="0" smtClean="0">
                <a:solidFill>
                  <a:schemeClr val="tx2"/>
                </a:solidFill>
                <a:latin typeface="メイリオ" pitchFamily="50" charset="-128"/>
                <a:ea typeface="メイリオ" pitchFamily="50" charset="-128"/>
              </a:rPr>
              <a:t>の先行作業は</a:t>
            </a:r>
            <a:r>
              <a:rPr lang="en-US" altLang="ja-JP" sz="2800" dirty="0" smtClean="0">
                <a:solidFill>
                  <a:schemeClr val="tx2"/>
                </a:solidFill>
                <a:latin typeface="メイリオ" pitchFamily="50" charset="-128"/>
                <a:ea typeface="メイリオ" pitchFamily="50" charset="-128"/>
              </a:rPr>
              <a:t>A</a:t>
            </a:r>
            <a:r>
              <a:rPr lang="ja-JP" altLang="en-US" sz="2800" dirty="0" smtClean="0">
                <a:solidFill>
                  <a:schemeClr val="tx2"/>
                </a:solidFill>
                <a:latin typeface="メイリオ" pitchFamily="50" charset="-128"/>
                <a:ea typeface="メイリオ" pitchFamily="50" charset="-128"/>
              </a:rPr>
              <a:t>と</a:t>
            </a:r>
            <a:r>
              <a:rPr lang="en-US" altLang="ja-JP" sz="2800" dirty="0" smtClean="0">
                <a:solidFill>
                  <a:schemeClr val="tx2"/>
                </a:solidFill>
                <a:latin typeface="メイリオ" pitchFamily="50" charset="-128"/>
                <a:ea typeface="メイリオ" pitchFamily="50" charset="-128"/>
              </a:rPr>
              <a:t>B</a:t>
            </a:r>
            <a:r>
              <a:rPr lang="ja-JP" altLang="en-US" sz="2800" dirty="0" err="1"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作業</a:t>
            </a:r>
            <a:r>
              <a:rPr lang="en-US" altLang="ja-JP" sz="2800" dirty="0" smtClean="0">
                <a:solidFill>
                  <a:schemeClr val="tx2"/>
                </a:solidFill>
                <a:latin typeface="メイリオ" pitchFamily="50" charset="-128"/>
                <a:ea typeface="メイリオ" pitchFamily="50" charset="-128"/>
              </a:rPr>
              <a:t>C</a:t>
            </a:r>
            <a:r>
              <a:rPr lang="ja-JP" altLang="en-US" sz="2800" dirty="0" smtClean="0">
                <a:solidFill>
                  <a:schemeClr val="tx2"/>
                </a:solidFill>
                <a:latin typeface="メイリオ" pitchFamily="50" charset="-128"/>
                <a:ea typeface="メイリオ" pitchFamily="50" charset="-128"/>
              </a:rPr>
              <a:t>の先行作業は</a:t>
            </a:r>
            <a:r>
              <a:rPr lang="en-US" altLang="ja-JP" sz="2800" dirty="0" smtClean="0">
                <a:solidFill>
                  <a:schemeClr val="tx2"/>
                </a:solidFill>
                <a:latin typeface="メイリオ" pitchFamily="50" charset="-128"/>
                <a:ea typeface="メイリオ" pitchFamily="50" charset="-128"/>
              </a:rPr>
              <a:t>A</a:t>
            </a:r>
          </a:p>
          <a:p>
            <a:pPr lvl="1"/>
            <a:r>
              <a:rPr lang="ja-JP" altLang="en-US" dirty="0" smtClean="0">
                <a:solidFill>
                  <a:schemeClr val="tx2"/>
                </a:solidFill>
                <a:latin typeface="メイリオ" pitchFamily="50" charset="-128"/>
                <a:ea typeface="メイリオ" pitchFamily="50" charset="-128"/>
              </a:rPr>
              <a:t>作業</a:t>
            </a:r>
            <a:r>
              <a:rPr lang="en-US" altLang="ja-JP" dirty="0" smtClean="0">
                <a:solidFill>
                  <a:schemeClr val="tx2"/>
                </a:solidFill>
                <a:latin typeface="メイリオ" pitchFamily="50" charset="-128"/>
                <a:ea typeface="メイリオ" pitchFamily="50" charset="-128"/>
              </a:rPr>
              <a:t>D</a:t>
            </a:r>
            <a:r>
              <a:rPr lang="ja-JP" altLang="en-US" dirty="0" smtClean="0">
                <a:solidFill>
                  <a:schemeClr val="tx2"/>
                </a:solidFill>
                <a:latin typeface="メイリオ" pitchFamily="50" charset="-128"/>
                <a:ea typeface="メイリオ" pitchFamily="50" charset="-128"/>
              </a:rPr>
              <a:t>は</a:t>
            </a:r>
            <a:r>
              <a:rPr lang="en-US" altLang="ja-JP" dirty="0" smtClean="0">
                <a:solidFill>
                  <a:schemeClr val="tx2"/>
                </a:solidFill>
                <a:latin typeface="メイリオ" pitchFamily="50" charset="-128"/>
                <a:ea typeface="メイリオ" pitchFamily="50" charset="-128"/>
              </a:rPr>
              <a:t>A</a:t>
            </a:r>
            <a:r>
              <a:rPr lang="ja-JP" altLang="en-US" dirty="0" smtClean="0">
                <a:solidFill>
                  <a:schemeClr val="tx2"/>
                </a:solidFill>
                <a:latin typeface="メイリオ" pitchFamily="50" charset="-128"/>
                <a:ea typeface="メイリオ" pitchFamily="50" charset="-128"/>
              </a:rPr>
              <a:t>と</a:t>
            </a:r>
            <a:r>
              <a:rPr lang="en-US" altLang="ja-JP" dirty="0" smtClean="0">
                <a:solidFill>
                  <a:schemeClr val="tx2"/>
                </a:solidFill>
                <a:latin typeface="メイリオ" pitchFamily="50" charset="-128"/>
                <a:ea typeface="メイリオ" pitchFamily="50" charset="-128"/>
              </a:rPr>
              <a:t>B</a:t>
            </a:r>
            <a:r>
              <a:rPr lang="ja-JP" altLang="en-US" dirty="0" smtClean="0">
                <a:solidFill>
                  <a:schemeClr val="tx2"/>
                </a:solidFill>
                <a:latin typeface="メイリオ" pitchFamily="50" charset="-128"/>
                <a:ea typeface="メイリオ" pitchFamily="50" charset="-128"/>
              </a:rPr>
              <a:t>の終了後ならばいつでも始められる</a:t>
            </a:r>
            <a:endParaRPr lang="en-US" altLang="ja-JP"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作業</a:t>
            </a:r>
            <a:r>
              <a:rPr lang="en-US" altLang="ja-JP" dirty="0" smtClean="0">
                <a:solidFill>
                  <a:schemeClr val="tx2"/>
                </a:solidFill>
                <a:latin typeface="メイリオ" pitchFamily="50" charset="-128"/>
                <a:ea typeface="メイリオ" pitchFamily="50" charset="-128"/>
              </a:rPr>
              <a:t>C</a:t>
            </a:r>
            <a:r>
              <a:rPr lang="ja-JP" altLang="en-US" dirty="0" smtClean="0">
                <a:solidFill>
                  <a:schemeClr val="tx2"/>
                </a:solidFill>
                <a:latin typeface="メイリオ" pitchFamily="50" charset="-128"/>
                <a:ea typeface="メイリオ" pitchFamily="50" charset="-128"/>
              </a:rPr>
              <a:t>が終わるまでに終わればよい</a:t>
            </a:r>
            <a:endParaRPr lang="en-US" altLang="ja-JP" dirty="0" smtClean="0">
              <a:solidFill>
                <a:schemeClr val="tx2"/>
              </a:solidFill>
              <a:latin typeface="メイリオ" pitchFamily="50" charset="-128"/>
              <a:ea typeface="メイリオ" pitchFamily="50" charset="-128"/>
            </a:endParaRPr>
          </a:p>
        </p:txBody>
      </p:sp>
      <p:sp>
        <p:nvSpPr>
          <p:cNvPr id="5" name="正方形/長方形 4"/>
          <p:cNvSpPr/>
          <p:nvPr/>
        </p:nvSpPr>
        <p:spPr>
          <a:xfrm>
            <a:off x="2267744" y="3789040"/>
            <a:ext cx="2088232" cy="576064"/>
          </a:xfrm>
          <a:prstGeom prst="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A</a:t>
            </a:r>
            <a:r>
              <a:rPr kumimoji="1" lang="en-US" altLang="ja-JP" sz="2800" dirty="0" smtClean="0">
                <a:solidFill>
                  <a:schemeClr val="tx2"/>
                </a:solidFill>
                <a:latin typeface="メイリオ" pitchFamily="50" charset="-128"/>
                <a:ea typeface="メイリオ" pitchFamily="50" charset="-128"/>
              </a:rPr>
              <a:t>(4)</a:t>
            </a:r>
            <a:endParaRPr kumimoji="1" lang="ja-JP" altLang="en-US" sz="2800" dirty="0">
              <a:solidFill>
                <a:schemeClr val="tx2"/>
              </a:solidFill>
              <a:latin typeface="メイリオ" pitchFamily="50" charset="-128"/>
              <a:ea typeface="メイリオ" pitchFamily="50" charset="-128"/>
            </a:endParaRPr>
          </a:p>
        </p:txBody>
      </p:sp>
      <p:sp>
        <p:nvSpPr>
          <p:cNvPr id="6" name="正方形/長方形 5"/>
          <p:cNvSpPr/>
          <p:nvPr/>
        </p:nvSpPr>
        <p:spPr>
          <a:xfrm>
            <a:off x="4355976" y="3789040"/>
            <a:ext cx="3096344" cy="576064"/>
          </a:xfrm>
          <a:prstGeom prst="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C</a:t>
            </a:r>
            <a:r>
              <a:rPr kumimoji="1" lang="en-US" altLang="ja-JP" sz="2800" dirty="0" smtClean="0">
                <a:solidFill>
                  <a:schemeClr val="tx2"/>
                </a:solidFill>
                <a:latin typeface="メイリオ" pitchFamily="50" charset="-128"/>
                <a:ea typeface="メイリオ" pitchFamily="50" charset="-128"/>
              </a:rPr>
              <a:t>(6)</a:t>
            </a:r>
            <a:endParaRPr kumimoji="1" lang="ja-JP" altLang="en-US" sz="2800" dirty="0">
              <a:solidFill>
                <a:schemeClr val="tx2"/>
              </a:solidFill>
              <a:latin typeface="メイリオ" pitchFamily="50" charset="-128"/>
              <a:ea typeface="メイリオ" pitchFamily="50" charset="-128"/>
            </a:endParaRPr>
          </a:p>
        </p:txBody>
      </p:sp>
      <p:sp>
        <p:nvSpPr>
          <p:cNvPr id="7" name="正方形/長方形 6"/>
          <p:cNvSpPr/>
          <p:nvPr/>
        </p:nvSpPr>
        <p:spPr>
          <a:xfrm>
            <a:off x="2699792" y="4509120"/>
            <a:ext cx="1440160" cy="576064"/>
          </a:xfrm>
          <a:prstGeom prst="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B</a:t>
            </a:r>
            <a:r>
              <a:rPr kumimoji="1" lang="en-US" altLang="ja-JP" sz="2800" dirty="0" smtClean="0">
                <a:solidFill>
                  <a:schemeClr val="tx2"/>
                </a:solidFill>
                <a:latin typeface="メイリオ" pitchFamily="50" charset="-128"/>
                <a:ea typeface="メイリオ" pitchFamily="50" charset="-128"/>
              </a:rPr>
              <a:t>(3)</a:t>
            </a:r>
            <a:endParaRPr kumimoji="1" lang="ja-JP" altLang="en-US" sz="2800" dirty="0">
              <a:solidFill>
                <a:schemeClr val="tx2"/>
              </a:solidFill>
              <a:latin typeface="メイリオ" pitchFamily="50" charset="-128"/>
              <a:ea typeface="メイリオ" pitchFamily="50" charset="-128"/>
            </a:endParaRPr>
          </a:p>
        </p:txBody>
      </p:sp>
      <p:sp>
        <p:nvSpPr>
          <p:cNvPr id="8" name="正方形/長方形 7"/>
          <p:cNvSpPr/>
          <p:nvPr/>
        </p:nvSpPr>
        <p:spPr>
          <a:xfrm>
            <a:off x="4932040" y="4509120"/>
            <a:ext cx="1080120" cy="576064"/>
          </a:xfrm>
          <a:prstGeom prst="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D</a:t>
            </a:r>
            <a:r>
              <a:rPr kumimoji="1" lang="en-US" altLang="ja-JP" sz="2800" dirty="0" smtClean="0">
                <a:solidFill>
                  <a:schemeClr val="tx2"/>
                </a:solidFill>
                <a:latin typeface="メイリオ" pitchFamily="50" charset="-128"/>
                <a:ea typeface="メイリオ" pitchFamily="50" charset="-128"/>
              </a:rPr>
              <a:t>(2)</a:t>
            </a:r>
            <a:endParaRPr kumimoji="1" lang="ja-JP" altLang="en-US" sz="2800" dirty="0">
              <a:solidFill>
                <a:schemeClr val="tx2"/>
              </a:solidFill>
              <a:latin typeface="メイリオ" pitchFamily="50" charset="-128"/>
              <a:ea typeface="メイリオ" pitchFamily="50" charset="-128"/>
            </a:endParaRPr>
          </a:p>
        </p:txBody>
      </p:sp>
      <p:cxnSp>
        <p:nvCxnSpPr>
          <p:cNvPr id="9" name="直線矢印コネクタ 8"/>
          <p:cNvCxnSpPr/>
          <p:nvPr/>
        </p:nvCxnSpPr>
        <p:spPr>
          <a:xfrm flipH="1">
            <a:off x="2267744" y="4653136"/>
            <a:ext cx="432048" cy="0"/>
          </a:xfrm>
          <a:prstGeom prst="straightConnector1">
            <a:avLst/>
          </a:prstGeom>
          <a:ln w="25400">
            <a:solidFill>
              <a:schemeClr val="tx2"/>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10" name="直線矢印コネクタ 9"/>
          <p:cNvCxnSpPr/>
          <p:nvPr/>
        </p:nvCxnSpPr>
        <p:spPr>
          <a:xfrm>
            <a:off x="4211960" y="4653136"/>
            <a:ext cx="144016" cy="0"/>
          </a:xfrm>
          <a:prstGeom prst="straightConnector1">
            <a:avLst/>
          </a:prstGeom>
          <a:ln w="25400">
            <a:solidFill>
              <a:schemeClr val="tx2"/>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11" name="直線矢印コネクタ 10"/>
          <p:cNvCxnSpPr/>
          <p:nvPr/>
        </p:nvCxnSpPr>
        <p:spPr>
          <a:xfrm>
            <a:off x="4139952" y="4653136"/>
            <a:ext cx="792088" cy="0"/>
          </a:xfrm>
          <a:prstGeom prst="straightConnector1">
            <a:avLst/>
          </a:prstGeom>
          <a:ln w="25400">
            <a:solidFill>
              <a:srgbClr val="C0000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p:nvPr/>
        </p:nvCxnSpPr>
        <p:spPr>
          <a:xfrm flipH="1">
            <a:off x="4355976" y="4941168"/>
            <a:ext cx="576064" cy="0"/>
          </a:xfrm>
          <a:prstGeom prst="straightConnector1">
            <a:avLst/>
          </a:prstGeom>
          <a:ln w="25400">
            <a:solidFill>
              <a:schemeClr val="tx2"/>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p:nvPr/>
        </p:nvCxnSpPr>
        <p:spPr>
          <a:xfrm>
            <a:off x="6012160" y="4941168"/>
            <a:ext cx="1440160" cy="0"/>
          </a:xfrm>
          <a:prstGeom prst="straightConnector1">
            <a:avLst/>
          </a:prstGeom>
          <a:ln w="25400">
            <a:solidFill>
              <a:schemeClr val="tx2"/>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a:off x="4355976" y="3356992"/>
            <a:ext cx="0" cy="2664296"/>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8" name="テキスト ボックス 17"/>
          <p:cNvSpPr txBox="1"/>
          <p:nvPr/>
        </p:nvSpPr>
        <p:spPr>
          <a:xfrm>
            <a:off x="1259632" y="5517232"/>
            <a:ext cx="2952328" cy="523220"/>
          </a:xfrm>
          <a:prstGeom prst="rect">
            <a:avLst/>
          </a:prstGeom>
          <a:noFill/>
          <a:ln w="25400">
            <a:solidFill>
              <a:srgbClr val="C00000"/>
            </a:solidFill>
          </a:ln>
        </p:spPr>
        <p:txBody>
          <a:bodyPr wrap="square" rtlCol="0">
            <a:spAutoFit/>
          </a:bodyPr>
          <a:lstStyle/>
          <a:p>
            <a:pPr algn="ctr"/>
            <a:r>
              <a:rPr kumimoji="1" lang="en-US" altLang="ja-JP" sz="2800" dirty="0" smtClean="0">
                <a:solidFill>
                  <a:schemeClr val="tx2"/>
                </a:solidFill>
                <a:latin typeface="メイリオ" pitchFamily="50" charset="-128"/>
                <a:ea typeface="メイリオ" pitchFamily="50" charset="-128"/>
              </a:rPr>
              <a:t>B</a:t>
            </a:r>
            <a:r>
              <a:rPr kumimoji="1" lang="ja-JP" altLang="en-US" sz="2800" dirty="0" smtClean="0">
                <a:solidFill>
                  <a:schemeClr val="tx2"/>
                </a:solidFill>
                <a:latin typeface="メイリオ" pitchFamily="50" charset="-128"/>
                <a:ea typeface="メイリオ" pitchFamily="50" charset="-128"/>
              </a:rPr>
              <a:t>の自由時間＝１</a:t>
            </a:r>
            <a:endParaRPr kumimoji="1" lang="ja-JP" altLang="en-US" sz="2800" dirty="0">
              <a:solidFill>
                <a:schemeClr val="tx2"/>
              </a:solidFill>
              <a:latin typeface="メイリオ" pitchFamily="50" charset="-128"/>
              <a:ea typeface="メイリオ" pitchFamily="50" charset="-128"/>
            </a:endParaRPr>
          </a:p>
        </p:txBody>
      </p:sp>
      <p:sp>
        <p:nvSpPr>
          <p:cNvPr id="19" name="テキスト ボックス 18"/>
          <p:cNvSpPr txBox="1"/>
          <p:nvPr/>
        </p:nvSpPr>
        <p:spPr>
          <a:xfrm>
            <a:off x="4572000" y="5517232"/>
            <a:ext cx="2952328" cy="523220"/>
          </a:xfrm>
          <a:prstGeom prst="rect">
            <a:avLst/>
          </a:prstGeom>
          <a:noFill/>
          <a:ln w="25400">
            <a:solidFill>
              <a:srgbClr val="C00000"/>
            </a:solidFill>
          </a:ln>
        </p:spPr>
        <p:txBody>
          <a:bodyPr wrap="square" rtlCol="0">
            <a:spAutoFit/>
          </a:bodyPr>
          <a:lstStyle/>
          <a:p>
            <a:pPr algn="ctr"/>
            <a:r>
              <a:rPr kumimoji="1" lang="en-US" altLang="ja-JP" sz="2800" dirty="0" smtClean="0">
                <a:solidFill>
                  <a:schemeClr val="tx2"/>
                </a:solidFill>
                <a:latin typeface="メイリオ" pitchFamily="50" charset="-128"/>
                <a:ea typeface="メイリオ" pitchFamily="50" charset="-128"/>
              </a:rPr>
              <a:t>D</a:t>
            </a:r>
            <a:r>
              <a:rPr kumimoji="1" lang="ja-JP" altLang="en-US" sz="2800" dirty="0" smtClean="0">
                <a:solidFill>
                  <a:schemeClr val="tx2"/>
                </a:solidFill>
                <a:latin typeface="メイリオ" pitchFamily="50" charset="-128"/>
                <a:ea typeface="メイリオ" pitchFamily="50" charset="-128"/>
              </a:rPr>
              <a:t>の自由時間＝</a:t>
            </a:r>
            <a:r>
              <a:rPr kumimoji="1" lang="en-US" altLang="ja-JP" sz="2800" dirty="0" smtClean="0">
                <a:solidFill>
                  <a:schemeClr val="tx2"/>
                </a:solidFill>
                <a:latin typeface="メイリオ" pitchFamily="50" charset="-128"/>
                <a:ea typeface="メイリオ" pitchFamily="50" charset="-128"/>
              </a:rPr>
              <a:t>4</a:t>
            </a:r>
            <a:endParaRPr kumimoji="1" lang="ja-JP" altLang="en-US" sz="2800" dirty="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153400" cy="990600"/>
          </a:xfrm>
        </p:spPr>
        <p:txBody>
          <a:bodyPr>
            <a:normAutofit/>
          </a:bodyPr>
          <a:lstStyle/>
          <a:p>
            <a:r>
              <a:rPr lang="ja-JP" altLang="en-US" dirty="0" smtClean="0">
                <a:latin typeface="メイリオ" pitchFamily="50" charset="-128"/>
                <a:ea typeface="メイリオ" pitchFamily="50" charset="-128"/>
              </a:rPr>
              <a:t>手法</a:t>
            </a:r>
            <a:r>
              <a:rPr lang="en-US" altLang="ja-JP" dirty="0" smtClean="0">
                <a:latin typeface="メイリオ" pitchFamily="50" charset="-128"/>
                <a:ea typeface="メイリオ" pitchFamily="50" charset="-128"/>
              </a:rPr>
              <a:t>1</a:t>
            </a:r>
            <a:r>
              <a:rPr lang="ja-JP" altLang="en-US" dirty="0" smtClean="0">
                <a:latin typeface="メイリオ" pitchFamily="50" charset="-128"/>
                <a:ea typeface="メイリオ" pitchFamily="50" charset="-128"/>
              </a:rPr>
              <a:t>：フローダイアグラム</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251520" y="1772816"/>
            <a:ext cx="8640960" cy="4495800"/>
          </a:xfrm>
        </p:spPr>
        <p:txBody>
          <a:bodyPr>
            <a:normAutofit/>
          </a:bodyPr>
          <a:lstStyle/>
          <a:p>
            <a:r>
              <a:rPr kumimoji="1" lang="ja-JP" altLang="en-US" sz="2800" dirty="0" smtClean="0">
                <a:solidFill>
                  <a:schemeClr val="tx2"/>
                </a:solidFill>
                <a:latin typeface="メイリオ" pitchFamily="50" charset="-128"/>
                <a:ea typeface="メイリオ" pitchFamily="50" charset="-128"/>
              </a:rPr>
              <a:t>プロジェクトを部分作業</a:t>
            </a:r>
            <a:r>
              <a:rPr kumimoji="1" lang="en-US" altLang="ja-JP" sz="2800" dirty="0" smtClean="0">
                <a:solidFill>
                  <a:schemeClr val="tx2"/>
                </a:solidFill>
                <a:latin typeface="メイリオ" pitchFamily="50" charset="-128"/>
                <a:ea typeface="メイリオ" pitchFamily="50" charset="-128"/>
              </a:rPr>
              <a:t>(</a:t>
            </a:r>
            <a:r>
              <a:rPr kumimoji="1" lang="ja-JP" altLang="en-US" sz="2800" dirty="0" smtClean="0">
                <a:solidFill>
                  <a:schemeClr val="tx2"/>
                </a:solidFill>
                <a:latin typeface="メイリオ" pitchFamily="50" charset="-128"/>
                <a:ea typeface="メイリオ" pitchFamily="50" charset="-128"/>
              </a:rPr>
              <a:t>ジョブ</a:t>
            </a:r>
            <a:r>
              <a:rPr kumimoji="1" lang="en-US" altLang="ja-JP" sz="2800" dirty="0" smtClean="0">
                <a:solidFill>
                  <a:schemeClr val="tx2"/>
                </a:solidFill>
                <a:latin typeface="メイリオ" pitchFamily="50" charset="-128"/>
                <a:ea typeface="メイリオ" pitchFamily="50" charset="-128"/>
              </a:rPr>
              <a:t>)</a:t>
            </a:r>
            <a:r>
              <a:rPr kumimoji="1" lang="ja-JP" altLang="en-US" sz="2800" dirty="0" smtClean="0">
                <a:solidFill>
                  <a:schemeClr val="tx2"/>
                </a:solidFill>
                <a:latin typeface="メイリオ" pitchFamily="50" charset="-128"/>
                <a:ea typeface="メイリオ" pitchFamily="50" charset="-128"/>
              </a:rPr>
              <a:t>に分解</a:t>
            </a:r>
            <a:endParaRPr kumimoji="1"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ジョブ</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ノード</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の前後関係を矢線図</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ネットワーク</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にまとめたもの</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グラフ構造の一種</a:t>
            </a:r>
            <a:r>
              <a:rPr lang="en-US" altLang="ja-JP" sz="2800" dirty="0" smtClean="0">
                <a:solidFill>
                  <a:schemeClr val="tx2"/>
                </a:solidFill>
                <a:latin typeface="メイリオ" pitchFamily="50" charset="-128"/>
                <a:ea typeface="メイリオ" pitchFamily="50" charset="-128"/>
              </a:rPr>
              <a:t>)</a:t>
            </a:r>
            <a:endParaRPr kumimoji="1" lang="en-US" altLang="ja-JP" sz="2800" dirty="0" smtClean="0">
              <a:solidFill>
                <a:schemeClr val="tx2"/>
              </a:solidFill>
              <a:latin typeface="メイリオ" pitchFamily="50" charset="-128"/>
              <a:ea typeface="メイリオ" pitchFamily="50" charset="-128"/>
            </a:endParaRPr>
          </a:p>
        </p:txBody>
      </p:sp>
      <p:sp>
        <p:nvSpPr>
          <p:cNvPr id="4" name="正方形/長方形 3"/>
          <p:cNvSpPr/>
          <p:nvPr/>
        </p:nvSpPr>
        <p:spPr>
          <a:xfrm>
            <a:off x="683568" y="3645024"/>
            <a:ext cx="864096" cy="576064"/>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A</a:t>
            </a:r>
            <a:endParaRPr kumimoji="1" lang="ja-JP" altLang="en-US" sz="2800" b="1" dirty="0">
              <a:solidFill>
                <a:schemeClr val="tx2"/>
              </a:solidFill>
              <a:latin typeface="メイリオ" pitchFamily="50" charset="-128"/>
              <a:ea typeface="メイリオ" pitchFamily="50" charset="-128"/>
            </a:endParaRPr>
          </a:p>
        </p:txBody>
      </p:sp>
      <p:sp>
        <p:nvSpPr>
          <p:cNvPr id="5" name="正方形/長方形 4"/>
          <p:cNvSpPr/>
          <p:nvPr/>
        </p:nvSpPr>
        <p:spPr>
          <a:xfrm>
            <a:off x="683568" y="4437112"/>
            <a:ext cx="864096" cy="576064"/>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C</a:t>
            </a:r>
            <a:endParaRPr kumimoji="1" lang="ja-JP" altLang="en-US" sz="2800" b="1" dirty="0">
              <a:solidFill>
                <a:schemeClr val="tx2"/>
              </a:solidFill>
              <a:latin typeface="メイリオ" pitchFamily="50" charset="-128"/>
              <a:ea typeface="メイリオ" pitchFamily="50" charset="-128"/>
            </a:endParaRPr>
          </a:p>
        </p:txBody>
      </p:sp>
      <p:sp>
        <p:nvSpPr>
          <p:cNvPr id="6" name="正方形/長方形 5"/>
          <p:cNvSpPr/>
          <p:nvPr/>
        </p:nvSpPr>
        <p:spPr>
          <a:xfrm>
            <a:off x="683568" y="5229200"/>
            <a:ext cx="864096" cy="576064"/>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D</a:t>
            </a:r>
            <a:endParaRPr kumimoji="1" lang="ja-JP" altLang="en-US" sz="2800" b="1" dirty="0">
              <a:solidFill>
                <a:schemeClr val="tx2"/>
              </a:solidFill>
              <a:latin typeface="メイリオ" pitchFamily="50" charset="-128"/>
              <a:ea typeface="メイリオ" pitchFamily="50" charset="-128"/>
            </a:endParaRPr>
          </a:p>
        </p:txBody>
      </p:sp>
      <p:sp>
        <p:nvSpPr>
          <p:cNvPr id="7" name="正方形/長方形 6"/>
          <p:cNvSpPr/>
          <p:nvPr/>
        </p:nvSpPr>
        <p:spPr>
          <a:xfrm>
            <a:off x="2051720" y="3645024"/>
            <a:ext cx="864096" cy="576064"/>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B</a:t>
            </a:r>
            <a:endParaRPr kumimoji="1" lang="ja-JP" altLang="en-US" sz="2800" b="1" dirty="0">
              <a:solidFill>
                <a:schemeClr val="tx2"/>
              </a:solidFill>
              <a:latin typeface="メイリオ" pitchFamily="50" charset="-128"/>
              <a:ea typeface="メイリオ" pitchFamily="50" charset="-128"/>
            </a:endParaRPr>
          </a:p>
        </p:txBody>
      </p:sp>
      <p:cxnSp>
        <p:nvCxnSpPr>
          <p:cNvPr id="9" name="直線矢印コネクタ 8"/>
          <p:cNvCxnSpPr>
            <a:stCxn id="4" idx="3"/>
            <a:endCxn id="7" idx="1"/>
          </p:cNvCxnSpPr>
          <p:nvPr/>
        </p:nvCxnSpPr>
        <p:spPr>
          <a:xfrm>
            <a:off x="1547664" y="3933056"/>
            <a:ext cx="504056" cy="0"/>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10" name="正方形/長方形 9"/>
          <p:cNvSpPr/>
          <p:nvPr/>
        </p:nvSpPr>
        <p:spPr>
          <a:xfrm>
            <a:off x="3419872" y="4077072"/>
            <a:ext cx="864096" cy="576064"/>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E</a:t>
            </a:r>
            <a:endParaRPr kumimoji="1" lang="ja-JP" altLang="en-US" sz="2800" b="1" dirty="0">
              <a:solidFill>
                <a:schemeClr val="tx2"/>
              </a:solidFill>
              <a:latin typeface="メイリオ" pitchFamily="50" charset="-128"/>
              <a:ea typeface="メイリオ" pitchFamily="50" charset="-128"/>
            </a:endParaRPr>
          </a:p>
        </p:txBody>
      </p:sp>
      <p:cxnSp>
        <p:nvCxnSpPr>
          <p:cNvPr id="11" name="直線矢印コネクタ 10"/>
          <p:cNvCxnSpPr>
            <a:stCxn id="7" idx="3"/>
            <a:endCxn id="10" idx="1"/>
          </p:cNvCxnSpPr>
          <p:nvPr/>
        </p:nvCxnSpPr>
        <p:spPr>
          <a:xfrm>
            <a:off x="2915816" y="3933056"/>
            <a:ext cx="504056" cy="432048"/>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a:stCxn id="5" idx="3"/>
            <a:endCxn id="10" idx="1"/>
          </p:cNvCxnSpPr>
          <p:nvPr/>
        </p:nvCxnSpPr>
        <p:spPr>
          <a:xfrm flipV="1">
            <a:off x="1547664" y="4365104"/>
            <a:ext cx="1872208" cy="360040"/>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a:stCxn id="6" idx="3"/>
            <a:endCxn id="10" idx="1"/>
          </p:cNvCxnSpPr>
          <p:nvPr/>
        </p:nvCxnSpPr>
        <p:spPr>
          <a:xfrm flipV="1">
            <a:off x="1547664" y="4365104"/>
            <a:ext cx="1872208" cy="1152128"/>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33" name="正方形/長方形 32"/>
          <p:cNvSpPr/>
          <p:nvPr/>
        </p:nvSpPr>
        <p:spPr>
          <a:xfrm>
            <a:off x="4788024" y="3645024"/>
            <a:ext cx="864096" cy="576064"/>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F</a:t>
            </a:r>
            <a:endParaRPr kumimoji="1" lang="ja-JP" altLang="en-US" sz="2800" b="1" dirty="0">
              <a:solidFill>
                <a:schemeClr val="tx2"/>
              </a:solidFill>
              <a:latin typeface="メイリオ" pitchFamily="50" charset="-128"/>
              <a:ea typeface="メイリオ" pitchFamily="50" charset="-128"/>
            </a:endParaRPr>
          </a:p>
        </p:txBody>
      </p:sp>
      <p:sp>
        <p:nvSpPr>
          <p:cNvPr id="35" name="正方形/長方形 34"/>
          <p:cNvSpPr/>
          <p:nvPr/>
        </p:nvSpPr>
        <p:spPr>
          <a:xfrm>
            <a:off x="4788024" y="4437112"/>
            <a:ext cx="864096" cy="576064"/>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G</a:t>
            </a:r>
            <a:endParaRPr kumimoji="1" lang="ja-JP" altLang="en-US" sz="2800" b="1" dirty="0">
              <a:solidFill>
                <a:schemeClr val="tx2"/>
              </a:solidFill>
              <a:latin typeface="メイリオ" pitchFamily="50" charset="-128"/>
              <a:ea typeface="メイリオ" pitchFamily="50" charset="-128"/>
            </a:endParaRPr>
          </a:p>
        </p:txBody>
      </p:sp>
      <p:sp>
        <p:nvSpPr>
          <p:cNvPr id="36" name="正方形/長方形 35"/>
          <p:cNvSpPr/>
          <p:nvPr/>
        </p:nvSpPr>
        <p:spPr>
          <a:xfrm>
            <a:off x="4788024" y="5229200"/>
            <a:ext cx="864096" cy="576064"/>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H</a:t>
            </a:r>
            <a:endParaRPr kumimoji="1" lang="ja-JP" altLang="en-US" sz="2800" b="1" dirty="0">
              <a:solidFill>
                <a:schemeClr val="tx2"/>
              </a:solidFill>
              <a:latin typeface="メイリオ" pitchFamily="50" charset="-128"/>
              <a:ea typeface="メイリオ" pitchFamily="50" charset="-128"/>
            </a:endParaRPr>
          </a:p>
        </p:txBody>
      </p:sp>
      <p:sp>
        <p:nvSpPr>
          <p:cNvPr id="37" name="正方形/長方形 36"/>
          <p:cNvSpPr/>
          <p:nvPr/>
        </p:nvSpPr>
        <p:spPr>
          <a:xfrm>
            <a:off x="6156176" y="4077072"/>
            <a:ext cx="864096" cy="576064"/>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I</a:t>
            </a:r>
            <a:endParaRPr kumimoji="1" lang="ja-JP" altLang="en-US" sz="2800" b="1" dirty="0">
              <a:solidFill>
                <a:schemeClr val="tx2"/>
              </a:solidFill>
              <a:latin typeface="メイリオ" pitchFamily="50" charset="-128"/>
              <a:ea typeface="メイリオ" pitchFamily="50" charset="-128"/>
            </a:endParaRPr>
          </a:p>
        </p:txBody>
      </p:sp>
      <p:sp>
        <p:nvSpPr>
          <p:cNvPr id="38" name="正方形/長方形 37"/>
          <p:cNvSpPr/>
          <p:nvPr/>
        </p:nvSpPr>
        <p:spPr>
          <a:xfrm>
            <a:off x="7740352" y="4077072"/>
            <a:ext cx="864096" cy="576064"/>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J</a:t>
            </a:r>
            <a:endParaRPr kumimoji="1" lang="ja-JP" altLang="en-US" sz="2800" b="1" dirty="0">
              <a:solidFill>
                <a:schemeClr val="tx2"/>
              </a:solidFill>
              <a:latin typeface="メイリオ" pitchFamily="50" charset="-128"/>
              <a:ea typeface="メイリオ" pitchFamily="50" charset="-128"/>
            </a:endParaRPr>
          </a:p>
        </p:txBody>
      </p:sp>
      <p:cxnSp>
        <p:nvCxnSpPr>
          <p:cNvPr id="39" name="直線矢印コネクタ 38"/>
          <p:cNvCxnSpPr>
            <a:stCxn id="6" idx="3"/>
            <a:endCxn id="36" idx="1"/>
          </p:cNvCxnSpPr>
          <p:nvPr/>
        </p:nvCxnSpPr>
        <p:spPr>
          <a:xfrm>
            <a:off x="1547664" y="5517232"/>
            <a:ext cx="3240360" cy="0"/>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42" name="直線矢印コネクタ 41"/>
          <p:cNvCxnSpPr>
            <a:stCxn id="10" idx="3"/>
            <a:endCxn id="33" idx="1"/>
          </p:cNvCxnSpPr>
          <p:nvPr/>
        </p:nvCxnSpPr>
        <p:spPr>
          <a:xfrm flipV="1">
            <a:off x="4283968" y="3933056"/>
            <a:ext cx="504056" cy="432048"/>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45" name="直線矢印コネクタ 44"/>
          <p:cNvCxnSpPr>
            <a:stCxn id="10" idx="3"/>
            <a:endCxn id="35" idx="1"/>
          </p:cNvCxnSpPr>
          <p:nvPr/>
        </p:nvCxnSpPr>
        <p:spPr>
          <a:xfrm>
            <a:off x="4283968" y="4365104"/>
            <a:ext cx="504056" cy="360040"/>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48" name="直線矢印コネクタ 47"/>
          <p:cNvCxnSpPr>
            <a:stCxn id="33" idx="3"/>
            <a:endCxn id="37" idx="1"/>
          </p:cNvCxnSpPr>
          <p:nvPr/>
        </p:nvCxnSpPr>
        <p:spPr>
          <a:xfrm>
            <a:off x="5652120" y="3933056"/>
            <a:ext cx="504056" cy="432048"/>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51" name="直線矢印コネクタ 50"/>
          <p:cNvCxnSpPr>
            <a:stCxn id="35" idx="3"/>
            <a:endCxn id="37" idx="1"/>
          </p:cNvCxnSpPr>
          <p:nvPr/>
        </p:nvCxnSpPr>
        <p:spPr>
          <a:xfrm flipV="1">
            <a:off x="5652120" y="4365104"/>
            <a:ext cx="504056" cy="360040"/>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54" name="直線矢印コネクタ 53"/>
          <p:cNvCxnSpPr>
            <a:stCxn id="36" idx="3"/>
            <a:endCxn id="38" idx="1"/>
          </p:cNvCxnSpPr>
          <p:nvPr/>
        </p:nvCxnSpPr>
        <p:spPr>
          <a:xfrm flipV="1">
            <a:off x="5652120" y="4365104"/>
            <a:ext cx="2088232" cy="1152128"/>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57" name="直線矢印コネクタ 56"/>
          <p:cNvCxnSpPr>
            <a:endCxn id="38" idx="1"/>
          </p:cNvCxnSpPr>
          <p:nvPr/>
        </p:nvCxnSpPr>
        <p:spPr>
          <a:xfrm>
            <a:off x="7092280" y="4365104"/>
            <a:ext cx="648072" cy="0"/>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25" name="正方形/長方形 24"/>
          <p:cNvSpPr/>
          <p:nvPr/>
        </p:nvSpPr>
        <p:spPr>
          <a:xfrm>
            <a:off x="7884368" y="56818"/>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P.166</a:t>
            </a:r>
            <a:endParaRPr lang="ja-JP" altLang="en-US" sz="2000" b="1" dirty="0">
              <a:solidFill>
                <a:schemeClr val="tx2"/>
              </a:solidFill>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28600"/>
            <a:ext cx="8496944" cy="990600"/>
          </a:xfrm>
        </p:spPr>
        <p:txBody>
          <a:bodyPr>
            <a:normAutofit/>
          </a:bodyPr>
          <a:lstStyle/>
          <a:p>
            <a:r>
              <a:rPr lang="ja-JP" altLang="en-US" dirty="0" smtClean="0">
                <a:latin typeface="メイリオ" pitchFamily="50" charset="-128"/>
                <a:ea typeface="メイリオ" pitchFamily="50" charset="-128"/>
              </a:rPr>
              <a:t>自由余</a:t>
            </a:r>
            <a:r>
              <a:rPr kumimoji="1" lang="ja-JP" altLang="en-US" dirty="0" smtClean="0">
                <a:latin typeface="メイリオ" pitchFamily="50" charset="-128"/>
                <a:ea typeface="メイリオ" pitchFamily="50" charset="-128"/>
              </a:rPr>
              <a:t>裕時間の定義</a:t>
            </a:r>
            <a:endParaRPr kumimoji="1" lang="ja-JP" altLang="en-US" dirty="0">
              <a:latin typeface="メイリオ" pitchFamily="50" charset="-128"/>
              <a:ea typeface="メイリオ" pitchFamily="50" charset="-128"/>
            </a:endParaRPr>
          </a:p>
        </p:txBody>
      </p:sp>
      <p:sp>
        <p:nvSpPr>
          <p:cNvPr id="4" name="コンテンツ プレースホルダ 3"/>
          <p:cNvSpPr>
            <a:spLocks noGrp="1"/>
          </p:cNvSpPr>
          <p:nvPr>
            <p:ph sz="quarter" idx="1"/>
          </p:nvPr>
        </p:nvSpPr>
        <p:spPr>
          <a:xfrm>
            <a:off x="251520" y="1770112"/>
            <a:ext cx="8568952" cy="4323184"/>
          </a:xfrm>
        </p:spPr>
        <p:txBody>
          <a:bodyPr>
            <a:normAutofit/>
          </a:bodyPr>
          <a:lstStyle/>
          <a:p>
            <a:pPr>
              <a:buNone/>
            </a:pPr>
            <a:r>
              <a:rPr lang="ja-JP" altLang="en-US" sz="2800" dirty="0" smtClean="0">
                <a:solidFill>
                  <a:schemeClr val="tx2"/>
                </a:solidFill>
                <a:latin typeface="メイリオ" pitchFamily="50" charset="-128"/>
                <a:ea typeface="メイリオ" pitchFamily="50" charset="-128"/>
              </a:rPr>
              <a:t>作業</a:t>
            </a:r>
            <a:r>
              <a:rPr lang="en-US" altLang="ja-JP" sz="2800" dirty="0" smtClean="0">
                <a:solidFill>
                  <a:schemeClr val="tx2"/>
                </a:solidFill>
                <a:latin typeface="メイリオ" pitchFamily="50" charset="-128"/>
                <a:ea typeface="メイリオ" pitchFamily="50" charset="-128"/>
              </a:rPr>
              <a:t>(</a:t>
            </a:r>
            <a:r>
              <a:rPr lang="en-US" altLang="ja-JP" sz="2800" dirty="0" err="1" smtClean="0">
                <a:solidFill>
                  <a:schemeClr val="tx2"/>
                </a:solidFill>
                <a:latin typeface="メイリオ" pitchFamily="50" charset="-128"/>
                <a:ea typeface="メイリオ" pitchFamily="50" charset="-128"/>
              </a:rPr>
              <a:t>i</a:t>
            </a:r>
            <a:r>
              <a:rPr lang="en-US" altLang="ja-JP" sz="2800" dirty="0" smtClean="0">
                <a:solidFill>
                  <a:schemeClr val="tx2"/>
                </a:solidFill>
                <a:latin typeface="メイリオ" pitchFamily="50" charset="-128"/>
                <a:ea typeface="メイリオ" pitchFamily="50" charset="-128"/>
              </a:rPr>
              <a:t>, k)</a:t>
            </a:r>
            <a:r>
              <a:rPr lang="ja-JP" altLang="en-US" sz="2800" dirty="0" smtClean="0">
                <a:solidFill>
                  <a:schemeClr val="tx2"/>
                </a:solidFill>
                <a:latin typeface="メイリオ" pitchFamily="50" charset="-128"/>
                <a:ea typeface="メイリオ" pitchFamily="50" charset="-128"/>
              </a:rPr>
              <a:t>の</a:t>
            </a:r>
            <a:r>
              <a:rPr lang="ja-JP" altLang="en-US" sz="2800" b="1" dirty="0" smtClean="0">
                <a:solidFill>
                  <a:srgbClr val="C00000"/>
                </a:solidFill>
                <a:latin typeface="メイリオ" pitchFamily="50" charset="-128"/>
                <a:ea typeface="メイリオ" pitchFamily="50" charset="-128"/>
              </a:rPr>
              <a:t>自由余裕時間</a:t>
            </a:r>
            <a:r>
              <a:rPr lang="ja-JP" altLang="en-US" sz="2800" dirty="0" smtClean="0">
                <a:solidFill>
                  <a:schemeClr val="tx2"/>
                </a:solidFill>
                <a:latin typeface="メイリオ" pitchFamily="50" charset="-128"/>
                <a:ea typeface="メイリオ" pitchFamily="50" charset="-128"/>
              </a:rPr>
              <a:t>：</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ノード</a:t>
            </a:r>
            <a:r>
              <a:rPr lang="en-US" altLang="ja-JP" sz="2800" dirty="0" smtClean="0">
                <a:solidFill>
                  <a:schemeClr val="tx2"/>
                </a:solidFill>
                <a:latin typeface="メイリオ" pitchFamily="50" charset="-128"/>
                <a:ea typeface="メイリオ" pitchFamily="50" charset="-128"/>
              </a:rPr>
              <a:t>k</a:t>
            </a:r>
            <a:r>
              <a:rPr lang="ja-JP" altLang="en-US" sz="2800" dirty="0" smtClean="0">
                <a:solidFill>
                  <a:schemeClr val="tx2"/>
                </a:solidFill>
                <a:latin typeface="メイリオ" pitchFamily="50" charset="-128"/>
                <a:ea typeface="メイリオ" pitchFamily="50" charset="-128"/>
              </a:rPr>
              <a:t>の最早開始時刻から，ノード</a:t>
            </a:r>
            <a:r>
              <a:rPr lang="en-US" altLang="ja-JP" sz="2800" dirty="0" err="1" smtClean="0">
                <a:solidFill>
                  <a:schemeClr val="tx2"/>
                </a:solidFill>
                <a:latin typeface="メイリオ" pitchFamily="50" charset="-128"/>
                <a:ea typeface="メイリオ" pitchFamily="50" charset="-128"/>
              </a:rPr>
              <a:t>i</a:t>
            </a:r>
            <a:r>
              <a:rPr lang="ja-JP" altLang="en-US" sz="2800" dirty="0" smtClean="0">
                <a:solidFill>
                  <a:schemeClr val="tx2"/>
                </a:solidFill>
                <a:latin typeface="メイリオ" pitchFamily="50" charset="-128"/>
                <a:ea typeface="メイリオ" pitchFamily="50" charset="-128"/>
              </a:rPr>
              <a:t>の最早完了時刻と作業時間を差し引いたもの</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自動計算用：</a:t>
            </a:r>
            <a:r>
              <a:rPr lang="ja-JP" altLang="en-US" sz="2800" u="sng" dirty="0" smtClean="0">
                <a:solidFill>
                  <a:schemeClr val="tx2"/>
                </a:solidFill>
                <a:latin typeface="メイリオ" pitchFamily="50" charset="-128"/>
                <a:ea typeface="メイリオ" pitchFamily="50" charset="-128"/>
              </a:rPr>
              <a:t>作業</a:t>
            </a:r>
            <a:r>
              <a:rPr lang="en-US" altLang="ja-JP" sz="2800" u="sng" dirty="0" smtClean="0">
                <a:solidFill>
                  <a:schemeClr val="tx2"/>
                </a:solidFill>
                <a:latin typeface="メイリオ" pitchFamily="50" charset="-128"/>
                <a:ea typeface="メイリオ" pitchFamily="50" charset="-128"/>
              </a:rPr>
              <a:t>(</a:t>
            </a:r>
            <a:r>
              <a:rPr lang="en-US" altLang="ja-JP" sz="2800" u="sng" dirty="0" err="1" smtClean="0">
                <a:solidFill>
                  <a:schemeClr val="tx2"/>
                </a:solidFill>
                <a:latin typeface="メイリオ" pitchFamily="50" charset="-128"/>
                <a:ea typeface="メイリオ" pitchFamily="50" charset="-128"/>
              </a:rPr>
              <a:t>i</a:t>
            </a:r>
            <a:r>
              <a:rPr lang="en-US" altLang="ja-JP" sz="2800" u="sng" dirty="0" smtClean="0">
                <a:solidFill>
                  <a:schemeClr val="tx2"/>
                </a:solidFill>
                <a:latin typeface="メイリオ" pitchFamily="50" charset="-128"/>
                <a:ea typeface="メイリオ" pitchFamily="50" charset="-128"/>
              </a:rPr>
              <a:t>, k)</a:t>
            </a:r>
            <a:r>
              <a:rPr lang="ja-JP" altLang="en-US" sz="2800" u="sng" dirty="0" smtClean="0">
                <a:solidFill>
                  <a:schemeClr val="tx2"/>
                </a:solidFill>
                <a:latin typeface="メイリオ" pitchFamily="50" charset="-128"/>
                <a:ea typeface="メイリオ" pitchFamily="50" charset="-128"/>
              </a:rPr>
              <a:t>の全ての後続作業の最早開始時刻の最小値から，作業</a:t>
            </a:r>
            <a:r>
              <a:rPr lang="en-US" altLang="ja-JP" sz="2800" u="sng" dirty="0" smtClean="0">
                <a:solidFill>
                  <a:schemeClr val="tx2"/>
                </a:solidFill>
                <a:latin typeface="メイリオ" pitchFamily="50" charset="-128"/>
                <a:ea typeface="メイリオ" pitchFamily="50" charset="-128"/>
              </a:rPr>
              <a:t>(</a:t>
            </a:r>
            <a:r>
              <a:rPr lang="en-US" altLang="ja-JP" sz="2800" u="sng" dirty="0" err="1" smtClean="0">
                <a:solidFill>
                  <a:schemeClr val="tx2"/>
                </a:solidFill>
                <a:latin typeface="メイリオ" pitchFamily="50" charset="-128"/>
                <a:ea typeface="メイリオ" pitchFamily="50" charset="-128"/>
              </a:rPr>
              <a:t>i</a:t>
            </a:r>
            <a:r>
              <a:rPr lang="en-US" altLang="ja-JP" sz="2800" u="sng" dirty="0" smtClean="0">
                <a:solidFill>
                  <a:schemeClr val="tx2"/>
                </a:solidFill>
                <a:latin typeface="メイリオ" pitchFamily="50" charset="-128"/>
                <a:ea typeface="メイリオ" pitchFamily="50" charset="-128"/>
              </a:rPr>
              <a:t>, k)</a:t>
            </a:r>
            <a:r>
              <a:rPr lang="ja-JP" altLang="en-US" sz="2800" u="sng" dirty="0" smtClean="0">
                <a:solidFill>
                  <a:schemeClr val="tx2"/>
                </a:solidFill>
                <a:latin typeface="メイリオ" pitchFamily="50" charset="-128"/>
                <a:ea typeface="メイリオ" pitchFamily="50" charset="-128"/>
              </a:rPr>
              <a:t>の</a:t>
            </a:r>
            <a:r>
              <a:rPr lang="ja-JP" altLang="en-US" sz="2800" b="1" u="sng" dirty="0" smtClean="0">
                <a:solidFill>
                  <a:schemeClr val="tx2"/>
                </a:solidFill>
                <a:latin typeface="メイリオ" pitchFamily="50" charset="-128"/>
                <a:ea typeface="メイリオ" pitchFamily="50" charset="-128"/>
              </a:rPr>
              <a:t>最早完了時刻を引いたもの</a:t>
            </a:r>
            <a:r>
              <a:rPr lang="en-US" altLang="ja-JP" sz="2800" b="1" u="sng" dirty="0" smtClean="0">
                <a:solidFill>
                  <a:schemeClr val="tx2"/>
                </a:solidFill>
                <a:latin typeface="メイリオ" pitchFamily="50" charset="-128"/>
                <a:ea typeface="メイリオ" pitchFamily="50" charset="-128"/>
              </a:rPr>
              <a:t>(</a:t>
            </a:r>
            <a:r>
              <a:rPr lang="ja-JP" altLang="en-US" sz="2800" b="1" u="sng" dirty="0" smtClean="0">
                <a:solidFill>
                  <a:schemeClr val="tx2"/>
                </a:solidFill>
                <a:latin typeface="メイリオ" pitchFamily="50" charset="-128"/>
                <a:ea typeface="メイリオ" pitchFamily="50" charset="-128"/>
              </a:rPr>
              <a:t>用語注意</a:t>
            </a:r>
            <a:r>
              <a:rPr lang="en-US" altLang="ja-JP" sz="2800" b="1" u="sng" dirty="0" smtClean="0">
                <a:solidFill>
                  <a:schemeClr val="tx2"/>
                </a:solidFill>
                <a:latin typeface="メイリオ" pitchFamily="50" charset="-128"/>
                <a:ea typeface="メイリオ" pitchFamily="50" charset="-128"/>
              </a:rPr>
              <a:t>)</a:t>
            </a:r>
          </a:p>
          <a:p>
            <a:pPr lvl="1"/>
            <a:r>
              <a:rPr lang="ja-JP" altLang="en-US" dirty="0" smtClean="0">
                <a:solidFill>
                  <a:schemeClr val="tx2"/>
                </a:solidFill>
                <a:latin typeface="メイリオ" pitchFamily="50" charset="-128"/>
                <a:ea typeface="メイリオ" pitchFamily="50" charset="-128"/>
              </a:rPr>
              <a:t>先行作業は全て最早に作業開始できる</a:t>
            </a:r>
            <a:endParaRPr lang="en-US" altLang="ja-JP"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後続作業に迷惑をかけない</a:t>
            </a:r>
            <a:endParaRPr lang="en-US" altLang="ja-JP" dirty="0" smtClean="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itchFamily="50" charset="-128"/>
                <a:ea typeface="メイリオ" pitchFamily="50" charset="-128"/>
              </a:rPr>
              <a:t>ここからの講義内容</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467544" y="1772816"/>
            <a:ext cx="8424936" cy="4824536"/>
          </a:xfrm>
        </p:spPr>
        <p:txBody>
          <a:bodyPr>
            <a:normAutofit/>
          </a:bodyPr>
          <a:lstStyle/>
          <a:p>
            <a:r>
              <a:rPr lang="ja-JP" altLang="en-US" sz="3000" dirty="0" smtClean="0">
                <a:solidFill>
                  <a:schemeClr val="bg1">
                    <a:lumMod val="95000"/>
                  </a:schemeClr>
                </a:solidFill>
                <a:latin typeface="メイリオ" pitchFamily="50" charset="-128"/>
                <a:ea typeface="メイリオ" pitchFamily="50" charset="-128"/>
              </a:rPr>
              <a:t>アローダイアグラムの構築</a:t>
            </a:r>
            <a:endParaRPr lang="en-US" altLang="ja-JP" sz="3000" dirty="0" smtClean="0">
              <a:solidFill>
                <a:schemeClr val="bg1">
                  <a:lumMod val="95000"/>
                </a:schemeClr>
              </a:solidFill>
              <a:latin typeface="メイリオ" pitchFamily="50" charset="-128"/>
              <a:ea typeface="メイリオ" pitchFamily="50" charset="-128"/>
            </a:endParaRPr>
          </a:p>
          <a:p>
            <a:r>
              <a:rPr lang="en-US" altLang="ja-JP" sz="3000" dirty="0" smtClean="0">
                <a:solidFill>
                  <a:schemeClr val="bg1">
                    <a:lumMod val="95000"/>
                  </a:schemeClr>
                </a:solidFill>
                <a:latin typeface="メイリオ" pitchFamily="50" charset="-128"/>
                <a:ea typeface="メイリオ" pitchFamily="50" charset="-128"/>
              </a:rPr>
              <a:t>PERT</a:t>
            </a:r>
            <a:r>
              <a:rPr lang="ja-JP" altLang="en-US" sz="3000" dirty="0" smtClean="0">
                <a:solidFill>
                  <a:schemeClr val="bg1">
                    <a:lumMod val="95000"/>
                  </a:schemeClr>
                </a:solidFill>
                <a:latin typeface="メイリオ" pitchFamily="50" charset="-128"/>
                <a:ea typeface="メイリオ" pitchFamily="50" charset="-128"/>
              </a:rPr>
              <a:t>計算</a:t>
            </a:r>
            <a:endParaRPr lang="en-US" altLang="ja-JP" sz="3000" dirty="0" smtClean="0">
              <a:solidFill>
                <a:schemeClr val="bg1">
                  <a:lumMod val="95000"/>
                </a:schemeClr>
              </a:solidFill>
              <a:latin typeface="メイリオ" pitchFamily="50" charset="-128"/>
              <a:ea typeface="メイリオ" pitchFamily="50" charset="-128"/>
            </a:endParaRPr>
          </a:p>
          <a:p>
            <a:r>
              <a:rPr lang="ja-JP" altLang="en-US" sz="3000" b="1" dirty="0" smtClean="0">
                <a:solidFill>
                  <a:srgbClr val="C00000"/>
                </a:solidFill>
                <a:latin typeface="メイリオ" pitchFamily="50" charset="-128"/>
                <a:ea typeface="メイリオ" pitchFamily="50" charset="-128"/>
              </a:rPr>
              <a:t>クリティカルパスの見つけ方</a:t>
            </a:r>
            <a:endParaRPr lang="en-US" altLang="ja-JP" sz="3000" b="1" dirty="0" smtClean="0">
              <a:solidFill>
                <a:srgbClr val="C00000"/>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表を用いた自動計算</a:t>
            </a:r>
            <a:endParaRPr lang="en-US" altLang="ja-JP" sz="3000" dirty="0" smtClean="0">
              <a:solidFill>
                <a:schemeClr val="bg1">
                  <a:lumMod val="95000"/>
                </a:schemeClr>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作業時間見積もりの不確実さ</a:t>
            </a:r>
            <a:endParaRPr lang="en-US" altLang="ja-JP" sz="3000" dirty="0" smtClean="0">
              <a:solidFill>
                <a:schemeClr val="bg1">
                  <a:lumMod val="95000"/>
                </a:schemeClr>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計画変更</a:t>
            </a:r>
            <a:endParaRPr lang="en-US" altLang="ja-JP" sz="3000" dirty="0" smtClean="0">
              <a:solidFill>
                <a:schemeClr val="bg1">
                  <a:lumMod val="95000"/>
                </a:schemeClr>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日程管理</a:t>
            </a:r>
            <a:endParaRPr lang="en-US" altLang="ja-JP" sz="3000" dirty="0" smtClean="0">
              <a:solidFill>
                <a:schemeClr val="bg1">
                  <a:lumMod val="95000"/>
                </a:schemeClr>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28600"/>
            <a:ext cx="8496944" cy="990600"/>
          </a:xfrm>
        </p:spPr>
        <p:txBody>
          <a:bodyPr>
            <a:normAutofit/>
          </a:bodyPr>
          <a:lstStyle/>
          <a:p>
            <a:r>
              <a:rPr kumimoji="1" lang="en-US" altLang="ja-JP" sz="4000" dirty="0" smtClean="0">
                <a:latin typeface="メイリオ" pitchFamily="50" charset="-128"/>
                <a:ea typeface="メイリオ" pitchFamily="50" charset="-128"/>
              </a:rPr>
              <a:t>PERT</a:t>
            </a:r>
            <a:r>
              <a:rPr kumimoji="1" lang="ja-JP" altLang="en-US" sz="4000" dirty="0" smtClean="0">
                <a:latin typeface="メイリオ" pitchFamily="50" charset="-128"/>
                <a:ea typeface="メイリオ" pitchFamily="50" charset="-128"/>
              </a:rPr>
              <a:t>計算</a:t>
            </a:r>
            <a:r>
              <a:rPr kumimoji="1" lang="en-US" altLang="ja-JP" sz="4000" dirty="0" smtClean="0">
                <a:latin typeface="メイリオ" pitchFamily="50" charset="-128"/>
                <a:ea typeface="メイリオ" pitchFamily="50" charset="-128"/>
              </a:rPr>
              <a:t>4</a:t>
            </a:r>
            <a:r>
              <a:rPr kumimoji="1" lang="ja-JP" altLang="en-US" sz="4000" dirty="0" smtClean="0">
                <a:latin typeface="メイリオ" pitchFamily="50" charset="-128"/>
                <a:ea typeface="メイリオ" pitchFamily="50" charset="-128"/>
              </a:rPr>
              <a:t>：クリティカルパス</a:t>
            </a:r>
            <a:endParaRPr kumimoji="1" lang="ja-JP" altLang="en-US" sz="4000" dirty="0">
              <a:latin typeface="メイリオ" pitchFamily="50" charset="-128"/>
              <a:ea typeface="メイリオ" pitchFamily="50" charset="-128"/>
            </a:endParaRPr>
          </a:p>
        </p:txBody>
      </p:sp>
      <p:sp>
        <p:nvSpPr>
          <p:cNvPr id="4" name="コンテンツ プレースホルダ 3"/>
          <p:cNvSpPr>
            <a:spLocks noGrp="1"/>
          </p:cNvSpPr>
          <p:nvPr>
            <p:ph sz="quarter" idx="1"/>
          </p:nvPr>
        </p:nvSpPr>
        <p:spPr>
          <a:xfrm>
            <a:off x="251520" y="1770112"/>
            <a:ext cx="8568952" cy="4323184"/>
          </a:xfrm>
        </p:spPr>
        <p:txBody>
          <a:bodyPr>
            <a:normAutofit/>
          </a:bodyPr>
          <a:lstStyle/>
          <a:p>
            <a:r>
              <a:rPr lang="ja-JP" altLang="en-US" sz="2800" b="1" u="sng" dirty="0" smtClean="0">
                <a:solidFill>
                  <a:schemeClr val="tx2"/>
                </a:solidFill>
                <a:latin typeface="メイリオ" pitchFamily="50" charset="-128"/>
                <a:ea typeface="メイリオ" pitchFamily="50" charset="-128"/>
              </a:rPr>
              <a:t>余裕時間の全くない一連の作業</a:t>
            </a:r>
            <a:endParaRPr lang="en-US" altLang="ja-JP" sz="2800" b="1" u="sng"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計算法：余裕時間のない作業をつなげたもの</a:t>
            </a:r>
            <a:r>
              <a:rPr lang="en-US" altLang="ja-JP" sz="2800" dirty="0" smtClean="0">
                <a:solidFill>
                  <a:schemeClr val="tx2"/>
                </a:solidFill>
                <a:latin typeface="メイリオ" pitchFamily="50" charset="-128"/>
                <a:ea typeface="メイリオ" pitchFamily="50" charset="-128"/>
              </a:rPr>
              <a:t>(</a:t>
            </a:r>
            <a:r>
              <a:rPr lang="ja-JP" altLang="en-US" sz="2800" b="1" dirty="0" smtClean="0">
                <a:solidFill>
                  <a:srgbClr val="C00000"/>
                </a:solidFill>
                <a:latin typeface="メイリオ" pitchFamily="50" charset="-128"/>
                <a:ea typeface="メイリオ" pitchFamily="50" charset="-128"/>
              </a:rPr>
              <a:t>赤文字は各作業の全余裕時間</a:t>
            </a:r>
            <a:r>
              <a:rPr lang="en-US" altLang="ja-JP" sz="2800" dirty="0" smtClean="0">
                <a:solidFill>
                  <a:schemeClr val="tx2"/>
                </a:solidFill>
                <a:latin typeface="メイリオ" pitchFamily="50" charset="-128"/>
                <a:ea typeface="メイリオ" pitchFamily="50" charset="-128"/>
              </a:rPr>
              <a:t>)</a:t>
            </a:r>
          </a:p>
          <a:p>
            <a:pPr lvl="1"/>
            <a:r>
              <a:rPr lang="ja-JP" altLang="en-US" dirty="0" smtClean="0">
                <a:solidFill>
                  <a:schemeClr val="tx2"/>
                </a:solidFill>
                <a:latin typeface="メイリオ" pitchFamily="50" charset="-128"/>
                <a:ea typeface="メイリオ" pitchFamily="50" charset="-128"/>
              </a:rPr>
              <a:t>クリティカルパス：</a:t>
            </a:r>
            <a:r>
              <a:rPr lang="en-US" altLang="ja-JP" dirty="0" smtClean="0">
                <a:solidFill>
                  <a:schemeClr val="tx2"/>
                </a:solidFill>
                <a:latin typeface="メイリオ" pitchFamily="50" charset="-128"/>
                <a:ea typeface="メイリオ" pitchFamily="50" charset="-128"/>
              </a:rPr>
              <a:t>A-C-E-F</a:t>
            </a:r>
          </a:p>
          <a:p>
            <a:pPr lvl="1"/>
            <a:r>
              <a:rPr lang="ja-JP" altLang="en-US" dirty="0" smtClean="0">
                <a:solidFill>
                  <a:schemeClr val="tx2"/>
                </a:solidFill>
                <a:latin typeface="メイリオ" pitchFamily="50" charset="-128"/>
                <a:ea typeface="メイリオ" pitchFamily="50" charset="-128"/>
              </a:rPr>
              <a:t>プロジェクト所要時間：</a:t>
            </a:r>
            <a:r>
              <a:rPr lang="en-US" altLang="ja-JP" dirty="0" smtClean="0">
                <a:solidFill>
                  <a:schemeClr val="tx2"/>
                </a:solidFill>
                <a:latin typeface="メイリオ" pitchFamily="50" charset="-128"/>
                <a:ea typeface="メイリオ" pitchFamily="50" charset="-128"/>
              </a:rPr>
              <a:t>15</a:t>
            </a:r>
          </a:p>
        </p:txBody>
      </p:sp>
      <p:sp>
        <p:nvSpPr>
          <p:cNvPr id="5" name="円/楕円 4"/>
          <p:cNvSpPr/>
          <p:nvPr/>
        </p:nvSpPr>
        <p:spPr>
          <a:xfrm>
            <a:off x="3779912" y="5805264"/>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3</a:t>
            </a:r>
            <a:endParaRPr kumimoji="1" lang="ja-JP" altLang="en-US" sz="2800" b="1" dirty="0">
              <a:solidFill>
                <a:schemeClr val="tx2"/>
              </a:solidFill>
              <a:latin typeface="メイリオ" pitchFamily="50" charset="-128"/>
              <a:ea typeface="メイリオ" pitchFamily="50" charset="-128"/>
            </a:endParaRPr>
          </a:p>
        </p:txBody>
      </p:sp>
      <p:cxnSp>
        <p:nvCxnSpPr>
          <p:cNvPr id="6" name="直線矢印コネクタ 5"/>
          <p:cNvCxnSpPr>
            <a:stCxn id="8" idx="6"/>
            <a:endCxn id="7" idx="2"/>
          </p:cNvCxnSpPr>
          <p:nvPr/>
        </p:nvCxnSpPr>
        <p:spPr>
          <a:xfrm flipV="1">
            <a:off x="1619672" y="4653136"/>
            <a:ext cx="1080120" cy="1080120"/>
          </a:xfrm>
          <a:prstGeom prst="straightConnector1">
            <a:avLst/>
          </a:prstGeom>
          <a:ln w="63500">
            <a:solidFill>
              <a:srgbClr val="C00000"/>
            </a:solidFill>
            <a:tailEnd type="arrow" w="lg" len="lg"/>
          </a:ln>
        </p:spPr>
        <p:style>
          <a:lnRef idx="1">
            <a:schemeClr val="accent1"/>
          </a:lnRef>
          <a:fillRef idx="0">
            <a:schemeClr val="accent1"/>
          </a:fillRef>
          <a:effectRef idx="0">
            <a:schemeClr val="accent1"/>
          </a:effectRef>
          <a:fontRef idx="minor">
            <a:schemeClr val="tx1"/>
          </a:fontRef>
        </p:style>
      </p:cxnSp>
      <p:sp>
        <p:nvSpPr>
          <p:cNvPr id="7" name="円/楕円 6"/>
          <p:cNvSpPr/>
          <p:nvPr/>
        </p:nvSpPr>
        <p:spPr>
          <a:xfrm>
            <a:off x="2699792" y="4293096"/>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2</a:t>
            </a:r>
            <a:endParaRPr kumimoji="1" lang="ja-JP" altLang="en-US" sz="2800" b="1" dirty="0">
              <a:solidFill>
                <a:schemeClr val="tx2"/>
              </a:solidFill>
              <a:latin typeface="メイリオ" pitchFamily="50" charset="-128"/>
              <a:ea typeface="メイリオ" pitchFamily="50" charset="-128"/>
            </a:endParaRPr>
          </a:p>
        </p:txBody>
      </p:sp>
      <p:sp>
        <p:nvSpPr>
          <p:cNvPr id="8" name="円/楕円 7"/>
          <p:cNvSpPr/>
          <p:nvPr/>
        </p:nvSpPr>
        <p:spPr>
          <a:xfrm>
            <a:off x="899592" y="5373216"/>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1</a:t>
            </a:r>
            <a:endParaRPr kumimoji="1" lang="ja-JP" altLang="en-US" sz="2800" b="1" dirty="0">
              <a:solidFill>
                <a:schemeClr val="tx2"/>
              </a:solidFill>
              <a:latin typeface="メイリオ" pitchFamily="50" charset="-128"/>
              <a:ea typeface="メイリオ" pitchFamily="50" charset="-128"/>
            </a:endParaRPr>
          </a:p>
        </p:txBody>
      </p:sp>
      <p:sp>
        <p:nvSpPr>
          <p:cNvPr id="9" name="円/楕円 8"/>
          <p:cNvSpPr/>
          <p:nvPr/>
        </p:nvSpPr>
        <p:spPr>
          <a:xfrm>
            <a:off x="5652120" y="4869160"/>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4</a:t>
            </a:r>
            <a:endParaRPr kumimoji="1" lang="ja-JP" altLang="en-US" sz="2800" b="1" dirty="0">
              <a:solidFill>
                <a:schemeClr val="tx2"/>
              </a:solidFill>
              <a:latin typeface="メイリオ" pitchFamily="50" charset="-128"/>
              <a:ea typeface="メイリオ" pitchFamily="50" charset="-128"/>
            </a:endParaRPr>
          </a:p>
        </p:txBody>
      </p:sp>
      <p:cxnSp>
        <p:nvCxnSpPr>
          <p:cNvPr id="10" name="直線矢印コネクタ 9"/>
          <p:cNvCxnSpPr>
            <a:stCxn id="8" idx="6"/>
            <a:endCxn id="5" idx="2"/>
          </p:cNvCxnSpPr>
          <p:nvPr/>
        </p:nvCxnSpPr>
        <p:spPr>
          <a:xfrm>
            <a:off x="1619672" y="5733256"/>
            <a:ext cx="2160240" cy="432048"/>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1" name="直線矢印コネクタ 10"/>
          <p:cNvCxnSpPr>
            <a:stCxn id="7" idx="5"/>
            <a:endCxn id="5" idx="1"/>
          </p:cNvCxnSpPr>
          <p:nvPr/>
        </p:nvCxnSpPr>
        <p:spPr>
          <a:xfrm>
            <a:off x="3314419" y="4907723"/>
            <a:ext cx="570946" cy="1002994"/>
          </a:xfrm>
          <a:prstGeom prst="straightConnector1">
            <a:avLst/>
          </a:prstGeom>
          <a:ln w="63500" cmpd="sng">
            <a:solidFill>
              <a:srgbClr val="C00000"/>
            </a:solidFill>
            <a:prstDash val="solid"/>
            <a:tailEnd type="arrow" w="lg" len="lg"/>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a:stCxn id="7" idx="6"/>
            <a:endCxn id="9" idx="2"/>
          </p:cNvCxnSpPr>
          <p:nvPr/>
        </p:nvCxnSpPr>
        <p:spPr>
          <a:xfrm>
            <a:off x="3419872" y="4653136"/>
            <a:ext cx="2232248" cy="576064"/>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a:stCxn id="5" idx="6"/>
            <a:endCxn id="9" idx="2"/>
          </p:cNvCxnSpPr>
          <p:nvPr/>
        </p:nvCxnSpPr>
        <p:spPr>
          <a:xfrm flipV="1">
            <a:off x="4499992" y="5229200"/>
            <a:ext cx="1152128" cy="936104"/>
          </a:xfrm>
          <a:prstGeom prst="straightConnector1">
            <a:avLst/>
          </a:prstGeom>
          <a:ln w="63500">
            <a:solidFill>
              <a:srgbClr val="C00000"/>
            </a:solidFill>
            <a:tailEnd type="arrow" w="lg" len="lg"/>
          </a:ln>
        </p:spPr>
        <p:style>
          <a:lnRef idx="1">
            <a:schemeClr val="accent1"/>
          </a:lnRef>
          <a:fillRef idx="0">
            <a:schemeClr val="accent1"/>
          </a:fillRef>
          <a:effectRef idx="0">
            <a:schemeClr val="accent1"/>
          </a:effectRef>
          <a:fontRef idx="minor">
            <a:schemeClr val="tx1"/>
          </a:fontRef>
        </p:style>
      </p:cxnSp>
      <p:sp>
        <p:nvSpPr>
          <p:cNvPr id="14" name="テキスト ボックス 13"/>
          <p:cNvSpPr txBox="1"/>
          <p:nvPr/>
        </p:nvSpPr>
        <p:spPr>
          <a:xfrm>
            <a:off x="971600" y="4695527"/>
            <a:ext cx="1224136"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A(5):</a:t>
            </a:r>
            <a:r>
              <a:rPr kumimoji="1" lang="en-US" altLang="ja-JP" sz="2400" b="1" dirty="0" smtClean="0">
                <a:solidFill>
                  <a:srgbClr val="C00000"/>
                </a:solidFill>
                <a:latin typeface="メイリオ" pitchFamily="50" charset="-128"/>
                <a:ea typeface="メイリオ" pitchFamily="50" charset="-128"/>
              </a:rPr>
              <a:t>0</a:t>
            </a:r>
            <a:endParaRPr kumimoji="1" lang="ja-JP" altLang="en-US" sz="2400" b="1" dirty="0">
              <a:solidFill>
                <a:srgbClr val="C00000"/>
              </a:solidFill>
              <a:latin typeface="メイリオ" pitchFamily="50" charset="-128"/>
              <a:ea typeface="メイリオ" pitchFamily="50" charset="-128"/>
            </a:endParaRPr>
          </a:p>
        </p:txBody>
      </p:sp>
      <p:sp>
        <p:nvSpPr>
          <p:cNvPr id="15" name="テキスト ボックス 14"/>
          <p:cNvSpPr txBox="1"/>
          <p:nvPr/>
        </p:nvSpPr>
        <p:spPr>
          <a:xfrm>
            <a:off x="1619672" y="6021288"/>
            <a:ext cx="1224136"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B(8)</a:t>
            </a:r>
            <a:r>
              <a:rPr lang="en-US" altLang="ja-JP" sz="2400" dirty="0" smtClean="0">
                <a:solidFill>
                  <a:schemeClr val="tx2"/>
                </a:solidFill>
                <a:latin typeface="メイリオ" pitchFamily="50" charset="-128"/>
                <a:ea typeface="メイリオ" pitchFamily="50" charset="-128"/>
              </a:rPr>
              <a:t>:</a:t>
            </a:r>
            <a:r>
              <a:rPr lang="en-US" altLang="ja-JP" sz="2400" dirty="0" smtClean="0">
                <a:solidFill>
                  <a:srgbClr val="C00000"/>
                </a:solidFill>
                <a:latin typeface="メイリオ" pitchFamily="50" charset="-128"/>
                <a:ea typeface="メイリオ" pitchFamily="50" charset="-128"/>
              </a:rPr>
              <a:t>1</a:t>
            </a:r>
            <a:endParaRPr kumimoji="1" lang="ja-JP" altLang="en-US" sz="2400" dirty="0">
              <a:solidFill>
                <a:srgbClr val="C00000"/>
              </a:solidFill>
              <a:latin typeface="メイリオ" pitchFamily="50" charset="-128"/>
              <a:ea typeface="メイリオ" pitchFamily="50" charset="-128"/>
            </a:endParaRPr>
          </a:p>
        </p:txBody>
      </p:sp>
      <p:sp>
        <p:nvSpPr>
          <p:cNvPr id="16" name="テキスト ボックス 15"/>
          <p:cNvSpPr txBox="1"/>
          <p:nvPr/>
        </p:nvSpPr>
        <p:spPr>
          <a:xfrm>
            <a:off x="4067944" y="4437112"/>
            <a:ext cx="1368152"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D(7):</a:t>
            </a:r>
            <a:r>
              <a:rPr kumimoji="1" lang="en-US" altLang="ja-JP" sz="2400" dirty="0" smtClean="0">
                <a:solidFill>
                  <a:srgbClr val="C00000"/>
                </a:solidFill>
                <a:latin typeface="メイリオ" pitchFamily="50" charset="-128"/>
                <a:ea typeface="メイリオ" pitchFamily="50" charset="-128"/>
              </a:rPr>
              <a:t>1</a:t>
            </a:r>
            <a:endParaRPr kumimoji="1" lang="ja-JP" altLang="en-US" sz="2400" dirty="0">
              <a:solidFill>
                <a:srgbClr val="C00000"/>
              </a:solidFill>
              <a:latin typeface="メイリオ" pitchFamily="50" charset="-128"/>
              <a:ea typeface="メイリオ" pitchFamily="50" charset="-128"/>
            </a:endParaRPr>
          </a:p>
        </p:txBody>
      </p:sp>
      <p:sp>
        <p:nvSpPr>
          <p:cNvPr id="17" name="テキスト ボックス 16"/>
          <p:cNvSpPr txBox="1"/>
          <p:nvPr/>
        </p:nvSpPr>
        <p:spPr>
          <a:xfrm>
            <a:off x="4932040" y="5733256"/>
            <a:ext cx="1224136"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E(4):</a:t>
            </a:r>
            <a:r>
              <a:rPr lang="en-US" altLang="ja-JP" sz="2400" b="1" dirty="0" smtClean="0">
                <a:solidFill>
                  <a:srgbClr val="C00000"/>
                </a:solidFill>
                <a:latin typeface="メイリオ" pitchFamily="50" charset="-128"/>
                <a:ea typeface="メイリオ" pitchFamily="50" charset="-128"/>
              </a:rPr>
              <a:t>0</a:t>
            </a:r>
            <a:endParaRPr kumimoji="1" lang="ja-JP" altLang="en-US" sz="2400" b="1" dirty="0">
              <a:solidFill>
                <a:srgbClr val="C00000"/>
              </a:solidFill>
              <a:latin typeface="メイリオ" pitchFamily="50" charset="-128"/>
              <a:ea typeface="メイリオ" pitchFamily="50" charset="-128"/>
            </a:endParaRPr>
          </a:p>
        </p:txBody>
      </p:sp>
      <p:sp>
        <p:nvSpPr>
          <p:cNvPr id="19" name="テキスト ボックス 18"/>
          <p:cNvSpPr txBox="1"/>
          <p:nvPr/>
        </p:nvSpPr>
        <p:spPr>
          <a:xfrm>
            <a:off x="2339752" y="5229200"/>
            <a:ext cx="1224136"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C(4):</a:t>
            </a:r>
            <a:r>
              <a:rPr kumimoji="1" lang="en-US" altLang="ja-JP" sz="2400" b="1" dirty="0" smtClean="0">
                <a:solidFill>
                  <a:srgbClr val="C00000"/>
                </a:solidFill>
                <a:latin typeface="メイリオ" pitchFamily="50" charset="-128"/>
                <a:ea typeface="メイリオ" pitchFamily="50" charset="-128"/>
              </a:rPr>
              <a:t>0</a:t>
            </a:r>
            <a:endParaRPr kumimoji="1" lang="ja-JP" altLang="en-US" sz="2400" b="1" dirty="0">
              <a:solidFill>
                <a:srgbClr val="C00000"/>
              </a:solidFill>
              <a:latin typeface="メイリオ" pitchFamily="50" charset="-128"/>
              <a:ea typeface="メイリオ" pitchFamily="50" charset="-128"/>
            </a:endParaRPr>
          </a:p>
        </p:txBody>
      </p:sp>
      <p:cxnSp>
        <p:nvCxnSpPr>
          <p:cNvPr id="20" name="直線矢印コネクタ 19"/>
          <p:cNvCxnSpPr>
            <a:stCxn id="9" idx="6"/>
            <a:endCxn id="23" idx="2"/>
          </p:cNvCxnSpPr>
          <p:nvPr/>
        </p:nvCxnSpPr>
        <p:spPr>
          <a:xfrm>
            <a:off x="6372200" y="5229200"/>
            <a:ext cx="1080120" cy="0"/>
          </a:xfrm>
          <a:prstGeom prst="straightConnector1">
            <a:avLst/>
          </a:prstGeom>
          <a:ln w="63500">
            <a:solidFill>
              <a:srgbClr val="C00000"/>
            </a:solidFill>
            <a:tailEnd type="arrow" w="lg" len="lg"/>
          </a:ln>
        </p:spPr>
        <p:style>
          <a:lnRef idx="1">
            <a:schemeClr val="accent1"/>
          </a:lnRef>
          <a:fillRef idx="0">
            <a:schemeClr val="accent1"/>
          </a:fillRef>
          <a:effectRef idx="0">
            <a:schemeClr val="accent1"/>
          </a:effectRef>
          <a:fontRef idx="minor">
            <a:schemeClr val="tx1"/>
          </a:fontRef>
        </p:style>
      </p:cxnSp>
      <p:sp>
        <p:nvSpPr>
          <p:cNvPr id="23" name="円/楕円 22"/>
          <p:cNvSpPr/>
          <p:nvPr/>
        </p:nvSpPr>
        <p:spPr>
          <a:xfrm>
            <a:off x="7452320" y="4869160"/>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5</a:t>
            </a:r>
            <a:endParaRPr kumimoji="1" lang="ja-JP" altLang="en-US" sz="2800" b="1" dirty="0">
              <a:solidFill>
                <a:schemeClr val="tx2"/>
              </a:solidFill>
              <a:latin typeface="メイリオ" pitchFamily="50" charset="-128"/>
              <a:ea typeface="メイリオ" pitchFamily="50" charset="-128"/>
            </a:endParaRPr>
          </a:p>
        </p:txBody>
      </p:sp>
      <p:sp>
        <p:nvSpPr>
          <p:cNvPr id="27" name="テキスト ボックス 26"/>
          <p:cNvSpPr txBox="1"/>
          <p:nvPr/>
        </p:nvSpPr>
        <p:spPr>
          <a:xfrm>
            <a:off x="6300192" y="4725144"/>
            <a:ext cx="1152128" cy="461665"/>
          </a:xfrm>
          <a:prstGeom prst="rect">
            <a:avLst/>
          </a:prstGeom>
          <a:noFill/>
        </p:spPr>
        <p:txBody>
          <a:bodyPr wrap="square" rtlCol="0">
            <a:spAutoFit/>
          </a:bodyPr>
          <a:lstStyle/>
          <a:p>
            <a:r>
              <a:rPr lang="en-US" altLang="ja-JP" sz="2400" dirty="0" smtClean="0">
                <a:solidFill>
                  <a:schemeClr val="tx2"/>
                </a:solidFill>
                <a:latin typeface="メイリオ" pitchFamily="50" charset="-128"/>
                <a:ea typeface="メイリオ" pitchFamily="50" charset="-128"/>
              </a:rPr>
              <a:t>F</a:t>
            </a:r>
            <a:r>
              <a:rPr kumimoji="1" lang="en-US" altLang="ja-JP" sz="2400" dirty="0" smtClean="0">
                <a:solidFill>
                  <a:schemeClr val="tx2"/>
                </a:solidFill>
                <a:latin typeface="メイリオ" pitchFamily="50" charset="-128"/>
                <a:ea typeface="メイリオ" pitchFamily="50" charset="-128"/>
              </a:rPr>
              <a:t>(2)</a:t>
            </a:r>
            <a:r>
              <a:rPr lang="en-US" altLang="ja-JP" sz="2400" dirty="0" smtClean="0">
                <a:solidFill>
                  <a:schemeClr val="tx2"/>
                </a:solidFill>
                <a:latin typeface="メイリオ" pitchFamily="50" charset="-128"/>
                <a:ea typeface="メイリオ" pitchFamily="50" charset="-128"/>
              </a:rPr>
              <a:t>:</a:t>
            </a:r>
            <a:r>
              <a:rPr kumimoji="1" lang="en-US" altLang="ja-JP" sz="2400" b="1" dirty="0" smtClean="0">
                <a:solidFill>
                  <a:srgbClr val="C00000"/>
                </a:solidFill>
                <a:latin typeface="メイリオ" pitchFamily="50" charset="-128"/>
                <a:ea typeface="メイリオ" pitchFamily="50" charset="-128"/>
              </a:rPr>
              <a:t>0</a:t>
            </a:r>
            <a:endParaRPr kumimoji="1" lang="ja-JP" altLang="en-US" sz="2400" b="1" dirty="0">
              <a:solidFill>
                <a:srgbClr val="C00000"/>
              </a:solidFill>
              <a:latin typeface="メイリオ" pitchFamily="50" charset="-128"/>
              <a:ea typeface="メイリオ" pitchFamily="50" charset="-128"/>
            </a:endParaRPr>
          </a:p>
        </p:txBody>
      </p:sp>
      <p:sp>
        <p:nvSpPr>
          <p:cNvPr id="28" name="正方形/長方形 27"/>
          <p:cNvSpPr/>
          <p:nvPr/>
        </p:nvSpPr>
        <p:spPr>
          <a:xfrm>
            <a:off x="7884368" y="56818"/>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P.183</a:t>
            </a:r>
            <a:r>
              <a:rPr lang="ja-JP" altLang="en-US" sz="2000" b="1" dirty="0" smtClean="0">
                <a:solidFill>
                  <a:schemeClr val="tx2"/>
                </a:solidFill>
                <a:latin typeface="メイリオ" pitchFamily="50" charset="-128"/>
                <a:ea typeface="メイリオ" pitchFamily="50" charset="-128"/>
              </a:rPr>
              <a:t>～</a:t>
            </a:r>
            <a:endParaRPr lang="ja-JP" altLang="en-US" sz="2000" b="1" dirty="0">
              <a:solidFill>
                <a:schemeClr val="tx2"/>
              </a:solidFill>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28600"/>
            <a:ext cx="8496944" cy="990600"/>
          </a:xfrm>
        </p:spPr>
        <p:txBody>
          <a:bodyPr>
            <a:normAutofit/>
          </a:bodyPr>
          <a:lstStyle/>
          <a:p>
            <a:r>
              <a:rPr kumimoji="1" lang="ja-JP" altLang="en-US" dirty="0" smtClean="0">
                <a:latin typeface="メイリオ" pitchFamily="50" charset="-128"/>
                <a:ea typeface="メイリオ" pitchFamily="50" charset="-128"/>
              </a:rPr>
              <a:t>クリティカルパスの変更</a:t>
            </a:r>
            <a:endParaRPr kumimoji="1" lang="ja-JP" altLang="en-US" dirty="0">
              <a:latin typeface="メイリオ" pitchFamily="50" charset="-128"/>
              <a:ea typeface="メイリオ" pitchFamily="50" charset="-128"/>
            </a:endParaRPr>
          </a:p>
        </p:txBody>
      </p:sp>
      <p:sp>
        <p:nvSpPr>
          <p:cNvPr id="4" name="コンテンツ プレースホルダ 3"/>
          <p:cNvSpPr>
            <a:spLocks noGrp="1"/>
          </p:cNvSpPr>
          <p:nvPr>
            <p:ph sz="quarter" idx="1"/>
          </p:nvPr>
        </p:nvSpPr>
        <p:spPr>
          <a:xfrm>
            <a:off x="251520" y="1770112"/>
            <a:ext cx="8568952" cy="4323184"/>
          </a:xfrm>
        </p:spPr>
        <p:txBody>
          <a:bodyPr>
            <a:normAutofit/>
          </a:bodyPr>
          <a:lstStyle/>
          <a:p>
            <a:pPr>
              <a:buNone/>
            </a:pPr>
            <a:r>
              <a:rPr lang="ja-JP" altLang="en-US" sz="2800" dirty="0" smtClean="0">
                <a:solidFill>
                  <a:schemeClr val="tx2"/>
                </a:solidFill>
                <a:latin typeface="メイリオ" pitchFamily="50" charset="-128"/>
                <a:ea typeface="メイリオ" pitchFamily="50" charset="-128"/>
              </a:rPr>
              <a:t>例</a:t>
            </a:r>
            <a:endParaRPr lang="en-US" altLang="ja-JP" sz="2800" dirty="0" smtClean="0">
              <a:solidFill>
                <a:schemeClr val="tx2"/>
              </a:solidFill>
              <a:latin typeface="メイリオ" pitchFamily="50" charset="-128"/>
              <a:ea typeface="メイリオ" pitchFamily="50" charset="-128"/>
            </a:endParaRPr>
          </a:p>
          <a:p>
            <a:pPr>
              <a:spcBef>
                <a:spcPts val="0"/>
              </a:spcBef>
            </a:pPr>
            <a:r>
              <a:rPr lang="ja-JP" altLang="en-US" sz="2800" dirty="0" smtClean="0">
                <a:solidFill>
                  <a:schemeClr val="tx2"/>
                </a:solidFill>
                <a:latin typeface="メイリオ" pitchFamily="50" charset="-128"/>
                <a:ea typeface="メイリオ" pitchFamily="50" charset="-128"/>
              </a:rPr>
              <a:t>作業</a:t>
            </a:r>
            <a:r>
              <a:rPr lang="en-US" altLang="ja-JP" sz="2800" dirty="0" smtClean="0">
                <a:solidFill>
                  <a:schemeClr val="tx2"/>
                </a:solidFill>
                <a:latin typeface="メイリオ" pitchFamily="50" charset="-128"/>
                <a:ea typeface="メイリオ" pitchFamily="50" charset="-128"/>
              </a:rPr>
              <a:t>E</a:t>
            </a:r>
            <a:r>
              <a:rPr lang="ja-JP" altLang="en-US" sz="2800" dirty="0" smtClean="0">
                <a:solidFill>
                  <a:schemeClr val="tx2"/>
                </a:solidFill>
                <a:latin typeface="メイリオ" pitchFamily="50" charset="-128"/>
                <a:ea typeface="メイリオ" pitchFamily="50" charset="-128"/>
              </a:rPr>
              <a:t>が</a:t>
            </a:r>
            <a:r>
              <a:rPr lang="en-US" altLang="ja-JP" sz="2800" dirty="0" smtClean="0">
                <a:solidFill>
                  <a:schemeClr val="tx2"/>
                </a:solidFill>
                <a:latin typeface="メイリオ" pitchFamily="50" charset="-128"/>
                <a:ea typeface="メイリオ" pitchFamily="50" charset="-128"/>
              </a:rPr>
              <a:t>1</a:t>
            </a:r>
            <a:r>
              <a:rPr lang="ja-JP" altLang="en-US" sz="2800" dirty="0" smtClean="0">
                <a:solidFill>
                  <a:schemeClr val="tx2"/>
                </a:solidFill>
                <a:latin typeface="メイリオ" pitchFamily="50" charset="-128"/>
                <a:ea typeface="メイリオ" pitchFamily="50" charset="-128"/>
              </a:rPr>
              <a:t>単位時間増えるとプロジェクト所要時間が</a:t>
            </a:r>
            <a:r>
              <a:rPr lang="en-US" altLang="ja-JP" sz="2800" dirty="0" smtClean="0">
                <a:solidFill>
                  <a:schemeClr val="tx2"/>
                </a:solidFill>
                <a:latin typeface="メイリオ" pitchFamily="50" charset="-128"/>
                <a:ea typeface="メイリオ" pitchFamily="50" charset="-128"/>
              </a:rPr>
              <a:t>1</a:t>
            </a:r>
            <a:r>
              <a:rPr lang="ja-JP" altLang="en-US" sz="2800" dirty="0" smtClean="0">
                <a:solidFill>
                  <a:schemeClr val="tx2"/>
                </a:solidFill>
                <a:latin typeface="メイリオ" pitchFamily="50" charset="-128"/>
                <a:ea typeface="メイリオ" pitchFamily="50" charset="-128"/>
              </a:rPr>
              <a:t>単位長くなる</a:t>
            </a:r>
            <a:endParaRPr lang="en-US" altLang="ja-JP" sz="2800" dirty="0" smtClean="0">
              <a:solidFill>
                <a:schemeClr val="tx2"/>
              </a:solidFill>
              <a:latin typeface="メイリオ" pitchFamily="50" charset="-128"/>
              <a:ea typeface="メイリオ" pitchFamily="50" charset="-128"/>
            </a:endParaRPr>
          </a:p>
          <a:p>
            <a:r>
              <a:rPr lang="ja-JP" altLang="en-US" sz="2800" b="1" u="sng" dirty="0" smtClean="0">
                <a:solidFill>
                  <a:srgbClr val="008000"/>
                </a:solidFill>
                <a:latin typeface="メイリオ" pitchFamily="50" charset="-128"/>
                <a:ea typeface="メイリオ" pitchFamily="50" charset="-128"/>
              </a:rPr>
              <a:t>作業</a:t>
            </a:r>
            <a:r>
              <a:rPr lang="en-US" altLang="ja-JP" sz="2800" b="1" u="sng" dirty="0" smtClean="0">
                <a:solidFill>
                  <a:srgbClr val="008000"/>
                </a:solidFill>
                <a:latin typeface="メイリオ" pitchFamily="50" charset="-128"/>
                <a:ea typeface="メイリオ" pitchFamily="50" charset="-128"/>
              </a:rPr>
              <a:t>D</a:t>
            </a:r>
            <a:r>
              <a:rPr lang="ja-JP" altLang="en-US" sz="2800" b="1" u="sng" dirty="0" smtClean="0">
                <a:solidFill>
                  <a:srgbClr val="008000"/>
                </a:solidFill>
                <a:latin typeface="メイリオ" pitchFamily="50" charset="-128"/>
                <a:ea typeface="メイリオ" pitchFamily="50" charset="-128"/>
              </a:rPr>
              <a:t>が</a:t>
            </a:r>
            <a:r>
              <a:rPr lang="en-US" altLang="ja-JP" sz="2800" b="1" u="sng" dirty="0" smtClean="0">
                <a:solidFill>
                  <a:srgbClr val="008000"/>
                </a:solidFill>
                <a:latin typeface="メイリオ" pitchFamily="50" charset="-128"/>
                <a:ea typeface="メイリオ" pitchFamily="50" charset="-128"/>
              </a:rPr>
              <a:t>2</a:t>
            </a:r>
            <a:r>
              <a:rPr lang="ja-JP" altLang="en-US" sz="2800" b="1" u="sng" dirty="0" smtClean="0">
                <a:solidFill>
                  <a:srgbClr val="008000"/>
                </a:solidFill>
                <a:latin typeface="メイリオ" pitchFamily="50" charset="-128"/>
                <a:ea typeface="メイリオ" pitchFamily="50" charset="-128"/>
              </a:rPr>
              <a:t>単位時間増える</a:t>
            </a:r>
            <a:r>
              <a:rPr lang="ja-JP" altLang="en-US" sz="2800" dirty="0" smtClean="0">
                <a:solidFill>
                  <a:schemeClr val="tx2"/>
                </a:solidFill>
                <a:latin typeface="メイリオ" pitchFamily="50" charset="-128"/>
                <a:ea typeface="メイリオ" pitchFamily="50" charset="-128"/>
              </a:rPr>
              <a:t>と，クリティカルパスが変わる</a:t>
            </a:r>
            <a:endParaRPr lang="en-US" altLang="ja-JP" dirty="0" smtClean="0">
              <a:solidFill>
                <a:schemeClr val="tx2"/>
              </a:solidFill>
              <a:latin typeface="メイリオ" pitchFamily="50" charset="-128"/>
              <a:ea typeface="メイリオ" pitchFamily="50" charset="-128"/>
            </a:endParaRPr>
          </a:p>
        </p:txBody>
      </p:sp>
      <p:sp>
        <p:nvSpPr>
          <p:cNvPr id="5" name="円/楕円 4"/>
          <p:cNvSpPr/>
          <p:nvPr/>
        </p:nvSpPr>
        <p:spPr>
          <a:xfrm>
            <a:off x="3779912" y="5805264"/>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3</a:t>
            </a:r>
            <a:endParaRPr kumimoji="1" lang="ja-JP" altLang="en-US" sz="2800" b="1" dirty="0">
              <a:solidFill>
                <a:schemeClr val="tx2"/>
              </a:solidFill>
              <a:latin typeface="メイリオ" pitchFamily="50" charset="-128"/>
              <a:ea typeface="メイリオ" pitchFamily="50" charset="-128"/>
            </a:endParaRPr>
          </a:p>
        </p:txBody>
      </p:sp>
      <p:cxnSp>
        <p:nvCxnSpPr>
          <p:cNvPr id="6" name="直線矢印コネクタ 5"/>
          <p:cNvCxnSpPr>
            <a:stCxn id="8" idx="6"/>
            <a:endCxn id="7" idx="2"/>
          </p:cNvCxnSpPr>
          <p:nvPr/>
        </p:nvCxnSpPr>
        <p:spPr>
          <a:xfrm flipV="1">
            <a:off x="1619672" y="4653136"/>
            <a:ext cx="1080120" cy="1080120"/>
          </a:xfrm>
          <a:prstGeom prst="straightConnector1">
            <a:avLst/>
          </a:prstGeom>
          <a:ln w="63500">
            <a:solidFill>
              <a:srgbClr val="C00000"/>
            </a:solidFill>
            <a:tailEnd type="arrow" w="lg" len="lg"/>
          </a:ln>
        </p:spPr>
        <p:style>
          <a:lnRef idx="1">
            <a:schemeClr val="accent1"/>
          </a:lnRef>
          <a:fillRef idx="0">
            <a:schemeClr val="accent1"/>
          </a:fillRef>
          <a:effectRef idx="0">
            <a:schemeClr val="accent1"/>
          </a:effectRef>
          <a:fontRef idx="minor">
            <a:schemeClr val="tx1"/>
          </a:fontRef>
        </p:style>
      </p:cxnSp>
      <p:sp>
        <p:nvSpPr>
          <p:cNvPr id="7" name="円/楕円 6"/>
          <p:cNvSpPr/>
          <p:nvPr/>
        </p:nvSpPr>
        <p:spPr>
          <a:xfrm>
            <a:off x="2699792" y="4293096"/>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2</a:t>
            </a:r>
            <a:endParaRPr kumimoji="1" lang="ja-JP" altLang="en-US" sz="2800" b="1" dirty="0">
              <a:solidFill>
                <a:schemeClr val="tx2"/>
              </a:solidFill>
              <a:latin typeface="メイリオ" pitchFamily="50" charset="-128"/>
              <a:ea typeface="メイリオ" pitchFamily="50" charset="-128"/>
            </a:endParaRPr>
          </a:p>
        </p:txBody>
      </p:sp>
      <p:sp>
        <p:nvSpPr>
          <p:cNvPr id="8" name="円/楕円 7"/>
          <p:cNvSpPr/>
          <p:nvPr/>
        </p:nvSpPr>
        <p:spPr>
          <a:xfrm>
            <a:off x="899592" y="5373216"/>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1</a:t>
            </a:r>
            <a:endParaRPr kumimoji="1" lang="ja-JP" altLang="en-US" sz="2800" b="1" dirty="0">
              <a:solidFill>
                <a:schemeClr val="tx2"/>
              </a:solidFill>
              <a:latin typeface="メイリオ" pitchFamily="50" charset="-128"/>
              <a:ea typeface="メイリオ" pitchFamily="50" charset="-128"/>
            </a:endParaRPr>
          </a:p>
        </p:txBody>
      </p:sp>
      <p:sp>
        <p:nvSpPr>
          <p:cNvPr id="9" name="円/楕円 8"/>
          <p:cNvSpPr/>
          <p:nvPr/>
        </p:nvSpPr>
        <p:spPr>
          <a:xfrm>
            <a:off x="5652120" y="4869160"/>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4</a:t>
            </a:r>
            <a:endParaRPr kumimoji="1" lang="ja-JP" altLang="en-US" sz="2800" b="1" dirty="0">
              <a:solidFill>
                <a:schemeClr val="tx2"/>
              </a:solidFill>
              <a:latin typeface="メイリオ" pitchFamily="50" charset="-128"/>
              <a:ea typeface="メイリオ" pitchFamily="50" charset="-128"/>
            </a:endParaRPr>
          </a:p>
        </p:txBody>
      </p:sp>
      <p:cxnSp>
        <p:nvCxnSpPr>
          <p:cNvPr id="10" name="直線矢印コネクタ 9"/>
          <p:cNvCxnSpPr>
            <a:stCxn id="8" idx="6"/>
            <a:endCxn id="5" idx="2"/>
          </p:cNvCxnSpPr>
          <p:nvPr/>
        </p:nvCxnSpPr>
        <p:spPr>
          <a:xfrm>
            <a:off x="1619672" y="5733256"/>
            <a:ext cx="2160240" cy="432048"/>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1" name="直線矢印コネクタ 10"/>
          <p:cNvCxnSpPr>
            <a:stCxn id="7" idx="5"/>
            <a:endCxn id="5" idx="1"/>
          </p:cNvCxnSpPr>
          <p:nvPr/>
        </p:nvCxnSpPr>
        <p:spPr>
          <a:xfrm>
            <a:off x="3314419" y="4907723"/>
            <a:ext cx="570946" cy="1002994"/>
          </a:xfrm>
          <a:prstGeom prst="straightConnector1">
            <a:avLst/>
          </a:prstGeom>
          <a:ln w="25400" cmpd="sng">
            <a:solidFill>
              <a:schemeClr val="tx2"/>
            </a:solidFill>
            <a:prstDash val="solid"/>
            <a:tailEnd type="arrow" w="lg" len="lg"/>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a:stCxn id="7" idx="6"/>
            <a:endCxn id="9" idx="2"/>
          </p:cNvCxnSpPr>
          <p:nvPr/>
        </p:nvCxnSpPr>
        <p:spPr>
          <a:xfrm>
            <a:off x="3419872" y="4653136"/>
            <a:ext cx="2232248" cy="576064"/>
          </a:xfrm>
          <a:prstGeom prst="straightConnector1">
            <a:avLst/>
          </a:prstGeom>
          <a:ln w="63500">
            <a:solidFill>
              <a:srgbClr val="C00000"/>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a:stCxn id="5" idx="6"/>
            <a:endCxn id="9" idx="2"/>
          </p:cNvCxnSpPr>
          <p:nvPr/>
        </p:nvCxnSpPr>
        <p:spPr>
          <a:xfrm flipV="1">
            <a:off x="4499992" y="5229200"/>
            <a:ext cx="1152128" cy="936104"/>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14" name="テキスト ボックス 13"/>
          <p:cNvSpPr txBox="1"/>
          <p:nvPr/>
        </p:nvSpPr>
        <p:spPr>
          <a:xfrm>
            <a:off x="971600" y="4695527"/>
            <a:ext cx="1224136"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A(5):</a:t>
            </a:r>
            <a:r>
              <a:rPr kumimoji="1" lang="en-US" altLang="ja-JP" sz="2400" b="1" dirty="0" smtClean="0">
                <a:solidFill>
                  <a:srgbClr val="C00000"/>
                </a:solidFill>
                <a:latin typeface="メイリオ" pitchFamily="50" charset="-128"/>
                <a:ea typeface="メイリオ" pitchFamily="50" charset="-128"/>
              </a:rPr>
              <a:t>0</a:t>
            </a:r>
            <a:endParaRPr kumimoji="1" lang="ja-JP" altLang="en-US" sz="2400" b="1" dirty="0">
              <a:solidFill>
                <a:srgbClr val="C00000"/>
              </a:solidFill>
              <a:latin typeface="メイリオ" pitchFamily="50" charset="-128"/>
              <a:ea typeface="メイリオ" pitchFamily="50" charset="-128"/>
            </a:endParaRPr>
          </a:p>
        </p:txBody>
      </p:sp>
      <p:sp>
        <p:nvSpPr>
          <p:cNvPr id="15" name="テキスト ボックス 14"/>
          <p:cNvSpPr txBox="1"/>
          <p:nvPr/>
        </p:nvSpPr>
        <p:spPr>
          <a:xfrm>
            <a:off x="1619672" y="6021288"/>
            <a:ext cx="1224136"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B(8)</a:t>
            </a:r>
            <a:r>
              <a:rPr lang="en-US" altLang="ja-JP" sz="2400" dirty="0" smtClean="0">
                <a:solidFill>
                  <a:schemeClr val="tx2"/>
                </a:solidFill>
                <a:latin typeface="メイリオ" pitchFamily="50" charset="-128"/>
                <a:ea typeface="メイリオ" pitchFamily="50" charset="-128"/>
              </a:rPr>
              <a:t>:</a:t>
            </a:r>
            <a:r>
              <a:rPr lang="en-US" altLang="ja-JP" sz="2400" dirty="0" smtClean="0">
                <a:solidFill>
                  <a:srgbClr val="C00000"/>
                </a:solidFill>
                <a:latin typeface="メイリオ" pitchFamily="50" charset="-128"/>
                <a:ea typeface="メイリオ" pitchFamily="50" charset="-128"/>
              </a:rPr>
              <a:t>2</a:t>
            </a:r>
            <a:endParaRPr kumimoji="1" lang="ja-JP" altLang="en-US" sz="2400" dirty="0">
              <a:solidFill>
                <a:srgbClr val="C00000"/>
              </a:solidFill>
              <a:latin typeface="メイリオ" pitchFamily="50" charset="-128"/>
              <a:ea typeface="メイリオ" pitchFamily="50" charset="-128"/>
            </a:endParaRPr>
          </a:p>
        </p:txBody>
      </p:sp>
      <p:sp>
        <p:nvSpPr>
          <p:cNvPr id="16" name="テキスト ボックス 15"/>
          <p:cNvSpPr txBox="1"/>
          <p:nvPr/>
        </p:nvSpPr>
        <p:spPr>
          <a:xfrm>
            <a:off x="4067944" y="4437112"/>
            <a:ext cx="1368152"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D(</a:t>
            </a:r>
            <a:r>
              <a:rPr kumimoji="1" lang="en-US" altLang="ja-JP" sz="2400" b="1" dirty="0" smtClean="0">
                <a:solidFill>
                  <a:srgbClr val="008000"/>
                </a:solidFill>
                <a:latin typeface="メイリオ" pitchFamily="50" charset="-128"/>
                <a:ea typeface="メイリオ" pitchFamily="50" charset="-128"/>
              </a:rPr>
              <a:t>9</a:t>
            </a:r>
            <a:r>
              <a:rPr kumimoji="1" lang="en-US" altLang="ja-JP" sz="2400" dirty="0" smtClean="0">
                <a:solidFill>
                  <a:schemeClr val="tx2"/>
                </a:solidFill>
                <a:latin typeface="メイリオ" pitchFamily="50" charset="-128"/>
                <a:ea typeface="メイリオ" pitchFamily="50" charset="-128"/>
              </a:rPr>
              <a:t>):</a:t>
            </a:r>
            <a:r>
              <a:rPr lang="en-US" altLang="ja-JP" sz="2400" b="1" dirty="0" smtClean="0">
                <a:solidFill>
                  <a:srgbClr val="C00000"/>
                </a:solidFill>
                <a:latin typeface="メイリオ" pitchFamily="50" charset="-128"/>
                <a:ea typeface="メイリオ" pitchFamily="50" charset="-128"/>
              </a:rPr>
              <a:t>0</a:t>
            </a:r>
            <a:endParaRPr kumimoji="1" lang="ja-JP" altLang="en-US" sz="2400" b="1" dirty="0">
              <a:solidFill>
                <a:srgbClr val="C00000"/>
              </a:solidFill>
              <a:latin typeface="メイリオ" pitchFamily="50" charset="-128"/>
              <a:ea typeface="メイリオ" pitchFamily="50" charset="-128"/>
            </a:endParaRPr>
          </a:p>
        </p:txBody>
      </p:sp>
      <p:sp>
        <p:nvSpPr>
          <p:cNvPr id="17" name="テキスト ボックス 16"/>
          <p:cNvSpPr txBox="1"/>
          <p:nvPr/>
        </p:nvSpPr>
        <p:spPr>
          <a:xfrm>
            <a:off x="4932040" y="5733256"/>
            <a:ext cx="1224136"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E(4):</a:t>
            </a:r>
            <a:r>
              <a:rPr lang="en-US" altLang="ja-JP" sz="2400" dirty="0" smtClean="0">
                <a:solidFill>
                  <a:srgbClr val="C00000"/>
                </a:solidFill>
                <a:latin typeface="メイリオ" pitchFamily="50" charset="-128"/>
                <a:ea typeface="メイリオ" pitchFamily="50" charset="-128"/>
              </a:rPr>
              <a:t>1</a:t>
            </a:r>
            <a:endParaRPr kumimoji="1" lang="ja-JP" altLang="en-US" sz="2400" dirty="0">
              <a:solidFill>
                <a:srgbClr val="C00000"/>
              </a:solidFill>
              <a:latin typeface="メイリオ" pitchFamily="50" charset="-128"/>
              <a:ea typeface="メイリオ" pitchFamily="50" charset="-128"/>
            </a:endParaRPr>
          </a:p>
        </p:txBody>
      </p:sp>
      <p:sp>
        <p:nvSpPr>
          <p:cNvPr id="18" name="テキスト ボックス 17"/>
          <p:cNvSpPr txBox="1"/>
          <p:nvPr/>
        </p:nvSpPr>
        <p:spPr>
          <a:xfrm>
            <a:off x="2339752" y="5229200"/>
            <a:ext cx="1224136"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C(4):</a:t>
            </a:r>
            <a:r>
              <a:rPr kumimoji="1" lang="en-US" altLang="ja-JP" sz="2400" dirty="0" smtClean="0">
                <a:solidFill>
                  <a:srgbClr val="C00000"/>
                </a:solidFill>
                <a:latin typeface="メイリオ" pitchFamily="50" charset="-128"/>
                <a:ea typeface="メイリオ" pitchFamily="50" charset="-128"/>
              </a:rPr>
              <a:t>1</a:t>
            </a:r>
            <a:endParaRPr kumimoji="1" lang="ja-JP" altLang="en-US" sz="2400" b="1" dirty="0">
              <a:solidFill>
                <a:srgbClr val="C00000"/>
              </a:solidFill>
              <a:latin typeface="メイリオ" pitchFamily="50" charset="-128"/>
              <a:ea typeface="メイリオ" pitchFamily="50" charset="-128"/>
            </a:endParaRPr>
          </a:p>
        </p:txBody>
      </p:sp>
      <p:cxnSp>
        <p:nvCxnSpPr>
          <p:cNvPr id="19" name="直線矢印コネクタ 18"/>
          <p:cNvCxnSpPr>
            <a:stCxn id="9" idx="6"/>
            <a:endCxn id="20" idx="2"/>
          </p:cNvCxnSpPr>
          <p:nvPr/>
        </p:nvCxnSpPr>
        <p:spPr>
          <a:xfrm>
            <a:off x="6372200" y="5229200"/>
            <a:ext cx="1080120" cy="0"/>
          </a:xfrm>
          <a:prstGeom prst="straightConnector1">
            <a:avLst/>
          </a:prstGeom>
          <a:ln w="63500">
            <a:solidFill>
              <a:srgbClr val="C00000"/>
            </a:solidFill>
            <a:tailEnd type="arrow" w="lg" len="lg"/>
          </a:ln>
        </p:spPr>
        <p:style>
          <a:lnRef idx="1">
            <a:schemeClr val="accent1"/>
          </a:lnRef>
          <a:fillRef idx="0">
            <a:schemeClr val="accent1"/>
          </a:fillRef>
          <a:effectRef idx="0">
            <a:schemeClr val="accent1"/>
          </a:effectRef>
          <a:fontRef idx="minor">
            <a:schemeClr val="tx1"/>
          </a:fontRef>
        </p:style>
      </p:cxnSp>
      <p:sp>
        <p:nvSpPr>
          <p:cNvPr id="20" name="円/楕円 19"/>
          <p:cNvSpPr/>
          <p:nvPr/>
        </p:nvSpPr>
        <p:spPr>
          <a:xfrm>
            <a:off x="7452320" y="4869160"/>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5</a:t>
            </a:r>
            <a:endParaRPr kumimoji="1" lang="ja-JP" altLang="en-US" sz="2800" b="1" dirty="0">
              <a:solidFill>
                <a:schemeClr val="tx2"/>
              </a:solidFill>
              <a:latin typeface="メイリオ" pitchFamily="50" charset="-128"/>
              <a:ea typeface="メイリオ" pitchFamily="50" charset="-128"/>
            </a:endParaRPr>
          </a:p>
        </p:txBody>
      </p:sp>
      <p:sp>
        <p:nvSpPr>
          <p:cNvPr id="21" name="テキスト ボックス 20"/>
          <p:cNvSpPr txBox="1"/>
          <p:nvPr/>
        </p:nvSpPr>
        <p:spPr>
          <a:xfrm>
            <a:off x="6300192" y="4725144"/>
            <a:ext cx="1152128" cy="461665"/>
          </a:xfrm>
          <a:prstGeom prst="rect">
            <a:avLst/>
          </a:prstGeom>
          <a:noFill/>
        </p:spPr>
        <p:txBody>
          <a:bodyPr wrap="square" rtlCol="0">
            <a:spAutoFit/>
          </a:bodyPr>
          <a:lstStyle/>
          <a:p>
            <a:r>
              <a:rPr lang="en-US" altLang="ja-JP" sz="2400" dirty="0" smtClean="0">
                <a:solidFill>
                  <a:schemeClr val="tx2"/>
                </a:solidFill>
                <a:latin typeface="メイリオ" pitchFamily="50" charset="-128"/>
                <a:ea typeface="メイリオ" pitchFamily="50" charset="-128"/>
              </a:rPr>
              <a:t>F</a:t>
            </a:r>
            <a:r>
              <a:rPr kumimoji="1" lang="en-US" altLang="ja-JP" sz="2400" dirty="0" smtClean="0">
                <a:solidFill>
                  <a:schemeClr val="tx2"/>
                </a:solidFill>
                <a:latin typeface="メイリオ" pitchFamily="50" charset="-128"/>
                <a:ea typeface="メイリオ" pitchFamily="50" charset="-128"/>
              </a:rPr>
              <a:t>(2)</a:t>
            </a:r>
            <a:r>
              <a:rPr lang="en-US" altLang="ja-JP" sz="2400" dirty="0" smtClean="0">
                <a:solidFill>
                  <a:schemeClr val="tx2"/>
                </a:solidFill>
                <a:latin typeface="メイリオ" pitchFamily="50" charset="-128"/>
                <a:ea typeface="メイリオ" pitchFamily="50" charset="-128"/>
              </a:rPr>
              <a:t>:</a:t>
            </a:r>
            <a:r>
              <a:rPr kumimoji="1" lang="en-US" altLang="ja-JP" sz="2400" b="1" dirty="0" smtClean="0">
                <a:solidFill>
                  <a:srgbClr val="C00000"/>
                </a:solidFill>
                <a:latin typeface="メイリオ" pitchFamily="50" charset="-128"/>
                <a:ea typeface="メイリオ" pitchFamily="50" charset="-128"/>
              </a:rPr>
              <a:t>0</a:t>
            </a:r>
            <a:endParaRPr kumimoji="1" lang="ja-JP" altLang="en-US" sz="2400" b="1" dirty="0">
              <a:solidFill>
                <a:srgbClr val="C00000"/>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itchFamily="50" charset="-128"/>
                <a:ea typeface="メイリオ" pitchFamily="50" charset="-128"/>
              </a:rPr>
              <a:t>ここからの講義内容</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467544" y="1772816"/>
            <a:ext cx="8424936" cy="4824536"/>
          </a:xfrm>
        </p:spPr>
        <p:txBody>
          <a:bodyPr>
            <a:normAutofit/>
          </a:bodyPr>
          <a:lstStyle/>
          <a:p>
            <a:r>
              <a:rPr lang="ja-JP" altLang="en-US" sz="3000" dirty="0" smtClean="0">
                <a:solidFill>
                  <a:schemeClr val="bg1">
                    <a:lumMod val="95000"/>
                  </a:schemeClr>
                </a:solidFill>
                <a:latin typeface="メイリオ" pitchFamily="50" charset="-128"/>
                <a:ea typeface="メイリオ" pitchFamily="50" charset="-128"/>
              </a:rPr>
              <a:t>アローダイアグラムの構築</a:t>
            </a:r>
            <a:endParaRPr lang="en-US" altLang="ja-JP" sz="3000" dirty="0" smtClean="0">
              <a:solidFill>
                <a:schemeClr val="bg1">
                  <a:lumMod val="95000"/>
                </a:schemeClr>
              </a:solidFill>
              <a:latin typeface="メイリオ" pitchFamily="50" charset="-128"/>
              <a:ea typeface="メイリオ" pitchFamily="50" charset="-128"/>
            </a:endParaRPr>
          </a:p>
          <a:p>
            <a:r>
              <a:rPr lang="en-US" altLang="ja-JP" sz="3000" dirty="0" smtClean="0">
                <a:solidFill>
                  <a:schemeClr val="bg1">
                    <a:lumMod val="95000"/>
                  </a:schemeClr>
                </a:solidFill>
                <a:latin typeface="メイリオ" pitchFamily="50" charset="-128"/>
                <a:ea typeface="メイリオ" pitchFamily="50" charset="-128"/>
              </a:rPr>
              <a:t>PERT</a:t>
            </a:r>
            <a:r>
              <a:rPr lang="ja-JP" altLang="en-US" sz="3000" dirty="0" smtClean="0">
                <a:solidFill>
                  <a:schemeClr val="bg1">
                    <a:lumMod val="95000"/>
                  </a:schemeClr>
                </a:solidFill>
                <a:latin typeface="メイリオ" pitchFamily="50" charset="-128"/>
                <a:ea typeface="メイリオ" pitchFamily="50" charset="-128"/>
              </a:rPr>
              <a:t>計算</a:t>
            </a:r>
            <a:endParaRPr lang="en-US" altLang="ja-JP" sz="3000" dirty="0" smtClean="0">
              <a:solidFill>
                <a:schemeClr val="bg1">
                  <a:lumMod val="95000"/>
                </a:schemeClr>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クリティカルパスの見つけ方</a:t>
            </a:r>
            <a:endParaRPr lang="en-US" altLang="ja-JP" sz="3000" dirty="0" smtClean="0">
              <a:solidFill>
                <a:schemeClr val="bg1">
                  <a:lumMod val="95000"/>
                </a:schemeClr>
              </a:solidFill>
              <a:latin typeface="メイリオ" pitchFamily="50" charset="-128"/>
              <a:ea typeface="メイリオ" pitchFamily="50" charset="-128"/>
            </a:endParaRPr>
          </a:p>
          <a:p>
            <a:r>
              <a:rPr lang="ja-JP" altLang="en-US" sz="3000" b="1" dirty="0" smtClean="0">
                <a:solidFill>
                  <a:srgbClr val="C00000"/>
                </a:solidFill>
                <a:latin typeface="メイリオ" pitchFamily="50" charset="-128"/>
                <a:ea typeface="メイリオ" pitchFamily="50" charset="-128"/>
              </a:rPr>
              <a:t>表を用いた自動計算</a:t>
            </a:r>
            <a:endParaRPr lang="en-US" altLang="ja-JP" sz="3000" b="1" dirty="0" smtClean="0">
              <a:solidFill>
                <a:srgbClr val="C00000"/>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作業時間見積もりの不確実さ</a:t>
            </a:r>
            <a:endParaRPr lang="en-US" altLang="ja-JP" sz="3000" dirty="0" smtClean="0">
              <a:solidFill>
                <a:schemeClr val="bg1">
                  <a:lumMod val="95000"/>
                </a:schemeClr>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計画変更</a:t>
            </a:r>
            <a:endParaRPr lang="en-US" altLang="ja-JP" sz="3000" dirty="0" smtClean="0">
              <a:solidFill>
                <a:schemeClr val="bg1">
                  <a:lumMod val="95000"/>
                </a:schemeClr>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日程管理</a:t>
            </a:r>
            <a:endParaRPr lang="en-US" altLang="ja-JP" sz="3000" dirty="0" smtClean="0">
              <a:solidFill>
                <a:schemeClr val="bg1">
                  <a:lumMod val="95000"/>
                </a:schemeClr>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28600"/>
            <a:ext cx="8496944" cy="990600"/>
          </a:xfrm>
        </p:spPr>
        <p:txBody>
          <a:bodyPr>
            <a:normAutofit/>
          </a:bodyPr>
          <a:lstStyle/>
          <a:p>
            <a:r>
              <a:rPr kumimoji="1" lang="ja-JP" altLang="en-US" sz="3600" dirty="0" smtClean="0">
                <a:latin typeface="メイリオ" pitchFamily="50" charset="-128"/>
                <a:ea typeface="メイリオ" pitchFamily="50" charset="-128"/>
              </a:rPr>
              <a:t>アローダイアグラムを使わない計算</a:t>
            </a:r>
            <a:endParaRPr kumimoji="1" lang="ja-JP" altLang="en-US" sz="3600" dirty="0">
              <a:latin typeface="メイリオ" pitchFamily="50" charset="-128"/>
              <a:ea typeface="メイリオ" pitchFamily="50" charset="-128"/>
            </a:endParaRPr>
          </a:p>
        </p:txBody>
      </p:sp>
      <p:sp>
        <p:nvSpPr>
          <p:cNvPr id="4" name="コンテンツ プレースホルダ 3"/>
          <p:cNvSpPr>
            <a:spLocks noGrp="1"/>
          </p:cNvSpPr>
          <p:nvPr>
            <p:ph sz="quarter" idx="1"/>
          </p:nvPr>
        </p:nvSpPr>
        <p:spPr>
          <a:xfrm>
            <a:off x="467544" y="1770112"/>
            <a:ext cx="8280920" cy="4323184"/>
          </a:xfrm>
        </p:spPr>
        <p:txBody>
          <a:bodyPr>
            <a:normAutofit/>
          </a:bodyPr>
          <a:lstStyle/>
          <a:p>
            <a:pPr>
              <a:buNone/>
            </a:pPr>
            <a:r>
              <a:rPr lang="ja-JP" altLang="en-US" sz="2800" dirty="0" smtClean="0">
                <a:solidFill>
                  <a:schemeClr val="tx2"/>
                </a:solidFill>
                <a:latin typeface="メイリオ" pitchFamily="50" charset="-128"/>
                <a:ea typeface="メイリオ" pitchFamily="50" charset="-128"/>
              </a:rPr>
              <a:t>例題</a:t>
            </a:r>
            <a:endParaRPr lang="en-US" altLang="ja-JP" dirty="0" smtClean="0">
              <a:solidFill>
                <a:schemeClr val="tx2"/>
              </a:solidFill>
              <a:latin typeface="メイリオ" pitchFamily="50" charset="-128"/>
              <a:ea typeface="メイリオ" pitchFamily="50" charset="-128"/>
            </a:endParaRPr>
          </a:p>
        </p:txBody>
      </p:sp>
      <p:sp>
        <p:nvSpPr>
          <p:cNvPr id="5" name="正方形/長方形 4"/>
          <p:cNvSpPr/>
          <p:nvPr/>
        </p:nvSpPr>
        <p:spPr>
          <a:xfrm>
            <a:off x="7884368" y="56818"/>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P.179</a:t>
            </a:r>
            <a:r>
              <a:rPr lang="ja-JP" altLang="en-US" sz="2000" b="1" dirty="0" smtClean="0">
                <a:solidFill>
                  <a:schemeClr val="tx2"/>
                </a:solidFill>
                <a:latin typeface="メイリオ" pitchFamily="50" charset="-128"/>
                <a:ea typeface="メイリオ" pitchFamily="50" charset="-128"/>
              </a:rPr>
              <a:t>～</a:t>
            </a:r>
            <a:endParaRPr lang="ja-JP" altLang="en-US" sz="2000" b="1" dirty="0">
              <a:solidFill>
                <a:schemeClr val="tx2"/>
              </a:solidFill>
            </a:endParaRPr>
          </a:p>
        </p:txBody>
      </p:sp>
      <p:sp>
        <p:nvSpPr>
          <p:cNvPr id="6" name="円/楕円 5"/>
          <p:cNvSpPr/>
          <p:nvPr/>
        </p:nvSpPr>
        <p:spPr>
          <a:xfrm>
            <a:off x="971600" y="3717032"/>
            <a:ext cx="576064" cy="576064"/>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chemeClr val="tx2"/>
                </a:solidFill>
                <a:latin typeface="メイリオ" pitchFamily="50" charset="-128"/>
                <a:ea typeface="メイリオ" pitchFamily="50" charset="-128"/>
              </a:rPr>
              <a:t>1</a:t>
            </a:r>
            <a:endParaRPr kumimoji="1" lang="ja-JP" altLang="en-US" sz="2400" b="1" dirty="0">
              <a:solidFill>
                <a:schemeClr val="tx2"/>
              </a:solidFill>
              <a:latin typeface="メイリオ" pitchFamily="50" charset="-128"/>
              <a:ea typeface="メイリオ" pitchFamily="50" charset="-128"/>
            </a:endParaRPr>
          </a:p>
        </p:txBody>
      </p:sp>
      <p:sp>
        <p:nvSpPr>
          <p:cNvPr id="7" name="円/楕円 6"/>
          <p:cNvSpPr/>
          <p:nvPr/>
        </p:nvSpPr>
        <p:spPr>
          <a:xfrm>
            <a:off x="2411760" y="3068960"/>
            <a:ext cx="576064" cy="576064"/>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chemeClr val="tx2"/>
                </a:solidFill>
                <a:latin typeface="メイリオ" pitchFamily="50" charset="-128"/>
                <a:ea typeface="メイリオ" pitchFamily="50" charset="-128"/>
              </a:rPr>
              <a:t>2</a:t>
            </a:r>
            <a:endParaRPr kumimoji="1" lang="ja-JP" altLang="en-US" sz="2400" b="1" dirty="0">
              <a:solidFill>
                <a:schemeClr val="tx2"/>
              </a:solidFill>
              <a:latin typeface="メイリオ" pitchFamily="50" charset="-128"/>
              <a:ea typeface="メイリオ" pitchFamily="50" charset="-128"/>
            </a:endParaRPr>
          </a:p>
        </p:txBody>
      </p:sp>
      <p:sp>
        <p:nvSpPr>
          <p:cNvPr id="8" name="円/楕円 7"/>
          <p:cNvSpPr/>
          <p:nvPr/>
        </p:nvSpPr>
        <p:spPr>
          <a:xfrm>
            <a:off x="2411760" y="4293096"/>
            <a:ext cx="576064" cy="576064"/>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b="1" dirty="0" smtClean="0">
                <a:solidFill>
                  <a:schemeClr val="tx2"/>
                </a:solidFill>
                <a:latin typeface="メイリオ" pitchFamily="50" charset="-128"/>
                <a:ea typeface="メイリオ" pitchFamily="50" charset="-128"/>
              </a:rPr>
              <a:t>3</a:t>
            </a:r>
            <a:endParaRPr kumimoji="1" lang="ja-JP" altLang="en-US" sz="2400" b="1" dirty="0">
              <a:solidFill>
                <a:schemeClr val="tx2"/>
              </a:solidFill>
              <a:latin typeface="メイリオ" pitchFamily="50" charset="-128"/>
              <a:ea typeface="メイリオ" pitchFamily="50" charset="-128"/>
            </a:endParaRPr>
          </a:p>
        </p:txBody>
      </p:sp>
      <p:sp>
        <p:nvSpPr>
          <p:cNvPr id="9" name="円/楕円 8"/>
          <p:cNvSpPr/>
          <p:nvPr/>
        </p:nvSpPr>
        <p:spPr>
          <a:xfrm>
            <a:off x="3995936" y="2564904"/>
            <a:ext cx="576064" cy="576064"/>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chemeClr val="tx2"/>
                </a:solidFill>
                <a:latin typeface="メイリオ" pitchFamily="50" charset="-128"/>
                <a:ea typeface="メイリオ" pitchFamily="50" charset="-128"/>
              </a:rPr>
              <a:t>4</a:t>
            </a:r>
            <a:endParaRPr kumimoji="1" lang="ja-JP" altLang="en-US" sz="2400" b="1" dirty="0">
              <a:solidFill>
                <a:schemeClr val="tx2"/>
              </a:solidFill>
              <a:latin typeface="メイリオ" pitchFamily="50" charset="-128"/>
              <a:ea typeface="メイリオ" pitchFamily="50" charset="-128"/>
            </a:endParaRPr>
          </a:p>
        </p:txBody>
      </p:sp>
      <p:sp>
        <p:nvSpPr>
          <p:cNvPr id="10" name="円/楕円 9"/>
          <p:cNvSpPr/>
          <p:nvPr/>
        </p:nvSpPr>
        <p:spPr>
          <a:xfrm>
            <a:off x="3995936" y="3717032"/>
            <a:ext cx="576064" cy="576064"/>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b="1" dirty="0" smtClean="0">
                <a:solidFill>
                  <a:schemeClr val="tx2"/>
                </a:solidFill>
                <a:latin typeface="メイリオ" pitchFamily="50" charset="-128"/>
                <a:ea typeface="メイリオ" pitchFamily="50" charset="-128"/>
              </a:rPr>
              <a:t>5</a:t>
            </a:r>
            <a:endParaRPr kumimoji="1" lang="ja-JP" altLang="en-US" sz="2400" b="1" dirty="0">
              <a:solidFill>
                <a:schemeClr val="tx2"/>
              </a:solidFill>
              <a:latin typeface="メイリオ" pitchFamily="50" charset="-128"/>
              <a:ea typeface="メイリオ" pitchFamily="50" charset="-128"/>
            </a:endParaRPr>
          </a:p>
        </p:txBody>
      </p:sp>
      <p:sp>
        <p:nvSpPr>
          <p:cNvPr id="11" name="円/楕円 10"/>
          <p:cNvSpPr/>
          <p:nvPr/>
        </p:nvSpPr>
        <p:spPr>
          <a:xfrm>
            <a:off x="3995936" y="4941168"/>
            <a:ext cx="576064" cy="576064"/>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chemeClr val="tx2"/>
                </a:solidFill>
                <a:latin typeface="メイリオ" pitchFamily="50" charset="-128"/>
                <a:ea typeface="メイリオ" pitchFamily="50" charset="-128"/>
              </a:rPr>
              <a:t>6</a:t>
            </a:r>
            <a:endParaRPr kumimoji="1" lang="ja-JP" altLang="en-US" sz="2400" b="1" dirty="0">
              <a:solidFill>
                <a:schemeClr val="tx2"/>
              </a:solidFill>
              <a:latin typeface="メイリオ" pitchFamily="50" charset="-128"/>
              <a:ea typeface="メイリオ" pitchFamily="50" charset="-128"/>
            </a:endParaRPr>
          </a:p>
        </p:txBody>
      </p:sp>
      <p:sp>
        <p:nvSpPr>
          <p:cNvPr id="12" name="円/楕円 11"/>
          <p:cNvSpPr/>
          <p:nvPr/>
        </p:nvSpPr>
        <p:spPr>
          <a:xfrm>
            <a:off x="5652120" y="2564904"/>
            <a:ext cx="576064" cy="576064"/>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chemeClr val="tx2"/>
                </a:solidFill>
                <a:latin typeface="メイリオ" pitchFamily="50" charset="-128"/>
                <a:ea typeface="メイリオ" pitchFamily="50" charset="-128"/>
              </a:rPr>
              <a:t>7</a:t>
            </a:r>
            <a:endParaRPr kumimoji="1" lang="ja-JP" altLang="en-US" sz="2400" b="1" dirty="0">
              <a:solidFill>
                <a:schemeClr val="tx2"/>
              </a:solidFill>
              <a:latin typeface="メイリオ" pitchFamily="50" charset="-128"/>
              <a:ea typeface="メイリオ" pitchFamily="50" charset="-128"/>
            </a:endParaRPr>
          </a:p>
        </p:txBody>
      </p:sp>
      <p:sp>
        <p:nvSpPr>
          <p:cNvPr id="13" name="円/楕円 12"/>
          <p:cNvSpPr/>
          <p:nvPr/>
        </p:nvSpPr>
        <p:spPr>
          <a:xfrm>
            <a:off x="5652120" y="3717032"/>
            <a:ext cx="576064" cy="576064"/>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chemeClr val="tx2"/>
                </a:solidFill>
                <a:latin typeface="メイリオ" pitchFamily="50" charset="-128"/>
                <a:ea typeface="メイリオ" pitchFamily="50" charset="-128"/>
              </a:rPr>
              <a:t>8</a:t>
            </a:r>
            <a:endParaRPr kumimoji="1" lang="ja-JP" altLang="en-US" sz="2400" b="1" dirty="0">
              <a:solidFill>
                <a:schemeClr val="tx2"/>
              </a:solidFill>
              <a:latin typeface="メイリオ" pitchFamily="50" charset="-128"/>
              <a:ea typeface="メイリオ" pitchFamily="50" charset="-128"/>
            </a:endParaRPr>
          </a:p>
        </p:txBody>
      </p:sp>
      <p:sp>
        <p:nvSpPr>
          <p:cNvPr id="14" name="円/楕円 13"/>
          <p:cNvSpPr/>
          <p:nvPr/>
        </p:nvSpPr>
        <p:spPr>
          <a:xfrm>
            <a:off x="5652120" y="4941168"/>
            <a:ext cx="576064" cy="576064"/>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chemeClr val="tx2"/>
                </a:solidFill>
                <a:latin typeface="メイリオ" pitchFamily="50" charset="-128"/>
                <a:ea typeface="メイリオ" pitchFamily="50" charset="-128"/>
              </a:rPr>
              <a:t>9</a:t>
            </a:r>
            <a:endParaRPr kumimoji="1" lang="ja-JP" altLang="en-US" sz="2400" b="1" dirty="0">
              <a:solidFill>
                <a:schemeClr val="tx2"/>
              </a:solidFill>
              <a:latin typeface="メイリオ" pitchFamily="50" charset="-128"/>
              <a:ea typeface="メイリオ" pitchFamily="50" charset="-128"/>
            </a:endParaRPr>
          </a:p>
        </p:txBody>
      </p:sp>
      <p:sp>
        <p:nvSpPr>
          <p:cNvPr id="18" name="円/楕円 17"/>
          <p:cNvSpPr/>
          <p:nvPr/>
        </p:nvSpPr>
        <p:spPr>
          <a:xfrm>
            <a:off x="7452320" y="3645024"/>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b="1" dirty="0" smtClean="0">
                <a:solidFill>
                  <a:schemeClr val="tx2"/>
                </a:solidFill>
                <a:latin typeface="メイリオ" pitchFamily="50" charset="-128"/>
                <a:ea typeface="メイリオ" pitchFamily="50" charset="-128"/>
              </a:rPr>
              <a:t>10</a:t>
            </a:r>
            <a:endParaRPr kumimoji="1" lang="ja-JP" altLang="en-US" b="1" dirty="0">
              <a:solidFill>
                <a:schemeClr val="tx2"/>
              </a:solidFill>
              <a:latin typeface="メイリオ" pitchFamily="50" charset="-128"/>
              <a:ea typeface="メイリオ" pitchFamily="50" charset="-128"/>
            </a:endParaRPr>
          </a:p>
        </p:txBody>
      </p:sp>
      <p:cxnSp>
        <p:nvCxnSpPr>
          <p:cNvPr id="20" name="直線矢印コネクタ 19"/>
          <p:cNvCxnSpPr>
            <a:stCxn id="6" idx="6"/>
            <a:endCxn id="7" idx="2"/>
          </p:cNvCxnSpPr>
          <p:nvPr/>
        </p:nvCxnSpPr>
        <p:spPr>
          <a:xfrm flipV="1">
            <a:off x="1547664" y="3356992"/>
            <a:ext cx="864096" cy="648072"/>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a:stCxn id="6" idx="6"/>
            <a:endCxn id="8" idx="2"/>
          </p:cNvCxnSpPr>
          <p:nvPr/>
        </p:nvCxnSpPr>
        <p:spPr>
          <a:xfrm>
            <a:off x="1547664" y="4005064"/>
            <a:ext cx="864096" cy="576064"/>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24" name="直線矢印コネクタ 23"/>
          <p:cNvCxnSpPr>
            <a:stCxn id="7" idx="6"/>
            <a:endCxn id="9" idx="2"/>
          </p:cNvCxnSpPr>
          <p:nvPr/>
        </p:nvCxnSpPr>
        <p:spPr>
          <a:xfrm flipV="1">
            <a:off x="2987824" y="2852936"/>
            <a:ext cx="1008112" cy="504056"/>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27" name="直線矢印コネクタ 26"/>
          <p:cNvCxnSpPr>
            <a:stCxn id="7" idx="6"/>
            <a:endCxn id="10" idx="2"/>
          </p:cNvCxnSpPr>
          <p:nvPr/>
        </p:nvCxnSpPr>
        <p:spPr>
          <a:xfrm>
            <a:off x="2987824" y="3356992"/>
            <a:ext cx="1008112" cy="648072"/>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30" name="直線矢印コネクタ 29"/>
          <p:cNvCxnSpPr>
            <a:stCxn id="8" idx="6"/>
            <a:endCxn id="10" idx="2"/>
          </p:cNvCxnSpPr>
          <p:nvPr/>
        </p:nvCxnSpPr>
        <p:spPr>
          <a:xfrm flipV="1">
            <a:off x="2987824" y="4005064"/>
            <a:ext cx="1008112" cy="576064"/>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33" name="直線矢印コネクタ 32"/>
          <p:cNvCxnSpPr>
            <a:stCxn id="8" idx="6"/>
            <a:endCxn id="11" idx="2"/>
          </p:cNvCxnSpPr>
          <p:nvPr/>
        </p:nvCxnSpPr>
        <p:spPr>
          <a:xfrm>
            <a:off x="2987824" y="4581128"/>
            <a:ext cx="1008112" cy="648072"/>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36" name="直線矢印コネクタ 35"/>
          <p:cNvCxnSpPr>
            <a:stCxn id="9" idx="6"/>
            <a:endCxn id="12" idx="2"/>
          </p:cNvCxnSpPr>
          <p:nvPr/>
        </p:nvCxnSpPr>
        <p:spPr>
          <a:xfrm>
            <a:off x="4572000" y="2852936"/>
            <a:ext cx="1080120" cy="0"/>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39" name="直線矢印コネクタ 38"/>
          <p:cNvCxnSpPr>
            <a:stCxn id="10" idx="6"/>
            <a:endCxn id="13" idx="2"/>
          </p:cNvCxnSpPr>
          <p:nvPr/>
        </p:nvCxnSpPr>
        <p:spPr>
          <a:xfrm>
            <a:off x="4572000" y="4005064"/>
            <a:ext cx="1080120" cy="0"/>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42" name="直線矢印コネクタ 41"/>
          <p:cNvCxnSpPr>
            <a:stCxn id="11" idx="6"/>
            <a:endCxn id="14" idx="2"/>
          </p:cNvCxnSpPr>
          <p:nvPr/>
        </p:nvCxnSpPr>
        <p:spPr>
          <a:xfrm>
            <a:off x="4572000" y="5229200"/>
            <a:ext cx="1080120" cy="0"/>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45" name="直線矢印コネクタ 44"/>
          <p:cNvCxnSpPr>
            <a:stCxn id="11" idx="6"/>
            <a:endCxn id="13" idx="2"/>
          </p:cNvCxnSpPr>
          <p:nvPr/>
        </p:nvCxnSpPr>
        <p:spPr>
          <a:xfrm flipV="1">
            <a:off x="4572000" y="4005064"/>
            <a:ext cx="1080120" cy="1224136"/>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48" name="直線矢印コネクタ 47"/>
          <p:cNvCxnSpPr>
            <a:stCxn id="14" idx="0"/>
            <a:endCxn id="13" idx="4"/>
          </p:cNvCxnSpPr>
          <p:nvPr/>
        </p:nvCxnSpPr>
        <p:spPr>
          <a:xfrm flipV="1">
            <a:off x="5940152" y="4293096"/>
            <a:ext cx="0" cy="648072"/>
          </a:xfrm>
          <a:prstGeom prst="straightConnector1">
            <a:avLst/>
          </a:prstGeom>
          <a:ln w="19050">
            <a:solidFill>
              <a:schemeClr val="tx2"/>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51" name="直線矢印コネクタ 50"/>
          <p:cNvCxnSpPr>
            <a:stCxn id="13" idx="0"/>
            <a:endCxn id="12" idx="4"/>
          </p:cNvCxnSpPr>
          <p:nvPr/>
        </p:nvCxnSpPr>
        <p:spPr>
          <a:xfrm flipV="1">
            <a:off x="5940152" y="3140968"/>
            <a:ext cx="0" cy="576064"/>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54" name="直線矢印コネクタ 53"/>
          <p:cNvCxnSpPr>
            <a:stCxn id="14" idx="6"/>
            <a:endCxn id="18" idx="2"/>
          </p:cNvCxnSpPr>
          <p:nvPr/>
        </p:nvCxnSpPr>
        <p:spPr>
          <a:xfrm flipV="1">
            <a:off x="6228184" y="4005064"/>
            <a:ext cx="1224136" cy="1224136"/>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57" name="直線矢印コネクタ 56"/>
          <p:cNvCxnSpPr>
            <a:stCxn id="13" idx="6"/>
            <a:endCxn id="18" idx="2"/>
          </p:cNvCxnSpPr>
          <p:nvPr/>
        </p:nvCxnSpPr>
        <p:spPr>
          <a:xfrm>
            <a:off x="6228184" y="4005064"/>
            <a:ext cx="1224136" cy="0"/>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60" name="直線矢印コネクタ 59"/>
          <p:cNvCxnSpPr>
            <a:stCxn id="12" idx="6"/>
            <a:endCxn id="18" idx="2"/>
          </p:cNvCxnSpPr>
          <p:nvPr/>
        </p:nvCxnSpPr>
        <p:spPr>
          <a:xfrm>
            <a:off x="6228184" y="2852936"/>
            <a:ext cx="1224136" cy="1152128"/>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64" name="正方形/長方形 63"/>
          <p:cNvSpPr/>
          <p:nvPr/>
        </p:nvSpPr>
        <p:spPr>
          <a:xfrm>
            <a:off x="1438798" y="3244914"/>
            <a:ext cx="756938" cy="400110"/>
          </a:xfrm>
          <a:prstGeom prst="rect">
            <a:avLst/>
          </a:prstGeom>
        </p:spPr>
        <p:txBody>
          <a:bodyPr wrap="none">
            <a:spAutoFit/>
          </a:bodyPr>
          <a:lstStyle/>
          <a:p>
            <a:pPr algn="ctr"/>
            <a:r>
              <a:rPr lang="en-US" altLang="ja-JP" sz="2000" b="1" dirty="0" smtClean="0">
                <a:solidFill>
                  <a:schemeClr val="tx2"/>
                </a:solidFill>
                <a:latin typeface="メイリオ" pitchFamily="50" charset="-128"/>
                <a:ea typeface="メイリオ" pitchFamily="50" charset="-128"/>
              </a:rPr>
              <a:t>A</a:t>
            </a:r>
            <a:r>
              <a:rPr lang="en-US" altLang="ja-JP" sz="2000" dirty="0" smtClean="0">
                <a:solidFill>
                  <a:schemeClr val="tx2"/>
                </a:solidFill>
                <a:latin typeface="メイリオ" pitchFamily="50" charset="-128"/>
                <a:ea typeface="メイリオ" pitchFamily="50" charset="-128"/>
              </a:rPr>
              <a:t>(3)</a:t>
            </a:r>
            <a:endParaRPr lang="ja-JP" altLang="en-US" sz="2000" dirty="0">
              <a:solidFill>
                <a:schemeClr val="tx2"/>
              </a:solidFill>
              <a:latin typeface="メイリオ" pitchFamily="50" charset="-128"/>
              <a:ea typeface="メイリオ" pitchFamily="50" charset="-128"/>
            </a:endParaRPr>
          </a:p>
        </p:txBody>
      </p:sp>
      <p:sp>
        <p:nvSpPr>
          <p:cNvPr id="65" name="正方形/長方形 64"/>
          <p:cNvSpPr/>
          <p:nvPr/>
        </p:nvSpPr>
        <p:spPr>
          <a:xfrm>
            <a:off x="1439600" y="4325034"/>
            <a:ext cx="755335" cy="400110"/>
          </a:xfrm>
          <a:prstGeom prst="rect">
            <a:avLst/>
          </a:prstGeom>
        </p:spPr>
        <p:txBody>
          <a:bodyPr wrap="none">
            <a:spAutoFit/>
          </a:bodyPr>
          <a:lstStyle/>
          <a:p>
            <a:pPr algn="ctr"/>
            <a:r>
              <a:rPr lang="en-US" altLang="ja-JP" sz="2000" b="1" dirty="0" smtClean="0">
                <a:solidFill>
                  <a:schemeClr val="tx2"/>
                </a:solidFill>
                <a:latin typeface="メイリオ" pitchFamily="50" charset="-128"/>
                <a:ea typeface="メイリオ" pitchFamily="50" charset="-128"/>
              </a:rPr>
              <a:t>B</a:t>
            </a:r>
            <a:r>
              <a:rPr lang="en-US" altLang="ja-JP" sz="2000" dirty="0" smtClean="0">
                <a:solidFill>
                  <a:schemeClr val="tx2"/>
                </a:solidFill>
                <a:latin typeface="メイリオ" pitchFamily="50" charset="-128"/>
                <a:ea typeface="メイリオ" pitchFamily="50" charset="-128"/>
              </a:rPr>
              <a:t>(5)</a:t>
            </a:r>
            <a:endParaRPr lang="ja-JP" altLang="en-US" sz="2000" dirty="0">
              <a:solidFill>
                <a:schemeClr val="tx2"/>
              </a:solidFill>
              <a:latin typeface="メイリオ" pitchFamily="50" charset="-128"/>
              <a:ea typeface="メイリオ" pitchFamily="50" charset="-128"/>
            </a:endParaRPr>
          </a:p>
        </p:txBody>
      </p:sp>
      <p:sp>
        <p:nvSpPr>
          <p:cNvPr id="66" name="正方形/長方形 65"/>
          <p:cNvSpPr/>
          <p:nvPr/>
        </p:nvSpPr>
        <p:spPr>
          <a:xfrm>
            <a:off x="2987023" y="2636912"/>
            <a:ext cx="758541" cy="400110"/>
          </a:xfrm>
          <a:prstGeom prst="rect">
            <a:avLst/>
          </a:prstGeom>
        </p:spPr>
        <p:txBody>
          <a:bodyPr wrap="none">
            <a:spAutoFit/>
          </a:bodyPr>
          <a:lstStyle/>
          <a:p>
            <a:pPr algn="ctr"/>
            <a:r>
              <a:rPr lang="en-US" altLang="ja-JP" sz="2000" b="1" dirty="0" smtClean="0">
                <a:solidFill>
                  <a:schemeClr val="tx2"/>
                </a:solidFill>
                <a:latin typeface="メイリオ" pitchFamily="50" charset="-128"/>
                <a:ea typeface="メイリオ" pitchFamily="50" charset="-128"/>
              </a:rPr>
              <a:t>C</a:t>
            </a:r>
            <a:r>
              <a:rPr lang="en-US" altLang="ja-JP" sz="2000" dirty="0" smtClean="0">
                <a:solidFill>
                  <a:schemeClr val="tx2"/>
                </a:solidFill>
                <a:latin typeface="メイリオ" pitchFamily="50" charset="-128"/>
                <a:ea typeface="メイリオ" pitchFamily="50" charset="-128"/>
              </a:rPr>
              <a:t>(5)</a:t>
            </a:r>
            <a:endParaRPr lang="ja-JP" altLang="en-US" sz="2000" dirty="0">
              <a:solidFill>
                <a:schemeClr val="tx2"/>
              </a:solidFill>
              <a:latin typeface="メイリオ" pitchFamily="50" charset="-128"/>
              <a:ea typeface="メイリオ" pitchFamily="50" charset="-128"/>
            </a:endParaRPr>
          </a:p>
        </p:txBody>
      </p:sp>
      <p:sp>
        <p:nvSpPr>
          <p:cNvPr id="67" name="正方形/長方形 66"/>
          <p:cNvSpPr/>
          <p:nvPr/>
        </p:nvSpPr>
        <p:spPr>
          <a:xfrm>
            <a:off x="3341451" y="3284984"/>
            <a:ext cx="769763" cy="400110"/>
          </a:xfrm>
          <a:prstGeom prst="rect">
            <a:avLst/>
          </a:prstGeom>
        </p:spPr>
        <p:txBody>
          <a:bodyPr wrap="none">
            <a:spAutoFit/>
          </a:bodyPr>
          <a:lstStyle/>
          <a:p>
            <a:pPr algn="ctr"/>
            <a:r>
              <a:rPr lang="en-US" altLang="ja-JP" sz="2000" b="1" dirty="0" smtClean="0">
                <a:solidFill>
                  <a:schemeClr val="tx2"/>
                </a:solidFill>
                <a:latin typeface="メイリオ" pitchFamily="50" charset="-128"/>
                <a:ea typeface="メイリオ" pitchFamily="50" charset="-128"/>
              </a:rPr>
              <a:t>D</a:t>
            </a:r>
            <a:r>
              <a:rPr lang="en-US" altLang="ja-JP" sz="2000" dirty="0" smtClean="0">
                <a:solidFill>
                  <a:schemeClr val="tx2"/>
                </a:solidFill>
                <a:latin typeface="メイリオ" pitchFamily="50" charset="-128"/>
                <a:ea typeface="メイリオ" pitchFamily="50" charset="-128"/>
              </a:rPr>
              <a:t>(6)</a:t>
            </a:r>
            <a:endParaRPr lang="ja-JP" altLang="en-US" sz="2000" dirty="0">
              <a:solidFill>
                <a:schemeClr val="tx2"/>
              </a:solidFill>
              <a:latin typeface="メイリオ" pitchFamily="50" charset="-128"/>
              <a:ea typeface="メイリオ" pitchFamily="50" charset="-128"/>
            </a:endParaRPr>
          </a:p>
        </p:txBody>
      </p:sp>
      <p:sp>
        <p:nvSpPr>
          <p:cNvPr id="68" name="正方形/長方形 67"/>
          <p:cNvSpPr/>
          <p:nvPr/>
        </p:nvSpPr>
        <p:spPr>
          <a:xfrm>
            <a:off x="2998244" y="3933056"/>
            <a:ext cx="736099" cy="400110"/>
          </a:xfrm>
          <a:prstGeom prst="rect">
            <a:avLst/>
          </a:prstGeom>
        </p:spPr>
        <p:txBody>
          <a:bodyPr wrap="none">
            <a:spAutoFit/>
          </a:bodyPr>
          <a:lstStyle/>
          <a:p>
            <a:pPr algn="ctr"/>
            <a:r>
              <a:rPr lang="en-US" altLang="ja-JP" sz="2000" b="1" dirty="0" smtClean="0">
                <a:solidFill>
                  <a:schemeClr val="tx2"/>
                </a:solidFill>
                <a:latin typeface="メイリオ" pitchFamily="50" charset="-128"/>
                <a:ea typeface="メイリオ" pitchFamily="50" charset="-128"/>
              </a:rPr>
              <a:t>E</a:t>
            </a:r>
            <a:r>
              <a:rPr lang="en-US" altLang="ja-JP" sz="2000" dirty="0" smtClean="0">
                <a:solidFill>
                  <a:schemeClr val="tx2"/>
                </a:solidFill>
                <a:latin typeface="メイリオ" pitchFamily="50" charset="-128"/>
                <a:ea typeface="メイリオ" pitchFamily="50" charset="-128"/>
              </a:rPr>
              <a:t>(3)</a:t>
            </a:r>
            <a:endParaRPr lang="ja-JP" altLang="en-US" sz="2000" dirty="0">
              <a:solidFill>
                <a:schemeClr val="tx2"/>
              </a:solidFill>
              <a:latin typeface="メイリオ" pitchFamily="50" charset="-128"/>
              <a:ea typeface="メイリオ" pitchFamily="50" charset="-128"/>
            </a:endParaRPr>
          </a:p>
        </p:txBody>
      </p:sp>
      <p:sp>
        <p:nvSpPr>
          <p:cNvPr id="69" name="正方形/長方形 68"/>
          <p:cNvSpPr/>
          <p:nvPr/>
        </p:nvSpPr>
        <p:spPr>
          <a:xfrm>
            <a:off x="2931044" y="4869160"/>
            <a:ext cx="726481" cy="400110"/>
          </a:xfrm>
          <a:prstGeom prst="rect">
            <a:avLst/>
          </a:prstGeom>
        </p:spPr>
        <p:txBody>
          <a:bodyPr wrap="none">
            <a:spAutoFit/>
          </a:bodyPr>
          <a:lstStyle/>
          <a:p>
            <a:pPr algn="ctr"/>
            <a:r>
              <a:rPr lang="en-US" altLang="ja-JP" sz="2000" b="1" dirty="0" smtClean="0">
                <a:solidFill>
                  <a:schemeClr val="tx2"/>
                </a:solidFill>
                <a:latin typeface="メイリオ" pitchFamily="50" charset="-128"/>
                <a:ea typeface="メイリオ" pitchFamily="50" charset="-128"/>
              </a:rPr>
              <a:t>F</a:t>
            </a:r>
            <a:r>
              <a:rPr lang="en-US" altLang="ja-JP" sz="2000" dirty="0" smtClean="0">
                <a:solidFill>
                  <a:schemeClr val="tx2"/>
                </a:solidFill>
                <a:latin typeface="メイリオ" pitchFamily="50" charset="-128"/>
                <a:ea typeface="メイリオ" pitchFamily="50" charset="-128"/>
              </a:rPr>
              <a:t>(2)</a:t>
            </a:r>
            <a:endParaRPr lang="ja-JP" altLang="en-US" sz="2000" dirty="0">
              <a:solidFill>
                <a:schemeClr val="tx2"/>
              </a:solidFill>
              <a:latin typeface="メイリオ" pitchFamily="50" charset="-128"/>
              <a:ea typeface="メイリオ" pitchFamily="50" charset="-128"/>
            </a:endParaRPr>
          </a:p>
        </p:txBody>
      </p:sp>
      <p:sp>
        <p:nvSpPr>
          <p:cNvPr id="70" name="正方形/長方形 69"/>
          <p:cNvSpPr/>
          <p:nvPr/>
        </p:nvSpPr>
        <p:spPr>
          <a:xfrm>
            <a:off x="4712009" y="2420888"/>
            <a:ext cx="766557" cy="400110"/>
          </a:xfrm>
          <a:prstGeom prst="rect">
            <a:avLst/>
          </a:prstGeom>
        </p:spPr>
        <p:txBody>
          <a:bodyPr wrap="none">
            <a:spAutoFit/>
          </a:bodyPr>
          <a:lstStyle/>
          <a:p>
            <a:pPr algn="ctr"/>
            <a:r>
              <a:rPr lang="en-US" altLang="ja-JP" sz="2000" b="1" dirty="0" smtClean="0">
                <a:solidFill>
                  <a:schemeClr val="tx2"/>
                </a:solidFill>
                <a:latin typeface="メイリオ" pitchFamily="50" charset="-128"/>
                <a:ea typeface="メイリオ" pitchFamily="50" charset="-128"/>
              </a:rPr>
              <a:t>G</a:t>
            </a:r>
            <a:r>
              <a:rPr lang="en-US" altLang="ja-JP" sz="2000" dirty="0" smtClean="0">
                <a:solidFill>
                  <a:schemeClr val="tx2"/>
                </a:solidFill>
                <a:latin typeface="メイリオ" pitchFamily="50" charset="-128"/>
                <a:ea typeface="メイリオ" pitchFamily="50" charset="-128"/>
              </a:rPr>
              <a:t>(4)</a:t>
            </a:r>
            <a:endParaRPr lang="ja-JP" altLang="en-US" sz="2000" dirty="0">
              <a:solidFill>
                <a:schemeClr val="tx2"/>
              </a:solidFill>
              <a:latin typeface="メイリオ" pitchFamily="50" charset="-128"/>
              <a:ea typeface="メイリオ" pitchFamily="50" charset="-128"/>
            </a:endParaRPr>
          </a:p>
        </p:txBody>
      </p:sp>
      <p:sp>
        <p:nvSpPr>
          <p:cNvPr id="71" name="正方形/長方形 70"/>
          <p:cNvSpPr/>
          <p:nvPr/>
        </p:nvSpPr>
        <p:spPr>
          <a:xfrm>
            <a:off x="4708001" y="3573016"/>
            <a:ext cx="774571" cy="400110"/>
          </a:xfrm>
          <a:prstGeom prst="rect">
            <a:avLst/>
          </a:prstGeom>
        </p:spPr>
        <p:txBody>
          <a:bodyPr wrap="none">
            <a:spAutoFit/>
          </a:bodyPr>
          <a:lstStyle/>
          <a:p>
            <a:pPr algn="ctr"/>
            <a:r>
              <a:rPr lang="en-US" altLang="ja-JP" sz="2000" b="1" dirty="0" smtClean="0">
                <a:solidFill>
                  <a:schemeClr val="tx2"/>
                </a:solidFill>
                <a:latin typeface="メイリオ" pitchFamily="50" charset="-128"/>
                <a:ea typeface="メイリオ" pitchFamily="50" charset="-128"/>
              </a:rPr>
              <a:t>H</a:t>
            </a:r>
            <a:r>
              <a:rPr lang="en-US" altLang="ja-JP" sz="2000" dirty="0" smtClean="0">
                <a:solidFill>
                  <a:schemeClr val="tx2"/>
                </a:solidFill>
                <a:latin typeface="メイリオ" pitchFamily="50" charset="-128"/>
                <a:ea typeface="メイリオ" pitchFamily="50" charset="-128"/>
              </a:rPr>
              <a:t>(4)</a:t>
            </a:r>
            <a:endParaRPr lang="ja-JP" altLang="en-US" sz="2000" dirty="0">
              <a:solidFill>
                <a:schemeClr val="tx2"/>
              </a:solidFill>
              <a:latin typeface="メイリオ" pitchFamily="50" charset="-128"/>
              <a:ea typeface="メイリオ" pitchFamily="50" charset="-128"/>
            </a:endParaRPr>
          </a:p>
        </p:txBody>
      </p:sp>
      <p:sp>
        <p:nvSpPr>
          <p:cNvPr id="72" name="正方形/長方形 71"/>
          <p:cNvSpPr/>
          <p:nvPr/>
        </p:nvSpPr>
        <p:spPr>
          <a:xfrm>
            <a:off x="4530449" y="4293096"/>
            <a:ext cx="697627" cy="400110"/>
          </a:xfrm>
          <a:prstGeom prst="rect">
            <a:avLst/>
          </a:prstGeom>
        </p:spPr>
        <p:txBody>
          <a:bodyPr wrap="none">
            <a:spAutoFit/>
          </a:bodyPr>
          <a:lstStyle/>
          <a:p>
            <a:pPr algn="ctr"/>
            <a:r>
              <a:rPr lang="en-US" altLang="ja-JP" sz="2000" b="1" dirty="0" smtClean="0">
                <a:solidFill>
                  <a:schemeClr val="tx2"/>
                </a:solidFill>
                <a:latin typeface="メイリオ" pitchFamily="50" charset="-128"/>
                <a:ea typeface="メイリオ" pitchFamily="50" charset="-128"/>
              </a:rPr>
              <a:t>I</a:t>
            </a:r>
            <a:r>
              <a:rPr lang="en-US" altLang="ja-JP" sz="2000" dirty="0" smtClean="0">
                <a:solidFill>
                  <a:schemeClr val="tx2"/>
                </a:solidFill>
                <a:latin typeface="メイリオ" pitchFamily="50" charset="-128"/>
                <a:ea typeface="メイリオ" pitchFamily="50" charset="-128"/>
              </a:rPr>
              <a:t>(6)</a:t>
            </a:r>
            <a:endParaRPr lang="ja-JP" altLang="en-US" sz="2000" dirty="0">
              <a:solidFill>
                <a:schemeClr val="tx2"/>
              </a:solidFill>
              <a:latin typeface="メイリオ" pitchFamily="50" charset="-128"/>
              <a:ea typeface="メイリオ" pitchFamily="50" charset="-128"/>
            </a:endParaRPr>
          </a:p>
        </p:txBody>
      </p:sp>
      <p:sp>
        <p:nvSpPr>
          <p:cNvPr id="73" name="正方形/長方形 72"/>
          <p:cNvSpPr/>
          <p:nvPr/>
        </p:nvSpPr>
        <p:spPr>
          <a:xfrm>
            <a:off x="4818481" y="5229200"/>
            <a:ext cx="697627" cy="400110"/>
          </a:xfrm>
          <a:prstGeom prst="rect">
            <a:avLst/>
          </a:prstGeom>
        </p:spPr>
        <p:txBody>
          <a:bodyPr wrap="none">
            <a:spAutoFit/>
          </a:bodyPr>
          <a:lstStyle/>
          <a:p>
            <a:pPr algn="ctr"/>
            <a:r>
              <a:rPr lang="en-US" altLang="ja-JP" sz="2000" b="1" dirty="0" smtClean="0">
                <a:solidFill>
                  <a:schemeClr val="tx2"/>
                </a:solidFill>
                <a:latin typeface="メイリオ" pitchFamily="50" charset="-128"/>
                <a:ea typeface="メイリオ" pitchFamily="50" charset="-128"/>
              </a:rPr>
              <a:t>J</a:t>
            </a:r>
            <a:r>
              <a:rPr lang="en-US" altLang="ja-JP" sz="2000" dirty="0" smtClean="0">
                <a:solidFill>
                  <a:schemeClr val="tx2"/>
                </a:solidFill>
                <a:latin typeface="メイリオ" pitchFamily="50" charset="-128"/>
                <a:ea typeface="メイリオ" pitchFamily="50" charset="-128"/>
              </a:rPr>
              <a:t>(7)</a:t>
            </a:r>
            <a:endParaRPr lang="ja-JP" altLang="en-US" sz="2000" dirty="0">
              <a:solidFill>
                <a:schemeClr val="tx2"/>
              </a:solidFill>
              <a:latin typeface="メイリオ" pitchFamily="50" charset="-128"/>
              <a:ea typeface="メイリオ" pitchFamily="50" charset="-128"/>
            </a:endParaRPr>
          </a:p>
        </p:txBody>
      </p:sp>
      <p:sp>
        <p:nvSpPr>
          <p:cNvPr id="74" name="正方形/長方形 73"/>
          <p:cNvSpPr/>
          <p:nvPr/>
        </p:nvSpPr>
        <p:spPr>
          <a:xfrm>
            <a:off x="5940153" y="3284984"/>
            <a:ext cx="758541" cy="400110"/>
          </a:xfrm>
          <a:prstGeom prst="rect">
            <a:avLst/>
          </a:prstGeom>
        </p:spPr>
        <p:txBody>
          <a:bodyPr wrap="none">
            <a:spAutoFit/>
          </a:bodyPr>
          <a:lstStyle/>
          <a:p>
            <a:pPr algn="ctr"/>
            <a:r>
              <a:rPr lang="en-US" altLang="ja-JP" sz="2000" b="1" dirty="0" smtClean="0">
                <a:solidFill>
                  <a:schemeClr val="tx2"/>
                </a:solidFill>
                <a:latin typeface="メイリオ" pitchFamily="50" charset="-128"/>
                <a:ea typeface="メイリオ" pitchFamily="50" charset="-128"/>
              </a:rPr>
              <a:t>K</a:t>
            </a:r>
            <a:r>
              <a:rPr lang="en-US" altLang="ja-JP" sz="2000" dirty="0" smtClean="0">
                <a:solidFill>
                  <a:schemeClr val="tx2"/>
                </a:solidFill>
                <a:latin typeface="メイリオ" pitchFamily="50" charset="-128"/>
                <a:ea typeface="メイリオ" pitchFamily="50" charset="-128"/>
              </a:rPr>
              <a:t>(2)</a:t>
            </a:r>
            <a:endParaRPr lang="ja-JP" altLang="en-US" sz="2000" dirty="0">
              <a:solidFill>
                <a:schemeClr val="tx2"/>
              </a:solidFill>
              <a:latin typeface="メイリオ" pitchFamily="50" charset="-128"/>
              <a:ea typeface="メイリオ" pitchFamily="50" charset="-128"/>
            </a:endParaRPr>
          </a:p>
        </p:txBody>
      </p:sp>
      <p:sp>
        <p:nvSpPr>
          <p:cNvPr id="75" name="正方形/長方形 74"/>
          <p:cNvSpPr/>
          <p:nvPr/>
        </p:nvSpPr>
        <p:spPr>
          <a:xfrm>
            <a:off x="6678667" y="2924944"/>
            <a:ext cx="721672" cy="400110"/>
          </a:xfrm>
          <a:prstGeom prst="rect">
            <a:avLst/>
          </a:prstGeom>
        </p:spPr>
        <p:txBody>
          <a:bodyPr wrap="none">
            <a:spAutoFit/>
          </a:bodyPr>
          <a:lstStyle/>
          <a:p>
            <a:pPr algn="ctr"/>
            <a:r>
              <a:rPr lang="en-US" altLang="ja-JP" sz="2000" b="1" dirty="0" smtClean="0">
                <a:solidFill>
                  <a:schemeClr val="tx2"/>
                </a:solidFill>
                <a:latin typeface="メイリオ" pitchFamily="50" charset="-128"/>
                <a:ea typeface="メイリオ" pitchFamily="50" charset="-128"/>
              </a:rPr>
              <a:t>L</a:t>
            </a:r>
            <a:r>
              <a:rPr lang="en-US" altLang="ja-JP" sz="2000" dirty="0" smtClean="0">
                <a:solidFill>
                  <a:schemeClr val="tx2"/>
                </a:solidFill>
                <a:latin typeface="メイリオ" pitchFamily="50" charset="-128"/>
                <a:ea typeface="メイリオ" pitchFamily="50" charset="-128"/>
              </a:rPr>
              <a:t>(4)</a:t>
            </a:r>
            <a:endParaRPr lang="ja-JP" altLang="en-US" sz="2000" dirty="0">
              <a:solidFill>
                <a:schemeClr val="tx2"/>
              </a:solidFill>
              <a:latin typeface="メイリオ" pitchFamily="50" charset="-128"/>
              <a:ea typeface="メイリオ" pitchFamily="50" charset="-128"/>
            </a:endParaRPr>
          </a:p>
        </p:txBody>
      </p:sp>
      <p:sp>
        <p:nvSpPr>
          <p:cNvPr id="76" name="正方形/長方形 75"/>
          <p:cNvSpPr/>
          <p:nvPr/>
        </p:nvSpPr>
        <p:spPr>
          <a:xfrm>
            <a:off x="6207345" y="4005064"/>
            <a:ext cx="800219" cy="400110"/>
          </a:xfrm>
          <a:prstGeom prst="rect">
            <a:avLst/>
          </a:prstGeom>
        </p:spPr>
        <p:txBody>
          <a:bodyPr wrap="none">
            <a:spAutoFit/>
          </a:bodyPr>
          <a:lstStyle/>
          <a:p>
            <a:pPr algn="ctr"/>
            <a:r>
              <a:rPr lang="en-US" altLang="ja-JP" sz="2000" b="1" dirty="0" smtClean="0">
                <a:solidFill>
                  <a:schemeClr val="tx2"/>
                </a:solidFill>
                <a:latin typeface="メイリオ" pitchFamily="50" charset="-128"/>
                <a:ea typeface="メイリオ" pitchFamily="50" charset="-128"/>
              </a:rPr>
              <a:t>M</a:t>
            </a:r>
            <a:r>
              <a:rPr lang="en-US" altLang="ja-JP" sz="2000" dirty="0" smtClean="0">
                <a:solidFill>
                  <a:schemeClr val="tx2"/>
                </a:solidFill>
                <a:latin typeface="メイリオ" pitchFamily="50" charset="-128"/>
                <a:ea typeface="メイリオ" pitchFamily="50" charset="-128"/>
              </a:rPr>
              <a:t>(5)</a:t>
            </a:r>
            <a:endParaRPr lang="ja-JP" altLang="en-US" sz="2000" dirty="0">
              <a:solidFill>
                <a:schemeClr val="tx2"/>
              </a:solidFill>
              <a:latin typeface="メイリオ" pitchFamily="50" charset="-128"/>
              <a:ea typeface="メイリオ" pitchFamily="50" charset="-128"/>
            </a:endParaRPr>
          </a:p>
        </p:txBody>
      </p:sp>
      <p:sp>
        <p:nvSpPr>
          <p:cNvPr id="77" name="正方形/長方形 76"/>
          <p:cNvSpPr/>
          <p:nvPr/>
        </p:nvSpPr>
        <p:spPr>
          <a:xfrm>
            <a:off x="6723422" y="4653136"/>
            <a:ext cx="776175" cy="400110"/>
          </a:xfrm>
          <a:prstGeom prst="rect">
            <a:avLst/>
          </a:prstGeom>
        </p:spPr>
        <p:txBody>
          <a:bodyPr wrap="none">
            <a:spAutoFit/>
          </a:bodyPr>
          <a:lstStyle/>
          <a:p>
            <a:pPr algn="ctr"/>
            <a:r>
              <a:rPr lang="en-US" altLang="ja-JP" sz="2000" b="1" dirty="0" smtClean="0">
                <a:solidFill>
                  <a:schemeClr val="tx2"/>
                </a:solidFill>
                <a:latin typeface="メイリオ" pitchFamily="50" charset="-128"/>
                <a:ea typeface="メイリオ" pitchFamily="50" charset="-128"/>
              </a:rPr>
              <a:t>N</a:t>
            </a:r>
            <a:r>
              <a:rPr lang="en-US" altLang="ja-JP" sz="2000" dirty="0" smtClean="0">
                <a:solidFill>
                  <a:schemeClr val="tx2"/>
                </a:solidFill>
                <a:latin typeface="メイリオ" pitchFamily="50" charset="-128"/>
                <a:ea typeface="メイリオ" pitchFamily="50" charset="-128"/>
              </a:rPr>
              <a:t>(4)</a:t>
            </a:r>
            <a:endParaRPr lang="ja-JP" altLang="en-US" sz="2000" dirty="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28600"/>
            <a:ext cx="8496944" cy="990600"/>
          </a:xfrm>
        </p:spPr>
        <p:txBody>
          <a:bodyPr>
            <a:normAutofit fontScale="90000"/>
          </a:bodyPr>
          <a:lstStyle/>
          <a:p>
            <a:r>
              <a:rPr kumimoji="1" lang="ja-JP" altLang="en-US" sz="4000" b="1" dirty="0" smtClean="0">
                <a:solidFill>
                  <a:srgbClr val="C00000"/>
                </a:solidFill>
                <a:latin typeface="メイリオ" pitchFamily="50" charset="-128"/>
                <a:ea typeface="メイリオ" pitchFamily="50" charset="-128"/>
              </a:rPr>
              <a:t>最早開始時刻</a:t>
            </a:r>
            <a:r>
              <a:rPr kumimoji="1" lang="ja-JP" altLang="en-US" sz="4000" dirty="0" smtClean="0">
                <a:latin typeface="メイリオ" pitchFamily="50" charset="-128"/>
                <a:ea typeface="メイリオ" pitchFamily="50" charset="-128"/>
              </a:rPr>
              <a:t>の計算，</a:t>
            </a:r>
            <a:r>
              <a:rPr kumimoji="1" lang="ja-JP" altLang="en-US" sz="3300" dirty="0" smtClean="0">
                <a:latin typeface="メイリオ" pitchFamily="50" charset="-128"/>
                <a:ea typeface="メイリオ" pitchFamily="50" charset="-128"/>
              </a:rPr>
              <a:t>最早</a:t>
            </a:r>
            <a:r>
              <a:rPr kumimoji="1" lang="ja-JP" altLang="en-US" sz="3300" b="1" dirty="0" smtClean="0">
                <a:solidFill>
                  <a:srgbClr val="C00000"/>
                </a:solidFill>
                <a:latin typeface="メイリオ" pitchFamily="50" charset="-128"/>
                <a:ea typeface="メイリオ" pitchFamily="50" charset="-128"/>
              </a:rPr>
              <a:t>完了</a:t>
            </a:r>
            <a:r>
              <a:rPr kumimoji="1" lang="ja-JP" altLang="en-US" sz="3300" dirty="0" smtClean="0">
                <a:latin typeface="メイリオ" pitchFamily="50" charset="-128"/>
                <a:ea typeface="メイリオ" pitchFamily="50" charset="-128"/>
              </a:rPr>
              <a:t>時刻の計算</a:t>
            </a:r>
            <a:endParaRPr kumimoji="1" lang="ja-JP" altLang="en-US" sz="3300" dirty="0">
              <a:latin typeface="メイリオ" pitchFamily="50" charset="-128"/>
              <a:ea typeface="メイリオ" pitchFamily="50" charset="-128"/>
            </a:endParaRPr>
          </a:p>
        </p:txBody>
      </p:sp>
      <p:graphicFrame>
        <p:nvGraphicFramePr>
          <p:cNvPr id="6" name="表 5"/>
          <p:cNvGraphicFramePr>
            <a:graphicFrameLocks noGrp="1"/>
          </p:cNvGraphicFramePr>
          <p:nvPr/>
        </p:nvGraphicFramePr>
        <p:xfrm>
          <a:off x="179512" y="1700804"/>
          <a:ext cx="8784976" cy="4824540"/>
        </p:xfrm>
        <a:graphic>
          <a:graphicData uri="http://schemas.openxmlformats.org/drawingml/2006/table">
            <a:tbl>
              <a:tblPr firstRow="1" bandRow="1"/>
              <a:tblGrid>
                <a:gridCol w="1512168">
                  <a:extLst>
                    <a:ext uri="{9D8B030D-6E8A-4147-A177-3AD203B41FA5}">
                      <a16:colId xmlns:a16="http://schemas.microsoft.com/office/drawing/2014/main" val="20000"/>
                    </a:ext>
                  </a:extLst>
                </a:gridCol>
                <a:gridCol w="1584176">
                  <a:extLst>
                    <a:ext uri="{9D8B030D-6E8A-4147-A177-3AD203B41FA5}">
                      <a16:colId xmlns:a16="http://schemas.microsoft.com/office/drawing/2014/main" val="20001"/>
                    </a:ext>
                  </a:extLst>
                </a:gridCol>
                <a:gridCol w="1656184">
                  <a:extLst>
                    <a:ext uri="{9D8B030D-6E8A-4147-A177-3AD203B41FA5}">
                      <a16:colId xmlns:a16="http://schemas.microsoft.com/office/drawing/2014/main" val="20002"/>
                    </a:ext>
                  </a:extLst>
                </a:gridCol>
                <a:gridCol w="2088232">
                  <a:extLst>
                    <a:ext uri="{9D8B030D-6E8A-4147-A177-3AD203B41FA5}">
                      <a16:colId xmlns:a16="http://schemas.microsoft.com/office/drawing/2014/main" val="20003"/>
                    </a:ext>
                  </a:extLst>
                </a:gridCol>
                <a:gridCol w="1944216">
                  <a:extLst>
                    <a:ext uri="{9D8B030D-6E8A-4147-A177-3AD203B41FA5}">
                      <a16:colId xmlns:a16="http://schemas.microsoft.com/office/drawing/2014/main" val="20004"/>
                    </a:ext>
                  </a:extLst>
                </a:gridCol>
              </a:tblGrid>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dirty="0" smtClean="0">
                          <a:solidFill>
                            <a:schemeClr val="tx2"/>
                          </a:solidFill>
                          <a:latin typeface="メイリオ" pitchFamily="50" charset="-128"/>
                          <a:ea typeface="メイリオ" pitchFamily="50" charset="-128"/>
                        </a:rPr>
                        <a:t>作業番号</a:t>
                      </a:r>
                      <a:endParaRPr kumimoji="1" lang="ja-JP" altLang="en-US" sz="22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dirty="0" smtClean="0">
                          <a:solidFill>
                            <a:schemeClr val="tx2"/>
                          </a:solidFill>
                          <a:latin typeface="メイリオ" pitchFamily="50" charset="-128"/>
                          <a:ea typeface="メイリオ" pitchFamily="50" charset="-128"/>
                        </a:rPr>
                        <a:t>所要時間</a:t>
                      </a:r>
                      <a:endParaRPr kumimoji="1" lang="ja-JP" altLang="en-US" sz="22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b="1" dirty="0" smtClean="0">
                          <a:solidFill>
                            <a:srgbClr val="C00000"/>
                          </a:solidFill>
                          <a:latin typeface="メイリオ" pitchFamily="50" charset="-128"/>
                          <a:ea typeface="メイリオ" pitchFamily="50" charset="-128"/>
                        </a:rPr>
                        <a:t>先行作業</a:t>
                      </a:r>
                      <a:endParaRPr kumimoji="1" lang="ja-JP" altLang="en-US" sz="22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b="1" dirty="0" smtClean="0">
                          <a:solidFill>
                            <a:srgbClr val="C00000"/>
                          </a:solidFill>
                          <a:latin typeface="メイリオ" pitchFamily="50" charset="-128"/>
                          <a:ea typeface="メイリオ" pitchFamily="50" charset="-128"/>
                        </a:rPr>
                        <a:t>最早開始時刻</a:t>
                      </a:r>
                      <a:endParaRPr kumimoji="1" lang="ja-JP" altLang="en-US" sz="22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b="1" dirty="0" smtClean="0">
                          <a:solidFill>
                            <a:srgbClr val="C00000"/>
                          </a:solidFill>
                          <a:latin typeface="メイリオ" pitchFamily="50" charset="-128"/>
                          <a:ea typeface="メイリオ" pitchFamily="50" charset="-128"/>
                        </a:rPr>
                        <a:t>最早完了時刻</a:t>
                      </a:r>
                      <a:endParaRPr kumimoji="1" lang="ja-JP" altLang="en-US" sz="22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A</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3</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dirty="0" err="1" smtClean="0">
                          <a:solidFill>
                            <a:schemeClr val="tx2"/>
                          </a:solidFill>
                          <a:latin typeface="メイリオ" pitchFamily="50" charset="-128"/>
                          <a:ea typeface="メイリオ" pitchFamily="50" charset="-128"/>
                        </a:rPr>
                        <a:t>ー</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B</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5</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dirty="0" err="1" smtClean="0">
                          <a:solidFill>
                            <a:schemeClr val="tx2"/>
                          </a:solidFill>
                          <a:latin typeface="メイリオ" pitchFamily="50" charset="-128"/>
                          <a:ea typeface="メイリオ" pitchFamily="50" charset="-128"/>
                        </a:rPr>
                        <a:t>ー</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C</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5</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A</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D</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6</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A</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E</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3</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B</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F</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2</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B</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G</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4</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C</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H</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4</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D,E</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bl>
          </a:graphicData>
        </a:graphic>
      </p:graphicFrame>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28600"/>
            <a:ext cx="8496944" cy="990600"/>
          </a:xfrm>
        </p:spPr>
        <p:txBody>
          <a:bodyPr>
            <a:normAutofit fontScale="90000"/>
          </a:bodyPr>
          <a:lstStyle/>
          <a:p>
            <a:r>
              <a:rPr kumimoji="1" lang="ja-JP" altLang="en-US" sz="4000" b="1" dirty="0" smtClean="0">
                <a:solidFill>
                  <a:srgbClr val="C00000"/>
                </a:solidFill>
                <a:latin typeface="メイリオ" pitchFamily="50" charset="-128"/>
                <a:ea typeface="メイリオ" pitchFamily="50" charset="-128"/>
              </a:rPr>
              <a:t>最早開始時刻</a:t>
            </a:r>
            <a:r>
              <a:rPr kumimoji="1" lang="ja-JP" altLang="en-US" sz="4000" dirty="0" smtClean="0">
                <a:latin typeface="メイリオ" pitchFamily="50" charset="-128"/>
                <a:ea typeface="メイリオ" pitchFamily="50" charset="-128"/>
              </a:rPr>
              <a:t>の計算，</a:t>
            </a:r>
            <a:r>
              <a:rPr kumimoji="1" lang="ja-JP" altLang="en-US" sz="3300" dirty="0" smtClean="0">
                <a:latin typeface="メイリオ" pitchFamily="50" charset="-128"/>
                <a:ea typeface="メイリオ" pitchFamily="50" charset="-128"/>
              </a:rPr>
              <a:t>最早</a:t>
            </a:r>
            <a:r>
              <a:rPr kumimoji="1" lang="ja-JP" altLang="en-US" sz="3300" b="1" dirty="0" smtClean="0">
                <a:solidFill>
                  <a:srgbClr val="C00000"/>
                </a:solidFill>
                <a:latin typeface="メイリオ" pitchFamily="50" charset="-128"/>
                <a:ea typeface="メイリオ" pitchFamily="50" charset="-128"/>
              </a:rPr>
              <a:t>完了</a:t>
            </a:r>
            <a:r>
              <a:rPr kumimoji="1" lang="ja-JP" altLang="en-US" sz="3300" dirty="0" smtClean="0">
                <a:latin typeface="メイリオ" pitchFamily="50" charset="-128"/>
                <a:ea typeface="メイリオ" pitchFamily="50" charset="-128"/>
              </a:rPr>
              <a:t>時刻の計算</a:t>
            </a:r>
            <a:endParaRPr kumimoji="1" lang="ja-JP" altLang="en-US" sz="3300" dirty="0">
              <a:latin typeface="メイリオ" pitchFamily="50" charset="-128"/>
              <a:ea typeface="メイリオ" pitchFamily="50" charset="-128"/>
            </a:endParaRPr>
          </a:p>
        </p:txBody>
      </p:sp>
      <p:graphicFrame>
        <p:nvGraphicFramePr>
          <p:cNvPr id="6" name="表 5"/>
          <p:cNvGraphicFramePr>
            <a:graphicFrameLocks noGrp="1"/>
          </p:cNvGraphicFramePr>
          <p:nvPr/>
        </p:nvGraphicFramePr>
        <p:xfrm>
          <a:off x="179512" y="1700804"/>
          <a:ext cx="8784976" cy="4824540"/>
        </p:xfrm>
        <a:graphic>
          <a:graphicData uri="http://schemas.openxmlformats.org/drawingml/2006/table">
            <a:tbl>
              <a:tblPr firstRow="1" bandRow="1"/>
              <a:tblGrid>
                <a:gridCol w="1512168">
                  <a:extLst>
                    <a:ext uri="{9D8B030D-6E8A-4147-A177-3AD203B41FA5}">
                      <a16:colId xmlns:a16="http://schemas.microsoft.com/office/drawing/2014/main" val="20000"/>
                    </a:ext>
                  </a:extLst>
                </a:gridCol>
                <a:gridCol w="1584176">
                  <a:extLst>
                    <a:ext uri="{9D8B030D-6E8A-4147-A177-3AD203B41FA5}">
                      <a16:colId xmlns:a16="http://schemas.microsoft.com/office/drawing/2014/main" val="20001"/>
                    </a:ext>
                  </a:extLst>
                </a:gridCol>
                <a:gridCol w="1656184">
                  <a:extLst>
                    <a:ext uri="{9D8B030D-6E8A-4147-A177-3AD203B41FA5}">
                      <a16:colId xmlns:a16="http://schemas.microsoft.com/office/drawing/2014/main" val="20002"/>
                    </a:ext>
                  </a:extLst>
                </a:gridCol>
                <a:gridCol w="2088232">
                  <a:extLst>
                    <a:ext uri="{9D8B030D-6E8A-4147-A177-3AD203B41FA5}">
                      <a16:colId xmlns:a16="http://schemas.microsoft.com/office/drawing/2014/main" val="20003"/>
                    </a:ext>
                  </a:extLst>
                </a:gridCol>
                <a:gridCol w="1944216">
                  <a:extLst>
                    <a:ext uri="{9D8B030D-6E8A-4147-A177-3AD203B41FA5}">
                      <a16:colId xmlns:a16="http://schemas.microsoft.com/office/drawing/2014/main" val="20004"/>
                    </a:ext>
                  </a:extLst>
                </a:gridCol>
              </a:tblGrid>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dirty="0" smtClean="0">
                          <a:solidFill>
                            <a:schemeClr val="tx2"/>
                          </a:solidFill>
                          <a:latin typeface="メイリオ" pitchFamily="50" charset="-128"/>
                          <a:ea typeface="メイリオ" pitchFamily="50" charset="-128"/>
                        </a:rPr>
                        <a:t>作業番号</a:t>
                      </a:r>
                      <a:endParaRPr kumimoji="1" lang="ja-JP" altLang="en-US" sz="22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dirty="0" smtClean="0">
                          <a:solidFill>
                            <a:schemeClr val="tx2"/>
                          </a:solidFill>
                          <a:latin typeface="メイリオ" pitchFamily="50" charset="-128"/>
                          <a:ea typeface="メイリオ" pitchFamily="50" charset="-128"/>
                        </a:rPr>
                        <a:t>所要時間</a:t>
                      </a:r>
                      <a:endParaRPr kumimoji="1" lang="ja-JP" altLang="en-US" sz="22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b="0" dirty="0" smtClean="0">
                          <a:solidFill>
                            <a:schemeClr val="tx2"/>
                          </a:solidFill>
                          <a:latin typeface="メイリオ" pitchFamily="50" charset="-128"/>
                          <a:ea typeface="メイリオ" pitchFamily="50" charset="-128"/>
                        </a:rPr>
                        <a:t>先行作業</a:t>
                      </a:r>
                      <a:endParaRPr kumimoji="1" lang="ja-JP" altLang="en-US" sz="22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b="1" dirty="0" smtClean="0">
                          <a:solidFill>
                            <a:schemeClr val="tx2"/>
                          </a:solidFill>
                          <a:latin typeface="メイリオ" pitchFamily="50" charset="-128"/>
                          <a:ea typeface="メイリオ" pitchFamily="50" charset="-128"/>
                        </a:rPr>
                        <a:t>最早開始時刻</a:t>
                      </a:r>
                      <a:endParaRPr kumimoji="1" lang="ja-JP" altLang="en-US" sz="22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b="1" dirty="0" smtClean="0">
                          <a:solidFill>
                            <a:schemeClr val="tx2"/>
                          </a:solidFill>
                          <a:latin typeface="メイリオ" pitchFamily="50" charset="-128"/>
                          <a:ea typeface="メイリオ" pitchFamily="50" charset="-128"/>
                        </a:rPr>
                        <a:t>最早完了時刻</a:t>
                      </a:r>
                      <a:endParaRPr kumimoji="1" lang="ja-JP" altLang="en-US" sz="22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A</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3</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dirty="0" err="1" smtClean="0">
                          <a:solidFill>
                            <a:schemeClr val="tx2"/>
                          </a:solidFill>
                          <a:latin typeface="メイリオ" pitchFamily="50" charset="-128"/>
                          <a:ea typeface="メイリオ" pitchFamily="50" charset="-128"/>
                        </a:rPr>
                        <a:t>ー</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rgbClr val="C00000"/>
                          </a:solidFill>
                          <a:latin typeface="メイリオ" pitchFamily="50" charset="-128"/>
                          <a:ea typeface="メイリオ" pitchFamily="50" charset="-128"/>
                        </a:rPr>
                        <a:t>0</a:t>
                      </a:r>
                      <a:endParaRPr kumimoji="1" lang="ja-JP" altLang="en-US" sz="24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rgbClr val="C00000"/>
                          </a:solidFill>
                          <a:latin typeface="メイリオ" pitchFamily="50" charset="-128"/>
                          <a:ea typeface="メイリオ" pitchFamily="50" charset="-128"/>
                        </a:rPr>
                        <a:t>3</a:t>
                      </a:r>
                      <a:endParaRPr kumimoji="1" lang="ja-JP" altLang="en-US" sz="24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B</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5</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dirty="0" err="1" smtClean="0">
                          <a:solidFill>
                            <a:schemeClr val="tx2"/>
                          </a:solidFill>
                          <a:latin typeface="メイリオ" pitchFamily="50" charset="-128"/>
                          <a:ea typeface="メイリオ" pitchFamily="50" charset="-128"/>
                        </a:rPr>
                        <a:t>ー</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rgbClr val="C00000"/>
                          </a:solidFill>
                          <a:latin typeface="メイリオ" pitchFamily="50" charset="-128"/>
                          <a:ea typeface="メイリオ" pitchFamily="50" charset="-128"/>
                        </a:rPr>
                        <a:t>0</a:t>
                      </a:r>
                      <a:endParaRPr kumimoji="1" lang="ja-JP" altLang="en-US" sz="24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rgbClr val="C00000"/>
                          </a:solidFill>
                          <a:latin typeface="メイリオ" pitchFamily="50" charset="-128"/>
                          <a:ea typeface="メイリオ" pitchFamily="50" charset="-128"/>
                        </a:rPr>
                        <a:t>5</a:t>
                      </a:r>
                      <a:endParaRPr kumimoji="1" lang="ja-JP" altLang="en-US" sz="24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C</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5</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A</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D</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6</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A</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E</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3</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B</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F</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2</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B</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G</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4</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C</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H</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4</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D,E</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bl>
          </a:graphicData>
        </a:graphic>
      </p:graphicFrame>
      <p:sp>
        <p:nvSpPr>
          <p:cNvPr id="4" name="円/楕円 3"/>
          <p:cNvSpPr/>
          <p:nvPr/>
        </p:nvSpPr>
        <p:spPr>
          <a:xfrm>
            <a:off x="3635896" y="2204864"/>
            <a:ext cx="936104" cy="576064"/>
          </a:xfrm>
          <a:prstGeom prst="ellipse">
            <a:avLst/>
          </a:prstGeom>
          <a:noFill/>
          <a:ln w="317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円/楕円 6"/>
          <p:cNvSpPr/>
          <p:nvPr/>
        </p:nvSpPr>
        <p:spPr>
          <a:xfrm>
            <a:off x="3635896" y="2708920"/>
            <a:ext cx="936104" cy="576064"/>
          </a:xfrm>
          <a:prstGeom prst="ellipse">
            <a:avLst/>
          </a:prstGeom>
          <a:noFill/>
          <a:ln w="317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 name="直線矢印コネクタ 8"/>
          <p:cNvCxnSpPr/>
          <p:nvPr/>
        </p:nvCxnSpPr>
        <p:spPr>
          <a:xfrm>
            <a:off x="4427984" y="2492896"/>
            <a:ext cx="1224136" cy="0"/>
          </a:xfrm>
          <a:prstGeom prst="straightConnector1">
            <a:avLst/>
          </a:prstGeom>
          <a:ln w="254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0" name="直線矢印コネクタ 9"/>
          <p:cNvCxnSpPr/>
          <p:nvPr/>
        </p:nvCxnSpPr>
        <p:spPr>
          <a:xfrm>
            <a:off x="4427984" y="2996952"/>
            <a:ext cx="1224136" cy="0"/>
          </a:xfrm>
          <a:prstGeom prst="straightConnector1">
            <a:avLst/>
          </a:prstGeom>
          <a:ln w="25400">
            <a:solidFill>
              <a:srgbClr val="00206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28600"/>
            <a:ext cx="8496944" cy="990600"/>
          </a:xfrm>
        </p:spPr>
        <p:txBody>
          <a:bodyPr>
            <a:normAutofit fontScale="90000"/>
          </a:bodyPr>
          <a:lstStyle/>
          <a:p>
            <a:r>
              <a:rPr kumimoji="1" lang="ja-JP" altLang="en-US" sz="4000" b="1" dirty="0" smtClean="0">
                <a:solidFill>
                  <a:srgbClr val="C00000"/>
                </a:solidFill>
                <a:latin typeface="メイリオ" pitchFamily="50" charset="-128"/>
                <a:ea typeface="メイリオ" pitchFamily="50" charset="-128"/>
              </a:rPr>
              <a:t>最早開始時刻</a:t>
            </a:r>
            <a:r>
              <a:rPr kumimoji="1" lang="ja-JP" altLang="en-US" sz="4000" dirty="0" smtClean="0">
                <a:latin typeface="メイリオ" pitchFamily="50" charset="-128"/>
                <a:ea typeface="メイリオ" pitchFamily="50" charset="-128"/>
              </a:rPr>
              <a:t>の計算，</a:t>
            </a:r>
            <a:r>
              <a:rPr kumimoji="1" lang="ja-JP" altLang="en-US" sz="3300" dirty="0" smtClean="0">
                <a:latin typeface="メイリオ" pitchFamily="50" charset="-128"/>
                <a:ea typeface="メイリオ" pitchFamily="50" charset="-128"/>
              </a:rPr>
              <a:t>最早</a:t>
            </a:r>
            <a:r>
              <a:rPr kumimoji="1" lang="ja-JP" altLang="en-US" sz="3300" b="1" dirty="0" smtClean="0">
                <a:solidFill>
                  <a:srgbClr val="C00000"/>
                </a:solidFill>
                <a:latin typeface="メイリオ" pitchFamily="50" charset="-128"/>
                <a:ea typeface="メイリオ" pitchFamily="50" charset="-128"/>
              </a:rPr>
              <a:t>完了</a:t>
            </a:r>
            <a:r>
              <a:rPr kumimoji="1" lang="ja-JP" altLang="en-US" sz="3300" dirty="0" smtClean="0">
                <a:latin typeface="メイリオ" pitchFamily="50" charset="-128"/>
                <a:ea typeface="メイリオ" pitchFamily="50" charset="-128"/>
              </a:rPr>
              <a:t>時刻の計算</a:t>
            </a:r>
            <a:endParaRPr kumimoji="1" lang="ja-JP" altLang="en-US" sz="3300" dirty="0">
              <a:latin typeface="メイリオ" pitchFamily="50" charset="-128"/>
              <a:ea typeface="メイリオ" pitchFamily="50" charset="-128"/>
            </a:endParaRPr>
          </a:p>
        </p:txBody>
      </p:sp>
      <p:graphicFrame>
        <p:nvGraphicFramePr>
          <p:cNvPr id="6" name="表 5"/>
          <p:cNvGraphicFramePr>
            <a:graphicFrameLocks noGrp="1"/>
          </p:cNvGraphicFramePr>
          <p:nvPr/>
        </p:nvGraphicFramePr>
        <p:xfrm>
          <a:off x="179512" y="1700804"/>
          <a:ext cx="8784976" cy="4745680"/>
        </p:xfrm>
        <a:graphic>
          <a:graphicData uri="http://schemas.openxmlformats.org/drawingml/2006/table">
            <a:tbl>
              <a:tblPr firstRow="1" bandRow="1"/>
              <a:tblGrid>
                <a:gridCol w="1512168">
                  <a:extLst>
                    <a:ext uri="{9D8B030D-6E8A-4147-A177-3AD203B41FA5}">
                      <a16:colId xmlns:a16="http://schemas.microsoft.com/office/drawing/2014/main" val="20000"/>
                    </a:ext>
                  </a:extLst>
                </a:gridCol>
                <a:gridCol w="1584176">
                  <a:extLst>
                    <a:ext uri="{9D8B030D-6E8A-4147-A177-3AD203B41FA5}">
                      <a16:colId xmlns:a16="http://schemas.microsoft.com/office/drawing/2014/main" val="20001"/>
                    </a:ext>
                  </a:extLst>
                </a:gridCol>
                <a:gridCol w="1656184">
                  <a:extLst>
                    <a:ext uri="{9D8B030D-6E8A-4147-A177-3AD203B41FA5}">
                      <a16:colId xmlns:a16="http://schemas.microsoft.com/office/drawing/2014/main" val="20002"/>
                    </a:ext>
                  </a:extLst>
                </a:gridCol>
                <a:gridCol w="2088232">
                  <a:extLst>
                    <a:ext uri="{9D8B030D-6E8A-4147-A177-3AD203B41FA5}">
                      <a16:colId xmlns:a16="http://schemas.microsoft.com/office/drawing/2014/main" val="20003"/>
                    </a:ext>
                  </a:extLst>
                </a:gridCol>
                <a:gridCol w="1944216">
                  <a:extLst>
                    <a:ext uri="{9D8B030D-6E8A-4147-A177-3AD203B41FA5}">
                      <a16:colId xmlns:a16="http://schemas.microsoft.com/office/drawing/2014/main" val="20004"/>
                    </a:ext>
                  </a:extLst>
                </a:gridCol>
              </a:tblGrid>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dirty="0" smtClean="0">
                          <a:solidFill>
                            <a:schemeClr val="tx2"/>
                          </a:solidFill>
                          <a:latin typeface="メイリオ" pitchFamily="50" charset="-128"/>
                          <a:ea typeface="メイリオ" pitchFamily="50" charset="-128"/>
                        </a:rPr>
                        <a:t>作業番号</a:t>
                      </a:r>
                      <a:endParaRPr kumimoji="1" lang="ja-JP" altLang="en-US" sz="22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dirty="0" smtClean="0">
                          <a:solidFill>
                            <a:schemeClr val="tx2"/>
                          </a:solidFill>
                          <a:latin typeface="メイリオ" pitchFamily="50" charset="-128"/>
                          <a:ea typeface="メイリオ" pitchFamily="50" charset="-128"/>
                        </a:rPr>
                        <a:t>所要時間</a:t>
                      </a:r>
                      <a:endParaRPr kumimoji="1" lang="ja-JP" altLang="en-US" sz="22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dirty="0" smtClean="0">
                          <a:solidFill>
                            <a:schemeClr val="tx2"/>
                          </a:solidFill>
                          <a:latin typeface="メイリオ" pitchFamily="50" charset="-128"/>
                          <a:ea typeface="メイリオ" pitchFamily="50" charset="-128"/>
                        </a:rPr>
                        <a:t>先行作業</a:t>
                      </a:r>
                      <a:endParaRPr kumimoji="1" lang="ja-JP" altLang="en-US" sz="22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b="1" dirty="0" smtClean="0">
                          <a:solidFill>
                            <a:schemeClr val="tx2"/>
                          </a:solidFill>
                          <a:latin typeface="メイリオ" pitchFamily="50" charset="-128"/>
                          <a:ea typeface="メイリオ" pitchFamily="50" charset="-128"/>
                        </a:rPr>
                        <a:t>最早開始時刻</a:t>
                      </a:r>
                      <a:endParaRPr kumimoji="1" lang="ja-JP" altLang="en-US" sz="22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b="1" dirty="0" smtClean="0">
                          <a:solidFill>
                            <a:schemeClr val="tx2"/>
                          </a:solidFill>
                          <a:latin typeface="メイリオ" pitchFamily="50" charset="-128"/>
                          <a:ea typeface="メイリオ" pitchFamily="50" charset="-128"/>
                        </a:rPr>
                        <a:t>最早完了時刻</a:t>
                      </a:r>
                      <a:endParaRPr kumimoji="1" lang="ja-JP" altLang="en-US" sz="22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A</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3</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dirty="0" err="1" smtClean="0">
                          <a:solidFill>
                            <a:schemeClr val="tx2"/>
                          </a:solidFill>
                          <a:latin typeface="メイリオ" pitchFamily="50" charset="-128"/>
                          <a:ea typeface="メイリオ" pitchFamily="50" charset="-128"/>
                        </a:rPr>
                        <a:t>ー</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0</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3</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B</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5</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dirty="0" err="1" smtClean="0">
                          <a:solidFill>
                            <a:schemeClr val="tx2"/>
                          </a:solidFill>
                          <a:latin typeface="メイリオ" pitchFamily="50" charset="-128"/>
                          <a:ea typeface="メイリオ" pitchFamily="50" charset="-128"/>
                        </a:rPr>
                        <a:t>ー</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0</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5</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C</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5</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A</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D</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6</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A</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E</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3</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B</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F</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2</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B</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136016">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G</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4</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C</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H</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4</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D,E</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bl>
          </a:graphicData>
        </a:graphic>
      </p:graphicFrame>
      <p:sp>
        <p:nvSpPr>
          <p:cNvPr id="7" name="円/楕円 6"/>
          <p:cNvSpPr/>
          <p:nvPr/>
        </p:nvSpPr>
        <p:spPr>
          <a:xfrm>
            <a:off x="3635896" y="3284984"/>
            <a:ext cx="936104" cy="576064"/>
          </a:xfrm>
          <a:prstGeom prst="ellipse">
            <a:avLst/>
          </a:prstGeom>
          <a:noFill/>
          <a:ln w="317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 name="直線矢印コネクタ 8"/>
          <p:cNvCxnSpPr/>
          <p:nvPr/>
        </p:nvCxnSpPr>
        <p:spPr>
          <a:xfrm>
            <a:off x="1259632" y="2492896"/>
            <a:ext cx="6408712" cy="0"/>
          </a:xfrm>
          <a:prstGeom prst="straightConnector1">
            <a:avLst/>
          </a:prstGeom>
          <a:ln w="25400">
            <a:solidFill>
              <a:srgbClr val="00206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10" name="直線矢印コネクタ 9"/>
          <p:cNvCxnSpPr/>
          <p:nvPr/>
        </p:nvCxnSpPr>
        <p:spPr>
          <a:xfrm flipH="1" flipV="1">
            <a:off x="1115616" y="2564904"/>
            <a:ext cx="2664296" cy="1008112"/>
          </a:xfrm>
          <a:prstGeom prst="straightConnector1">
            <a:avLst/>
          </a:prstGeom>
          <a:ln w="25400">
            <a:solidFill>
              <a:srgbClr val="002060"/>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11" name="円/楕円 10"/>
          <p:cNvSpPr/>
          <p:nvPr/>
        </p:nvSpPr>
        <p:spPr>
          <a:xfrm>
            <a:off x="467544" y="2204864"/>
            <a:ext cx="936104" cy="576064"/>
          </a:xfrm>
          <a:prstGeom prst="ellipse">
            <a:avLst/>
          </a:prstGeom>
          <a:noFill/>
          <a:ln w="317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4" name="直線矢印コネクタ 13"/>
          <p:cNvCxnSpPr/>
          <p:nvPr/>
        </p:nvCxnSpPr>
        <p:spPr>
          <a:xfrm flipH="1">
            <a:off x="6156176" y="2636912"/>
            <a:ext cx="1584176" cy="792088"/>
          </a:xfrm>
          <a:prstGeom prst="straightConnector1">
            <a:avLst/>
          </a:prstGeom>
          <a:ln w="25400">
            <a:solidFill>
              <a:srgbClr val="002060"/>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17" name="円/楕円 16"/>
          <p:cNvSpPr/>
          <p:nvPr/>
        </p:nvSpPr>
        <p:spPr>
          <a:xfrm>
            <a:off x="5508104" y="3284984"/>
            <a:ext cx="936104" cy="576064"/>
          </a:xfrm>
          <a:prstGeom prst="ellipse">
            <a:avLst/>
          </a:prstGeom>
          <a:noFill/>
          <a:ln w="317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p:cNvSpPr/>
          <p:nvPr/>
        </p:nvSpPr>
        <p:spPr>
          <a:xfrm>
            <a:off x="6084168" y="4077072"/>
            <a:ext cx="2160240" cy="1008112"/>
          </a:xfrm>
          <a:prstGeom prst="rect">
            <a:avLst/>
          </a:prstGeom>
          <a:solidFill>
            <a:schemeClr val="bg1"/>
          </a:solid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solidFill>
                  <a:schemeClr val="tx2"/>
                </a:solidFill>
                <a:latin typeface="メイリオ" pitchFamily="50" charset="-128"/>
                <a:ea typeface="メイリオ" pitchFamily="50" charset="-128"/>
              </a:rPr>
              <a:t>先行作業の　最早完了時刻</a:t>
            </a:r>
            <a:endParaRPr kumimoji="1" lang="ja-JP" altLang="en-US" sz="2400" b="1" dirty="0">
              <a:solidFill>
                <a:schemeClr val="tx2"/>
              </a:solidFill>
              <a:latin typeface="メイリオ" pitchFamily="50" charset="-128"/>
              <a:ea typeface="メイリオ" pitchFamily="50" charset="-128"/>
            </a:endParaRPr>
          </a:p>
        </p:txBody>
      </p:sp>
      <p:cxnSp>
        <p:nvCxnSpPr>
          <p:cNvPr id="20" name="直線コネクタ 19"/>
          <p:cNvCxnSpPr/>
          <p:nvPr/>
        </p:nvCxnSpPr>
        <p:spPr>
          <a:xfrm flipH="1" flipV="1">
            <a:off x="6084168" y="3717032"/>
            <a:ext cx="216024" cy="43204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p:nvPr/>
        </p:nvCxnSpPr>
        <p:spPr>
          <a:xfrm>
            <a:off x="6300192" y="3573016"/>
            <a:ext cx="1080120" cy="0"/>
          </a:xfrm>
          <a:prstGeom prst="straightConnector1">
            <a:avLst/>
          </a:prstGeom>
          <a:ln w="25400">
            <a:solidFill>
              <a:srgbClr val="002060"/>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13" name="正方形/長方形 12"/>
          <p:cNvSpPr/>
          <p:nvPr/>
        </p:nvSpPr>
        <p:spPr>
          <a:xfrm>
            <a:off x="5763120" y="3356992"/>
            <a:ext cx="393056" cy="461665"/>
          </a:xfrm>
          <a:prstGeom prst="rect">
            <a:avLst/>
          </a:prstGeom>
        </p:spPr>
        <p:txBody>
          <a:bodyPr wrap="none">
            <a:spAutoFit/>
          </a:bodyPr>
          <a:lstStyle/>
          <a:p>
            <a:pPr lvl="0"/>
            <a:r>
              <a:rPr lang="en-US" altLang="ja-JP" sz="2400" b="1" dirty="0" smtClean="0">
                <a:solidFill>
                  <a:srgbClr val="C00000"/>
                </a:solidFill>
                <a:latin typeface="メイリオ" pitchFamily="50" charset="-128"/>
                <a:ea typeface="メイリオ" pitchFamily="50" charset="-128"/>
              </a:rPr>
              <a:t>3</a:t>
            </a:r>
            <a:endParaRPr lang="ja-JP" altLang="en-US" sz="2400" b="1" dirty="0">
              <a:solidFill>
                <a:srgbClr val="C00000"/>
              </a:solidFill>
              <a:latin typeface="メイリオ" pitchFamily="50" charset="-128"/>
              <a:ea typeface="メイリオ" pitchFamily="50" charset="-128"/>
            </a:endParaRPr>
          </a:p>
        </p:txBody>
      </p:sp>
      <p:sp>
        <p:nvSpPr>
          <p:cNvPr id="15" name="正方形/長方形 14"/>
          <p:cNvSpPr/>
          <p:nvPr/>
        </p:nvSpPr>
        <p:spPr>
          <a:xfrm>
            <a:off x="7380312" y="3399383"/>
            <a:ext cx="1322798" cy="461665"/>
          </a:xfrm>
          <a:prstGeom prst="rect">
            <a:avLst/>
          </a:prstGeom>
        </p:spPr>
        <p:txBody>
          <a:bodyPr wrap="none">
            <a:spAutoFit/>
          </a:bodyPr>
          <a:lstStyle/>
          <a:p>
            <a:pPr lvl="0"/>
            <a:r>
              <a:rPr lang="en-US" altLang="ja-JP" sz="2400" b="1" dirty="0" smtClean="0">
                <a:solidFill>
                  <a:srgbClr val="C00000"/>
                </a:solidFill>
                <a:latin typeface="メイリオ" pitchFamily="50" charset="-128"/>
                <a:ea typeface="メイリオ" pitchFamily="50" charset="-128"/>
              </a:rPr>
              <a:t>3+5=8</a:t>
            </a:r>
            <a:endParaRPr lang="ja-JP" altLang="en-US" sz="2400" b="1" dirty="0">
              <a:solidFill>
                <a:srgbClr val="C00000"/>
              </a:solidFill>
              <a:latin typeface="メイリオ" pitchFamily="50" charset="-128"/>
              <a:ea typeface="メイリオ" pitchFamily="50"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down)">
                                      <p:cBhvr>
                                        <p:cTn id="12" dur="500"/>
                                        <p:tgtEl>
                                          <p:spTgt spid="10"/>
                                        </p:tgtEl>
                                      </p:cBhvr>
                                    </p:animEffect>
                                  </p:childTnLst>
                                </p:cTn>
                              </p:par>
                            </p:childTnLst>
                          </p:cTn>
                        </p:par>
                        <p:par>
                          <p:cTn id="13" fill="hold">
                            <p:stCondLst>
                              <p:cond delay="500"/>
                            </p:stCondLst>
                            <p:childTnLst>
                              <p:par>
                                <p:cTn id="14" presetID="9" presetClass="entr" presetSubtype="0" fill="hold" grpId="0" nodeType="after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dissolve">
                                      <p:cBhvr>
                                        <p:cTn id="16" dur="500"/>
                                        <p:tgtEl>
                                          <p:spTgt spid="11"/>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wipe(left)">
                                      <p:cBhvr>
                                        <p:cTn id="21" dur="500"/>
                                        <p:tgtEl>
                                          <p:spTgt spid="9"/>
                                        </p:tgtEl>
                                      </p:cBhvr>
                                    </p:animEffect>
                                  </p:childTnLst>
                                </p:cTn>
                              </p:par>
                            </p:childTnLst>
                          </p:cTn>
                        </p:par>
                        <p:par>
                          <p:cTn id="22" fill="hold">
                            <p:stCondLst>
                              <p:cond delay="500"/>
                            </p:stCondLst>
                            <p:childTnLst>
                              <p:par>
                                <p:cTn id="23" presetID="22" presetClass="entr" presetSubtype="2" fill="hold" nodeType="afterEffect">
                                  <p:stCondLst>
                                    <p:cond delay="0"/>
                                  </p:stCondLst>
                                  <p:childTnLst>
                                    <p:set>
                                      <p:cBhvr>
                                        <p:cTn id="24" dur="1" fill="hold">
                                          <p:stCondLst>
                                            <p:cond delay="0"/>
                                          </p:stCondLst>
                                        </p:cTn>
                                        <p:tgtEl>
                                          <p:spTgt spid="14"/>
                                        </p:tgtEl>
                                        <p:attrNameLst>
                                          <p:attrName>style.visibility</p:attrName>
                                        </p:attrNameLst>
                                      </p:cBhvr>
                                      <p:to>
                                        <p:strVal val="visible"/>
                                      </p:to>
                                    </p:set>
                                    <p:animEffect transition="in" filter="wipe(right)">
                                      <p:cBhvr>
                                        <p:cTn id="25" dur="500"/>
                                        <p:tgtEl>
                                          <p:spTgt spid="14"/>
                                        </p:tgtEl>
                                      </p:cBhvr>
                                    </p:animEffect>
                                  </p:childTnLst>
                                </p:cTn>
                              </p:par>
                            </p:childTnLst>
                          </p:cTn>
                        </p:par>
                        <p:par>
                          <p:cTn id="26" fill="hold">
                            <p:stCondLst>
                              <p:cond delay="1000"/>
                            </p:stCondLst>
                            <p:childTnLst>
                              <p:par>
                                <p:cTn id="27" presetID="9" presetClass="entr" presetSubtype="0" fill="hold" grpId="0" nodeType="after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dissolve">
                                      <p:cBhvr>
                                        <p:cTn id="29" dur="500"/>
                                        <p:tgtEl>
                                          <p:spTgt spid="13"/>
                                        </p:tgtEl>
                                      </p:cBhvr>
                                    </p:animEffect>
                                  </p:childTnLst>
                                </p:cTn>
                              </p:par>
                            </p:childTnLst>
                          </p:cTn>
                        </p:par>
                      </p:childTnLst>
                    </p:cTn>
                  </p:par>
                  <p:par>
                    <p:cTn id="30" fill="hold">
                      <p:stCondLst>
                        <p:cond delay="indefinite"/>
                      </p:stCondLst>
                      <p:childTnLst>
                        <p:par>
                          <p:cTn id="31" fill="hold">
                            <p:stCondLst>
                              <p:cond delay="0"/>
                            </p:stCondLst>
                            <p:childTnLst>
                              <p:par>
                                <p:cTn id="32" presetID="9" presetClass="entr" presetSubtype="0" fill="hold" grpId="0" nodeType="clickEffect">
                                  <p:stCondLst>
                                    <p:cond delay="0"/>
                                  </p:stCondLst>
                                  <p:childTnLst>
                                    <p:set>
                                      <p:cBhvr>
                                        <p:cTn id="33" dur="1" fill="hold">
                                          <p:stCondLst>
                                            <p:cond delay="0"/>
                                          </p:stCondLst>
                                        </p:cTn>
                                        <p:tgtEl>
                                          <p:spTgt spid="17"/>
                                        </p:tgtEl>
                                        <p:attrNameLst>
                                          <p:attrName>style.visibility</p:attrName>
                                        </p:attrNameLst>
                                      </p:cBhvr>
                                      <p:to>
                                        <p:strVal val="visible"/>
                                      </p:to>
                                    </p:set>
                                    <p:animEffect transition="in" filter="dissolve">
                                      <p:cBhvr>
                                        <p:cTn id="34" dur="500"/>
                                        <p:tgtEl>
                                          <p:spTgt spid="17"/>
                                        </p:tgtEl>
                                      </p:cBhvr>
                                    </p:animEffect>
                                  </p:childTnLst>
                                </p:cTn>
                              </p:par>
                            </p:childTnLst>
                          </p:cTn>
                        </p:par>
                        <p:par>
                          <p:cTn id="35" fill="hold">
                            <p:stCondLst>
                              <p:cond delay="500"/>
                            </p:stCondLst>
                            <p:childTnLst>
                              <p:par>
                                <p:cTn id="36" presetID="9" presetClass="entr" presetSubtype="0" fill="hold" nodeType="afterEffect">
                                  <p:stCondLst>
                                    <p:cond delay="0"/>
                                  </p:stCondLst>
                                  <p:childTnLst>
                                    <p:set>
                                      <p:cBhvr>
                                        <p:cTn id="37" dur="1" fill="hold">
                                          <p:stCondLst>
                                            <p:cond delay="0"/>
                                          </p:stCondLst>
                                        </p:cTn>
                                        <p:tgtEl>
                                          <p:spTgt spid="20"/>
                                        </p:tgtEl>
                                        <p:attrNameLst>
                                          <p:attrName>style.visibility</p:attrName>
                                        </p:attrNameLst>
                                      </p:cBhvr>
                                      <p:to>
                                        <p:strVal val="visible"/>
                                      </p:to>
                                    </p:set>
                                    <p:animEffect transition="in" filter="dissolve">
                                      <p:cBhvr>
                                        <p:cTn id="38" dur="500"/>
                                        <p:tgtEl>
                                          <p:spTgt spid="20"/>
                                        </p:tgtEl>
                                      </p:cBhvr>
                                    </p:animEffect>
                                  </p:childTnLst>
                                </p:cTn>
                              </p:par>
                              <p:par>
                                <p:cTn id="39" presetID="9" presetClass="entr" presetSubtype="0" fill="hold" grpId="0" nodeType="withEffect">
                                  <p:stCondLst>
                                    <p:cond delay="0"/>
                                  </p:stCondLst>
                                  <p:childTnLst>
                                    <p:set>
                                      <p:cBhvr>
                                        <p:cTn id="40" dur="1" fill="hold">
                                          <p:stCondLst>
                                            <p:cond delay="0"/>
                                          </p:stCondLst>
                                        </p:cTn>
                                        <p:tgtEl>
                                          <p:spTgt spid="18"/>
                                        </p:tgtEl>
                                        <p:attrNameLst>
                                          <p:attrName>style.visibility</p:attrName>
                                        </p:attrNameLst>
                                      </p:cBhvr>
                                      <p:to>
                                        <p:strVal val="visible"/>
                                      </p:to>
                                    </p:set>
                                    <p:animEffect transition="in" filter="dissolve">
                                      <p:cBhvr>
                                        <p:cTn id="41" dur="500"/>
                                        <p:tgtEl>
                                          <p:spTgt spid="18"/>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nodeType="clickEffect">
                                  <p:stCondLst>
                                    <p:cond delay="0"/>
                                  </p:stCondLst>
                                  <p:childTnLst>
                                    <p:set>
                                      <p:cBhvr>
                                        <p:cTn id="45" dur="1" fill="hold">
                                          <p:stCondLst>
                                            <p:cond delay="0"/>
                                          </p:stCondLst>
                                        </p:cTn>
                                        <p:tgtEl>
                                          <p:spTgt spid="21"/>
                                        </p:tgtEl>
                                        <p:attrNameLst>
                                          <p:attrName>style.visibility</p:attrName>
                                        </p:attrNameLst>
                                      </p:cBhvr>
                                      <p:to>
                                        <p:strVal val="visible"/>
                                      </p:to>
                                    </p:set>
                                    <p:animEffect transition="in" filter="wipe(left)">
                                      <p:cBhvr>
                                        <p:cTn id="46" dur="500"/>
                                        <p:tgtEl>
                                          <p:spTgt spid="21"/>
                                        </p:tgtEl>
                                      </p:cBhvr>
                                    </p:animEffect>
                                  </p:childTnLst>
                                </p:cTn>
                              </p:par>
                            </p:childTnLst>
                          </p:cTn>
                        </p:par>
                        <p:par>
                          <p:cTn id="47" fill="hold">
                            <p:stCondLst>
                              <p:cond delay="500"/>
                            </p:stCondLst>
                            <p:childTnLst>
                              <p:par>
                                <p:cTn id="48" presetID="9" presetClass="entr" presetSubtype="0" fill="hold" grpId="0" nodeType="afterEffect">
                                  <p:stCondLst>
                                    <p:cond delay="0"/>
                                  </p:stCondLst>
                                  <p:childTnLst>
                                    <p:set>
                                      <p:cBhvr>
                                        <p:cTn id="49" dur="1" fill="hold">
                                          <p:stCondLst>
                                            <p:cond delay="0"/>
                                          </p:stCondLst>
                                        </p:cTn>
                                        <p:tgtEl>
                                          <p:spTgt spid="15"/>
                                        </p:tgtEl>
                                        <p:attrNameLst>
                                          <p:attrName>style.visibility</p:attrName>
                                        </p:attrNameLst>
                                      </p:cBhvr>
                                      <p:to>
                                        <p:strVal val="visible"/>
                                      </p:to>
                                    </p:set>
                                    <p:animEffect transition="in" filter="dissolve">
                                      <p:cBhvr>
                                        <p:cTn id="50"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1" grpId="0" animBg="1"/>
      <p:bldP spid="17" grpId="0" animBg="1"/>
      <p:bldP spid="18" grpId="0" animBg="1"/>
      <p:bldP spid="13" grpId="0"/>
      <p:bldP spid="15"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28600"/>
            <a:ext cx="8496944" cy="990600"/>
          </a:xfrm>
        </p:spPr>
        <p:txBody>
          <a:bodyPr>
            <a:normAutofit fontScale="90000"/>
          </a:bodyPr>
          <a:lstStyle/>
          <a:p>
            <a:r>
              <a:rPr kumimoji="1" lang="ja-JP" altLang="en-US" sz="4000" b="1" dirty="0" smtClean="0">
                <a:solidFill>
                  <a:srgbClr val="C00000"/>
                </a:solidFill>
                <a:latin typeface="メイリオ" pitchFamily="50" charset="-128"/>
                <a:ea typeface="メイリオ" pitchFamily="50" charset="-128"/>
              </a:rPr>
              <a:t>最早開始時刻</a:t>
            </a:r>
            <a:r>
              <a:rPr kumimoji="1" lang="ja-JP" altLang="en-US" sz="4000" dirty="0" smtClean="0">
                <a:latin typeface="メイリオ" pitchFamily="50" charset="-128"/>
                <a:ea typeface="メイリオ" pitchFamily="50" charset="-128"/>
              </a:rPr>
              <a:t>の計算，</a:t>
            </a:r>
            <a:r>
              <a:rPr kumimoji="1" lang="ja-JP" altLang="en-US" sz="3300" dirty="0" smtClean="0">
                <a:latin typeface="メイリオ" pitchFamily="50" charset="-128"/>
                <a:ea typeface="メイリオ" pitchFamily="50" charset="-128"/>
              </a:rPr>
              <a:t>最早</a:t>
            </a:r>
            <a:r>
              <a:rPr kumimoji="1" lang="ja-JP" altLang="en-US" sz="3300" b="1" dirty="0" smtClean="0">
                <a:solidFill>
                  <a:srgbClr val="C00000"/>
                </a:solidFill>
                <a:latin typeface="メイリオ" pitchFamily="50" charset="-128"/>
                <a:ea typeface="メイリオ" pitchFamily="50" charset="-128"/>
              </a:rPr>
              <a:t>完了</a:t>
            </a:r>
            <a:r>
              <a:rPr kumimoji="1" lang="ja-JP" altLang="en-US" sz="3300" dirty="0" smtClean="0">
                <a:latin typeface="メイリオ" pitchFamily="50" charset="-128"/>
                <a:ea typeface="メイリオ" pitchFamily="50" charset="-128"/>
              </a:rPr>
              <a:t>時刻の計算</a:t>
            </a:r>
            <a:endParaRPr kumimoji="1" lang="ja-JP" altLang="en-US" sz="3300" dirty="0">
              <a:latin typeface="メイリオ" pitchFamily="50" charset="-128"/>
              <a:ea typeface="メイリオ" pitchFamily="50" charset="-128"/>
            </a:endParaRPr>
          </a:p>
        </p:txBody>
      </p:sp>
      <p:graphicFrame>
        <p:nvGraphicFramePr>
          <p:cNvPr id="6" name="表 5"/>
          <p:cNvGraphicFramePr>
            <a:graphicFrameLocks noGrp="1"/>
          </p:cNvGraphicFramePr>
          <p:nvPr/>
        </p:nvGraphicFramePr>
        <p:xfrm>
          <a:off x="179512" y="1700804"/>
          <a:ext cx="8784976" cy="4745680"/>
        </p:xfrm>
        <a:graphic>
          <a:graphicData uri="http://schemas.openxmlformats.org/drawingml/2006/table">
            <a:tbl>
              <a:tblPr firstRow="1" bandRow="1"/>
              <a:tblGrid>
                <a:gridCol w="1512168">
                  <a:extLst>
                    <a:ext uri="{9D8B030D-6E8A-4147-A177-3AD203B41FA5}">
                      <a16:colId xmlns:a16="http://schemas.microsoft.com/office/drawing/2014/main" val="20000"/>
                    </a:ext>
                  </a:extLst>
                </a:gridCol>
                <a:gridCol w="1584176">
                  <a:extLst>
                    <a:ext uri="{9D8B030D-6E8A-4147-A177-3AD203B41FA5}">
                      <a16:colId xmlns:a16="http://schemas.microsoft.com/office/drawing/2014/main" val="20001"/>
                    </a:ext>
                  </a:extLst>
                </a:gridCol>
                <a:gridCol w="1656184">
                  <a:extLst>
                    <a:ext uri="{9D8B030D-6E8A-4147-A177-3AD203B41FA5}">
                      <a16:colId xmlns:a16="http://schemas.microsoft.com/office/drawing/2014/main" val="20002"/>
                    </a:ext>
                  </a:extLst>
                </a:gridCol>
                <a:gridCol w="2088232">
                  <a:extLst>
                    <a:ext uri="{9D8B030D-6E8A-4147-A177-3AD203B41FA5}">
                      <a16:colId xmlns:a16="http://schemas.microsoft.com/office/drawing/2014/main" val="20003"/>
                    </a:ext>
                  </a:extLst>
                </a:gridCol>
                <a:gridCol w="1944216">
                  <a:extLst>
                    <a:ext uri="{9D8B030D-6E8A-4147-A177-3AD203B41FA5}">
                      <a16:colId xmlns:a16="http://schemas.microsoft.com/office/drawing/2014/main" val="20004"/>
                    </a:ext>
                  </a:extLst>
                </a:gridCol>
              </a:tblGrid>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dirty="0" smtClean="0">
                          <a:solidFill>
                            <a:schemeClr val="tx2"/>
                          </a:solidFill>
                          <a:latin typeface="メイリオ" pitchFamily="50" charset="-128"/>
                          <a:ea typeface="メイリオ" pitchFamily="50" charset="-128"/>
                        </a:rPr>
                        <a:t>作業番号</a:t>
                      </a:r>
                      <a:endParaRPr kumimoji="1" lang="ja-JP" altLang="en-US" sz="22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dirty="0" smtClean="0">
                          <a:solidFill>
                            <a:schemeClr val="tx2"/>
                          </a:solidFill>
                          <a:latin typeface="メイリオ" pitchFamily="50" charset="-128"/>
                          <a:ea typeface="メイリオ" pitchFamily="50" charset="-128"/>
                        </a:rPr>
                        <a:t>所要時間</a:t>
                      </a:r>
                      <a:endParaRPr kumimoji="1" lang="ja-JP" altLang="en-US" sz="22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dirty="0" smtClean="0">
                          <a:solidFill>
                            <a:schemeClr val="tx2"/>
                          </a:solidFill>
                          <a:latin typeface="メイリオ" pitchFamily="50" charset="-128"/>
                          <a:ea typeface="メイリオ" pitchFamily="50" charset="-128"/>
                        </a:rPr>
                        <a:t>先行作業</a:t>
                      </a:r>
                      <a:endParaRPr kumimoji="1" lang="ja-JP" altLang="en-US" sz="22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b="1" dirty="0" smtClean="0">
                          <a:solidFill>
                            <a:schemeClr val="tx2"/>
                          </a:solidFill>
                          <a:latin typeface="メイリオ" pitchFamily="50" charset="-128"/>
                          <a:ea typeface="メイリオ" pitchFamily="50" charset="-128"/>
                        </a:rPr>
                        <a:t>最早開始時刻</a:t>
                      </a:r>
                      <a:endParaRPr kumimoji="1" lang="ja-JP" altLang="en-US" sz="22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b="1" dirty="0" smtClean="0">
                          <a:solidFill>
                            <a:schemeClr val="tx2"/>
                          </a:solidFill>
                          <a:latin typeface="メイリオ" pitchFamily="50" charset="-128"/>
                          <a:ea typeface="メイリオ" pitchFamily="50" charset="-128"/>
                        </a:rPr>
                        <a:t>最早完了時刻</a:t>
                      </a:r>
                      <a:endParaRPr kumimoji="1" lang="ja-JP" altLang="en-US" sz="22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A</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3</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dirty="0" err="1" smtClean="0">
                          <a:solidFill>
                            <a:schemeClr val="tx2"/>
                          </a:solidFill>
                          <a:latin typeface="メイリオ" pitchFamily="50" charset="-128"/>
                          <a:ea typeface="メイリオ" pitchFamily="50" charset="-128"/>
                        </a:rPr>
                        <a:t>ー</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0</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3</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B</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5</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dirty="0" err="1" smtClean="0">
                          <a:solidFill>
                            <a:schemeClr val="tx2"/>
                          </a:solidFill>
                          <a:latin typeface="メイリオ" pitchFamily="50" charset="-128"/>
                          <a:ea typeface="メイリオ" pitchFamily="50" charset="-128"/>
                        </a:rPr>
                        <a:t>ー</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0</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5</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C</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5</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A</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3</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8</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D</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6</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A</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3</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9</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E</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3</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B</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rgbClr val="C00000"/>
                          </a:solidFill>
                          <a:latin typeface="メイリオ" pitchFamily="50" charset="-128"/>
                          <a:ea typeface="メイリオ" pitchFamily="50" charset="-128"/>
                        </a:rPr>
                        <a:t>5</a:t>
                      </a:r>
                      <a:endParaRPr kumimoji="1" lang="ja-JP" altLang="en-US" sz="24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rgbClr val="C00000"/>
                          </a:solidFill>
                          <a:latin typeface="メイリオ" pitchFamily="50" charset="-128"/>
                          <a:ea typeface="メイリオ" pitchFamily="50" charset="-128"/>
                        </a:rPr>
                        <a:t>5+3=8</a:t>
                      </a:r>
                      <a:endParaRPr kumimoji="1" lang="ja-JP" altLang="en-US" sz="24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F</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2</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B</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rgbClr val="C00000"/>
                          </a:solidFill>
                          <a:latin typeface="メイリオ" pitchFamily="50" charset="-128"/>
                          <a:ea typeface="メイリオ" pitchFamily="50" charset="-128"/>
                        </a:rPr>
                        <a:t>5</a:t>
                      </a:r>
                      <a:endParaRPr kumimoji="1" lang="ja-JP" altLang="en-US" sz="24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rgbClr val="C00000"/>
                          </a:solidFill>
                          <a:latin typeface="メイリオ" pitchFamily="50" charset="-128"/>
                          <a:ea typeface="メイリオ" pitchFamily="50" charset="-128"/>
                        </a:rPr>
                        <a:t>5+2</a:t>
                      </a:r>
                      <a:r>
                        <a:rPr kumimoji="1" lang="ja-JP" altLang="en-US" sz="2400" b="1" dirty="0" smtClean="0">
                          <a:solidFill>
                            <a:srgbClr val="C00000"/>
                          </a:solidFill>
                          <a:latin typeface="メイリオ" pitchFamily="50" charset="-128"/>
                          <a:ea typeface="メイリオ" pitchFamily="50" charset="-128"/>
                        </a:rPr>
                        <a:t>＝</a:t>
                      </a:r>
                      <a:r>
                        <a:rPr kumimoji="1" lang="en-US" altLang="ja-JP" sz="2400" b="1" dirty="0" smtClean="0">
                          <a:solidFill>
                            <a:srgbClr val="C00000"/>
                          </a:solidFill>
                          <a:latin typeface="メイリオ" pitchFamily="50" charset="-128"/>
                          <a:ea typeface="メイリオ" pitchFamily="50" charset="-128"/>
                        </a:rPr>
                        <a:t>7</a:t>
                      </a:r>
                      <a:endParaRPr kumimoji="1" lang="ja-JP" altLang="en-US" sz="24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136016">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G</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4</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C</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H</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4</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D,E</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bl>
          </a:graphicData>
        </a:graphic>
      </p:graphicFrame>
      <p:sp>
        <p:nvSpPr>
          <p:cNvPr id="7" name="円/楕円 6"/>
          <p:cNvSpPr/>
          <p:nvPr/>
        </p:nvSpPr>
        <p:spPr>
          <a:xfrm>
            <a:off x="3635896" y="4365104"/>
            <a:ext cx="936104" cy="576064"/>
          </a:xfrm>
          <a:prstGeom prst="ellipse">
            <a:avLst/>
          </a:prstGeom>
          <a:noFill/>
          <a:ln w="317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 name="直線矢印コネクタ 8"/>
          <p:cNvCxnSpPr/>
          <p:nvPr/>
        </p:nvCxnSpPr>
        <p:spPr>
          <a:xfrm>
            <a:off x="1259632" y="2996952"/>
            <a:ext cx="6408712" cy="0"/>
          </a:xfrm>
          <a:prstGeom prst="straightConnector1">
            <a:avLst/>
          </a:prstGeom>
          <a:ln w="25400">
            <a:solidFill>
              <a:srgbClr val="00206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10" name="直線矢印コネクタ 9"/>
          <p:cNvCxnSpPr/>
          <p:nvPr/>
        </p:nvCxnSpPr>
        <p:spPr>
          <a:xfrm flipH="1" flipV="1">
            <a:off x="1259632" y="3140968"/>
            <a:ext cx="2520280" cy="1512168"/>
          </a:xfrm>
          <a:prstGeom prst="straightConnector1">
            <a:avLst/>
          </a:prstGeom>
          <a:ln w="25400">
            <a:solidFill>
              <a:srgbClr val="002060"/>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11" name="円/楕円 10"/>
          <p:cNvSpPr/>
          <p:nvPr/>
        </p:nvSpPr>
        <p:spPr>
          <a:xfrm>
            <a:off x="467544" y="2708920"/>
            <a:ext cx="936104" cy="576064"/>
          </a:xfrm>
          <a:prstGeom prst="ellipse">
            <a:avLst/>
          </a:prstGeom>
          <a:noFill/>
          <a:ln w="317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4" name="直線矢印コネクタ 13"/>
          <p:cNvCxnSpPr/>
          <p:nvPr/>
        </p:nvCxnSpPr>
        <p:spPr>
          <a:xfrm flipH="1">
            <a:off x="6300192" y="3140968"/>
            <a:ext cx="1512168" cy="1440160"/>
          </a:xfrm>
          <a:prstGeom prst="straightConnector1">
            <a:avLst/>
          </a:prstGeom>
          <a:ln w="25400">
            <a:solidFill>
              <a:srgbClr val="002060"/>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17" name="円/楕円 16"/>
          <p:cNvSpPr/>
          <p:nvPr/>
        </p:nvSpPr>
        <p:spPr>
          <a:xfrm>
            <a:off x="5508104" y="4365104"/>
            <a:ext cx="936104" cy="576064"/>
          </a:xfrm>
          <a:prstGeom prst="ellipse">
            <a:avLst/>
          </a:prstGeom>
          <a:noFill/>
          <a:ln w="317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6" name="直線矢印コネクタ 15"/>
          <p:cNvCxnSpPr/>
          <p:nvPr/>
        </p:nvCxnSpPr>
        <p:spPr>
          <a:xfrm>
            <a:off x="6300192" y="4653136"/>
            <a:ext cx="1008112" cy="0"/>
          </a:xfrm>
          <a:prstGeom prst="straightConnector1">
            <a:avLst/>
          </a:prstGeom>
          <a:ln w="25400">
            <a:solidFill>
              <a:srgbClr val="002060"/>
            </a:solidFill>
            <a:prstDash val="dash"/>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latin typeface="メイリオ" pitchFamily="50" charset="-128"/>
                <a:ea typeface="メイリオ" pitchFamily="50" charset="-128"/>
              </a:rPr>
              <a:t>手法</a:t>
            </a:r>
            <a:r>
              <a:rPr lang="en-US" altLang="ja-JP" dirty="0" smtClean="0">
                <a:latin typeface="メイリオ" pitchFamily="50" charset="-128"/>
                <a:ea typeface="メイリオ" pitchFamily="50" charset="-128"/>
              </a:rPr>
              <a:t>2</a:t>
            </a:r>
            <a:r>
              <a:rPr lang="ja-JP" altLang="en-US" dirty="0" smtClean="0">
                <a:latin typeface="メイリオ" pitchFamily="50" charset="-128"/>
                <a:ea typeface="メイリオ" pitchFamily="50" charset="-128"/>
              </a:rPr>
              <a:t>：ガントチャート</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251520" y="1772816"/>
            <a:ext cx="8640960" cy="4495800"/>
          </a:xfrm>
        </p:spPr>
        <p:txBody>
          <a:bodyPr>
            <a:normAutofit/>
          </a:bodyPr>
          <a:lstStyle/>
          <a:p>
            <a:r>
              <a:rPr kumimoji="1" lang="ja-JP" altLang="en-US" sz="2800" dirty="0" smtClean="0">
                <a:solidFill>
                  <a:schemeClr val="tx2"/>
                </a:solidFill>
                <a:latin typeface="メイリオ" pitchFamily="50" charset="-128"/>
                <a:ea typeface="メイリオ" pitchFamily="50" charset="-128"/>
              </a:rPr>
              <a:t>時間の進行管理のために，作業のつながりを棒グラフで表現したもの</a:t>
            </a:r>
            <a:endParaRPr kumimoji="1" lang="en-US" altLang="ja-JP" sz="2800" dirty="0" smtClean="0">
              <a:solidFill>
                <a:schemeClr val="tx2"/>
              </a:solidFill>
              <a:latin typeface="メイリオ" pitchFamily="50" charset="-128"/>
              <a:ea typeface="メイリオ" pitchFamily="50" charset="-128"/>
            </a:endParaRPr>
          </a:p>
        </p:txBody>
      </p:sp>
      <p:cxnSp>
        <p:nvCxnSpPr>
          <p:cNvPr id="5" name="直線コネクタ 4"/>
          <p:cNvCxnSpPr/>
          <p:nvPr/>
        </p:nvCxnSpPr>
        <p:spPr>
          <a:xfrm>
            <a:off x="251520" y="3068960"/>
            <a:ext cx="0" cy="3168352"/>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正方形/長方形 6"/>
          <p:cNvSpPr/>
          <p:nvPr/>
        </p:nvSpPr>
        <p:spPr>
          <a:xfrm>
            <a:off x="251520" y="3284984"/>
            <a:ext cx="1296144" cy="576064"/>
          </a:xfrm>
          <a:prstGeom prst="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A</a:t>
            </a:r>
            <a:r>
              <a:rPr kumimoji="1" lang="en-US" altLang="ja-JP" sz="2800" dirty="0" smtClean="0">
                <a:solidFill>
                  <a:schemeClr val="tx2"/>
                </a:solidFill>
                <a:latin typeface="メイリオ" pitchFamily="50" charset="-128"/>
                <a:ea typeface="メイリオ" pitchFamily="50" charset="-128"/>
              </a:rPr>
              <a:t>(3)</a:t>
            </a:r>
            <a:endParaRPr kumimoji="1" lang="ja-JP" altLang="en-US" sz="2800" dirty="0">
              <a:solidFill>
                <a:schemeClr val="tx2"/>
              </a:solidFill>
              <a:latin typeface="メイリオ" pitchFamily="50" charset="-128"/>
              <a:ea typeface="メイリオ" pitchFamily="50" charset="-128"/>
            </a:endParaRPr>
          </a:p>
        </p:txBody>
      </p:sp>
      <p:sp>
        <p:nvSpPr>
          <p:cNvPr id="8" name="正方形/長方形 7"/>
          <p:cNvSpPr/>
          <p:nvPr/>
        </p:nvSpPr>
        <p:spPr>
          <a:xfrm>
            <a:off x="1547664" y="3284984"/>
            <a:ext cx="1008112" cy="576064"/>
          </a:xfrm>
          <a:prstGeom prst="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B</a:t>
            </a:r>
            <a:r>
              <a:rPr kumimoji="1" lang="en-US" altLang="ja-JP" sz="2800" dirty="0" smtClean="0">
                <a:solidFill>
                  <a:schemeClr val="tx2"/>
                </a:solidFill>
                <a:latin typeface="メイリオ" pitchFamily="50" charset="-128"/>
                <a:ea typeface="メイリオ" pitchFamily="50" charset="-128"/>
              </a:rPr>
              <a:t>(2)</a:t>
            </a:r>
            <a:endParaRPr kumimoji="1" lang="ja-JP" altLang="en-US" sz="2800" dirty="0">
              <a:solidFill>
                <a:schemeClr val="tx2"/>
              </a:solidFill>
              <a:latin typeface="メイリオ" pitchFamily="50" charset="-128"/>
              <a:ea typeface="メイリオ" pitchFamily="50" charset="-128"/>
            </a:endParaRPr>
          </a:p>
        </p:txBody>
      </p:sp>
      <p:sp>
        <p:nvSpPr>
          <p:cNvPr id="9" name="正方形/長方形 8"/>
          <p:cNvSpPr/>
          <p:nvPr/>
        </p:nvSpPr>
        <p:spPr>
          <a:xfrm>
            <a:off x="251520" y="4365104"/>
            <a:ext cx="1296144" cy="576064"/>
          </a:xfrm>
          <a:prstGeom prst="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C</a:t>
            </a:r>
            <a:r>
              <a:rPr kumimoji="1" lang="en-US" altLang="ja-JP" sz="2800" dirty="0" smtClean="0">
                <a:solidFill>
                  <a:schemeClr val="tx2"/>
                </a:solidFill>
                <a:latin typeface="メイリオ" pitchFamily="50" charset="-128"/>
                <a:ea typeface="メイリオ" pitchFamily="50" charset="-128"/>
              </a:rPr>
              <a:t>(3)</a:t>
            </a:r>
            <a:endParaRPr kumimoji="1" lang="ja-JP" altLang="en-US" sz="2800" dirty="0">
              <a:solidFill>
                <a:schemeClr val="tx2"/>
              </a:solidFill>
              <a:latin typeface="メイリオ" pitchFamily="50" charset="-128"/>
              <a:ea typeface="メイリオ" pitchFamily="50" charset="-128"/>
            </a:endParaRPr>
          </a:p>
        </p:txBody>
      </p:sp>
      <p:sp>
        <p:nvSpPr>
          <p:cNvPr id="10" name="正方形/長方形 9"/>
          <p:cNvSpPr/>
          <p:nvPr/>
        </p:nvSpPr>
        <p:spPr>
          <a:xfrm>
            <a:off x="251520" y="5445224"/>
            <a:ext cx="1656184" cy="576064"/>
          </a:xfrm>
          <a:prstGeom prst="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D</a:t>
            </a:r>
            <a:r>
              <a:rPr kumimoji="1" lang="en-US" altLang="ja-JP" sz="2800" dirty="0" smtClean="0">
                <a:solidFill>
                  <a:schemeClr val="tx2"/>
                </a:solidFill>
                <a:latin typeface="メイリオ" pitchFamily="50" charset="-128"/>
                <a:ea typeface="メイリオ" pitchFamily="50" charset="-128"/>
              </a:rPr>
              <a:t>(4)</a:t>
            </a:r>
            <a:endParaRPr kumimoji="1" lang="ja-JP" altLang="en-US" sz="2800" dirty="0">
              <a:solidFill>
                <a:schemeClr val="tx2"/>
              </a:solidFill>
              <a:latin typeface="メイリオ" pitchFamily="50" charset="-128"/>
              <a:ea typeface="メイリオ" pitchFamily="50" charset="-128"/>
            </a:endParaRPr>
          </a:p>
        </p:txBody>
      </p:sp>
      <p:cxnSp>
        <p:nvCxnSpPr>
          <p:cNvPr id="12" name="直線コネクタ 11"/>
          <p:cNvCxnSpPr/>
          <p:nvPr/>
        </p:nvCxnSpPr>
        <p:spPr>
          <a:xfrm>
            <a:off x="2555776" y="3068960"/>
            <a:ext cx="0" cy="3168352"/>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正方形/長方形 12"/>
          <p:cNvSpPr/>
          <p:nvPr/>
        </p:nvSpPr>
        <p:spPr>
          <a:xfrm>
            <a:off x="2411760" y="2708920"/>
            <a:ext cx="343364" cy="400110"/>
          </a:xfrm>
          <a:prstGeom prst="rect">
            <a:avLst/>
          </a:prstGeom>
        </p:spPr>
        <p:txBody>
          <a:bodyPr wrap="none">
            <a:spAutoFit/>
          </a:bodyPr>
          <a:lstStyle/>
          <a:p>
            <a:r>
              <a:rPr lang="en-US" altLang="ja-JP" sz="2000" dirty="0" smtClean="0">
                <a:solidFill>
                  <a:schemeClr val="tx2"/>
                </a:solidFill>
                <a:latin typeface="メイリオ" pitchFamily="50" charset="-128"/>
                <a:ea typeface="メイリオ" pitchFamily="50" charset="-128"/>
              </a:rPr>
              <a:t>5</a:t>
            </a:r>
            <a:endParaRPr lang="ja-JP" altLang="en-US" sz="2000" dirty="0"/>
          </a:p>
        </p:txBody>
      </p:sp>
      <p:sp>
        <p:nvSpPr>
          <p:cNvPr id="14" name="正方形/長方形 13"/>
          <p:cNvSpPr/>
          <p:nvPr/>
        </p:nvSpPr>
        <p:spPr>
          <a:xfrm>
            <a:off x="107504" y="2708920"/>
            <a:ext cx="343364" cy="400110"/>
          </a:xfrm>
          <a:prstGeom prst="rect">
            <a:avLst/>
          </a:prstGeom>
        </p:spPr>
        <p:txBody>
          <a:bodyPr wrap="none">
            <a:spAutoFit/>
          </a:bodyPr>
          <a:lstStyle/>
          <a:p>
            <a:r>
              <a:rPr lang="en-US" altLang="ja-JP" sz="2000" dirty="0" smtClean="0">
                <a:solidFill>
                  <a:schemeClr val="tx2"/>
                </a:solidFill>
                <a:latin typeface="メイリオ" pitchFamily="50" charset="-128"/>
                <a:ea typeface="メイリオ" pitchFamily="50" charset="-128"/>
              </a:rPr>
              <a:t>0</a:t>
            </a:r>
            <a:endParaRPr lang="ja-JP" altLang="en-US" sz="2000" dirty="0"/>
          </a:p>
        </p:txBody>
      </p:sp>
      <p:cxnSp>
        <p:nvCxnSpPr>
          <p:cNvPr id="18" name="直線矢印コネクタ 17"/>
          <p:cNvCxnSpPr>
            <a:stCxn id="9" idx="3"/>
          </p:cNvCxnSpPr>
          <p:nvPr/>
        </p:nvCxnSpPr>
        <p:spPr>
          <a:xfrm>
            <a:off x="1547664" y="4653136"/>
            <a:ext cx="1008112" cy="0"/>
          </a:xfrm>
          <a:prstGeom prst="straightConnector1">
            <a:avLst/>
          </a:prstGeom>
          <a:ln w="31750">
            <a:solidFill>
              <a:srgbClr val="C00000"/>
            </a:solidFill>
            <a:tailEnd type="arrow" w="lg" len="lg"/>
          </a:ln>
        </p:spPr>
        <p:style>
          <a:lnRef idx="1">
            <a:schemeClr val="accent1"/>
          </a:lnRef>
          <a:fillRef idx="0">
            <a:schemeClr val="accent1"/>
          </a:fillRef>
          <a:effectRef idx="0">
            <a:schemeClr val="accent1"/>
          </a:effectRef>
          <a:fontRef idx="minor">
            <a:schemeClr val="tx1"/>
          </a:fontRef>
        </p:style>
      </p:cxnSp>
      <p:sp>
        <p:nvSpPr>
          <p:cNvPr id="21" name="正方形/長方形 20"/>
          <p:cNvSpPr/>
          <p:nvPr/>
        </p:nvSpPr>
        <p:spPr>
          <a:xfrm>
            <a:off x="1907704" y="5445224"/>
            <a:ext cx="1656184" cy="576064"/>
          </a:xfrm>
          <a:prstGeom prst="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H</a:t>
            </a:r>
            <a:r>
              <a:rPr kumimoji="1" lang="en-US" altLang="ja-JP" sz="2800" dirty="0" smtClean="0">
                <a:solidFill>
                  <a:schemeClr val="tx2"/>
                </a:solidFill>
                <a:latin typeface="メイリオ" pitchFamily="50" charset="-128"/>
                <a:ea typeface="メイリオ" pitchFamily="50" charset="-128"/>
              </a:rPr>
              <a:t>(4)</a:t>
            </a:r>
            <a:endParaRPr kumimoji="1" lang="ja-JP" altLang="en-US" sz="2800" dirty="0">
              <a:solidFill>
                <a:schemeClr val="tx2"/>
              </a:solidFill>
              <a:latin typeface="メイリオ" pitchFamily="50" charset="-128"/>
              <a:ea typeface="メイリオ" pitchFamily="50" charset="-128"/>
            </a:endParaRPr>
          </a:p>
        </p:txBody>
      </p:sp>
      <p:sp>
        <p:nvSpPr>
          <p:cNvPr id="23" name="正方形/長方形 22"/>
          <p:cNvSpPr/>
          <p:nvPr/>
        </p:nvSpPr>
        <p:spPr>
          <a:xfrm>
            <a:off x="4716016" y="3284984"/>
            <a:ext cx="1512168" cy="576064"/>
          </a:xfrm>
          <a:prstGeom prst="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F</a:t>
            </a:r>
            <a:r>
              <a:rPr kumimoji="1" lang="en-US" altLang="ja-JP" sz="2800" dirty="0" smtClean="0">
                <a:solidFill>
                  <a:schemeClr val="tx2"/>
                </a:solidFill>
                <a:latin typeface="メイリオ" pitchFamily="50" charset="-128"/>
                <a:ea typeface="メイリオ" pitchFamily="50" charset="-128"/>
              </a:rPr>
              <a:t>(4)</a:t>
            </a:r>
            <a:endParaRPr kumimoji="1" lang="ja-JP" altLang="en-US" sz="2800" dirty="0">
              <a:solidFill>
                <a:schemeClr val="tx2"/>
              </a:solidFill>
              <a:latin typeface="メイリオ" pitchFamily="50" charset="-128"/>
              <a:ea typeface="メイリオ" pitchFamily="50" charset="-128"/>
            </a:endParaRPr>
          </a:p>
        </p:txBody>
      </p:sp>
      <p:sp>
        <p:nvSpPr>
          <p:cNvPr id="24" name="正方形/長方形 23"/>
          <p:cNvSpPr/>
          <p:nvPr/>
        </p:nvSpPr>
        <p:spPr>
          <a:xfrm>
            <a:off x="6228184" y="3284984"/>
            <a:ext cx="1152128" cy="576064"/>
          </a:xfrm>
          <a:prstGeom prst="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I</a:t>
            </a:r>
            <a:r>
              <a:rPr kumimoji="1" lang="en-US" altLang="ja-JP" sz="2800" dirty="0" smtClean="0">
                <a:solidFill>
                  <a:schemeClr val="tx2"/>
                </a:solidFill>
                <a:latin typeface="メイリオ" pitchFamily="50" charset="-128"/>
                <a:ea typeface="メイリオ" pitchFamily="50" charset="-128"/>
              </a:rPr>
              <a:t>(3)</a:t>
            </a:r>
            <a:endParaRPr kumimoji="1" lang="ja-JP" altLang="en-US" sz="2800" dirty="0">
              <a:solidFill>
                <a:schemeClr val="tx2"/>
              </a:solidFill>
              <a:latin typeface="メイリオ" pitchFamily="50" charset="-128"/>
              <a:ea typeface="メイリオ" pitchFamily="50" charset="-128"/>
            </a:endParaRPr>
          </a:p>
        </p:txBody>
      </p:sp>
      <p:cxnSp>
        <p:nvCxnSpPr>
          <p:cNvPr id="27" name="直線コネクタ 26"/>
          <p:cNvCxnSpPr/>
          <p:nvPr/>
        </p:nvCxnSpPr>
        <p:spPr>
          <a:xfrm>
            <a:off x="4427984" y="3068960"/>
            <a:ext cx="0" cy="3168352"/>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8" name="正方形/長方形 27"/>
          <p:cNvSpPr/>
          <p:nvPr/>
        </p:nvSpPr>
        <p:spPr>
          <a:xfrm>
            <a:off x="4211960" y="2708920"/>
            <a:ext cx="559388" cy="400110"/>
          </a:xfrm>
          <a:prstGeom prst="rect">
            <a:avLst/>
          </a:prstGeom>
        </p:spPr>
        <p:txBody>
          <a:bodyPr wrap="square">
            <a:spAutoFit/>
          </a:bodyPr>
          <a:lstStyle/>
          <a:p>
            <a:r>
              <a:rPr lang="en-US" altLang="ja-JP" sz="2000" dirty="0" smtClean="0">
                <a:solidFill>
                  <a:schemeClr val="tx2"/>
                </a:solidFill>
                <a:latin typeface="メイリオ" pitchFamily="50" charset="-128"/>
                <a:ea typeface="メイリオ" pitchFamily="50" charset="-128"/>
              </a:rPr>
              <a:t>10</a:t>
            </a:r>
            <a:endParaRPr lang="ja-JP" altLang="en-US" sz="2000" dirty="0"/>
          </a:p>
        </p:txBody>
      </p:sp>
      <p:cxnSp>
        <p:nvCxnSpPr>
          <p:cNvPr id="29" name="直線コネクタ 28"/>
          <p:cNvCxnSpPr/>
          <p:nvPr/>
        </p:nvCxnSpPr>
        <p:spPr>
          <a:xfrm>
            <a:off x="6228184" y="3068960"/>
            <a:ext cx="0" cy="3168352"/>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0" name="正方形/長方形 29"/>
          <p:cNvSpPr/>
          <p:nvPr/>
        </p:nvSpPr>
        <p:spPr>
          <a:xfrm>
            <a:off x="5956828" y="2708920"/>
            <a:ext cx="559388" cy="400110"/>
          </a:xfrm>
          <a:prstGeom prst="rect">
            <a:avLst/>
          </a:prstGeom>
        </p:spPr>
        <p:txBody>
          <a:bodyPr wrap="square">
            <a:spAutoFit/>
          </a:bodyPr>
          <a:lstStyle/>
          <a:p>
            <a:r>
              <a:rPr lang="en-US" altLang="ja-JP" sz="2000" dirty="0" smtClean="0">
                <a:solidFill>
                  <a:schemeClr val="tx2"/>
                </a:solidFill>
                <a:latin typeface="メイリオ" pitchFamily="50" charset="-128"/>
                <a:ea typeface="メイリオ" pitchFamily="50" charset="-128"/>
              </a:rPr>
              <a:t>15</a:t>
            </a:r>
            <a:endParaRPr lang="ja-JP" altLang="en-US" sz="2000" dirty="0"/>
          </a:p>
        </p:txBody>
      </p:sp>
      <p:cxnSp>
        <p:nvCxnSpPr>
          <p:cNvPr id="31" name="直線コネクタ 30"/>
          <p:cNvCxnSpPr/>
          <p:nvPr/>
        </p:nvCxnSpPr>
        <p:spPr>
          <a:xfrm>
            <a:off x="8172400" y="3068960"/>
            <a:ext cx="0" cy="3168352"/>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2" name="正方形/長方形 31"/>
          <p:cNvSpPr/>
          <p:nvPr/>
        </p:nvSpPr>
        <p:spPr>
          <a:xfrm>
            <a:off x="7956376" y="2708920"/>
            <a:ext cx="559388" cy="400110"/>
          </a:xfrm>
          <a:prstGeom prst="rect">
            <a:avLst/>
          </a:prstGeom>
        </p:spPr>
        <p:txBody>
          <a:bodyPr wrap="square">
            <a:spAutoFit/>
          </a:bodyPr>
          <a:lstStyle/>
          <a:p>
            <a:r>
              <a:rPr lang="en-US" altLang="ja-JP" sz="2000" dirty="0" smtClean="0">
                <a:solidFill>
                  <a:schemeClr val="tx2"/>
                </a:solidFill>
                <a:latin typeface="メイリオ" pitchFamily="50" charset="-128"/>
                <a:ea typeface="メイリオ" pitchFamily="50" charset="-128"/>
              </a:rPr>
              <a:t>20</a:t>
            </a:r>
            <a:endParaRPr lang="ja-JP" altLang="en-US" sz="2000" dirty="0"/>
          </a:p>
        </p:txBody>
      </p:sp>
      <p:sp>
        <p:nvSpPr>
          <p:cNvPr id="34" name="正方形/長方形 33"/>
          <p:cNvSpPr/>
          <p:nvPr/>
        </p:nvSpPr>
        <p:spPr>
          <a:xfrm>
            <a:off x="4716016" y="4365104"/>
            <a:ext cx="1224136" cy="576064"/>
          </a:xfrm>
          <a:prstGeom prst="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G</a:t>
            </a:r>
            <a:r>
              <a:rPr kumimoji="1" lang="en-US" altLang="ja-JP" sz="2800" dirty="0" smtClean="0">
                <a:solidFill>
                  <a:schemeClr val="tx2"/>
                </a:solidFill>
                <a:latin typeface="メイリオ" pitchFamily="50" charset="-128"/>
                <a:ea typeface="メイリオ" pitchFamily="50" charset="-128"/>
              </a:rPr>
              <a:t>(3)</a:t>
            </a:r>
            <a:endParaRPr kumimoji="1" lang="ja-JP" altLang="en-US" sz="2800" dirty="0">
              <a:solidFill>
                <a:schemeClr val="tx2"/>
              </a:solidFill>
              <a:latin typeface="メイリオ" pitchFamily="50" charset="-128"/>
              <a:ea typeface="メイリオ" pitchFamily="50" charset="-128"/>
            </a:endParaRPr>
          </a:p>
        </p:txBody>
      </p:sp>
      <p:cxnSp>
        <p:nvCxnSpPr>
          <p:cNvPr id="35" name="直線コネクタ 34"/>
          <p:cNvCxnSpPr/>
          <p:nvPr/>
        </p:nvCxnSpPr>
        <p:spPr>
          <a:xfrm>
            <a:off x="6228184" y="3140968"/>
            <a:ext cx="0" cy="1728192"/>
          </a:xfrm>
          <a:prstGeom prst="line">
            <a:avLst/>
          </a:prstGeom>
          <a:ln w="63500">
            <a:solidFill>
              <a:srgbClr val="C00000"/>
            </a:solidFill>
            <a:prstDash val="dash"/>
          </a:ln>
        </p:spPr>
        <p:style>
          <a:lnRef idx="1">
            <a:schemeClr val="accent1"/>
          </a:lnRef>
          <a:fillRef idx="0">
            <a:schemeClr val="accent1"/>
          </a:fillRef>
          <a:effectRef idx="0">
            <a:schemeClr val="accent1"/>
          </a:effectRef>
          <a:fontRef idx="minor">
            <a:schemeClr val="tx1"/>
          </a:fontRef>
        </p:style>
      </p:cxnSp>
      <p:cxnSp>
        <p:nvCxnSpPr>
          <p:cNvPr id="36" name="直線矢印コネクタ 35"/>
          <p:cNvCxnSpPr>
            <a:stCxn id="34" idx="3"/>
          </p:cNvCxnSpPr>
          <p:nvPr/>
        </p:nvCxnSpPr>
        <p:spPr>
          <a:xfrm>
            <a:off x="5940152" y="4653136"/>
            <a:ext cx="360040" cy="0"/>
          </a:xfrm>
          <a:prstGeom prst="straightConnector1">
            <a:avLst/>
          </a:prstGeom>
          <a:ln w="31750">
            <a:solidFill>
              <a:srgbClr val="C00000"/>
            </a:solidFill>
            <a:tailEnd type="arrow" w="lg" len="lg"/>
          </a:ln>
        </p:spPr>
        <p:style>
          <a:lnRef idx="1">
            <a:schemeClr val="accent1"/>
          </a:lnRef>
          <a:fillRef idx="0">
            <a:schemeClr val="accent1"/>
          </a:fillRef>
          <a:effectRef idx="0">
            <a:schemeClr val="accent1"/>
          </a:effectRef>
          <a:fontRef idx="minor">
            <a:schemeClr val="tx1"/>
          </a:fontRef>
        </p:style>
      </p:cxnSp>
      <p:cxnSp>
        <p:nvCxnSpPr>
          <p:cNvPr id="41" name="直線矢印コネクタ 40"/>
          <p:cNvCxnSpPr>
            <a:stCxn id="21" idx="3"/>
          </p:cNvCxnSpPr>
          <p:nvPr/>
        </p:nvCxnSpPr>
        <p:spPr>
          <a:xfrm>
            <a:off x="3563888" y="5733256"/>
            <a:ext cx="3816424" cy="0"/>
          </a:xfrm>
          <a:prstGeom prst="straightConnector1">
            <a:avLst/>
          </a:prstGeom>
          <a:ln w="31750">
            <a:solidFill>
              <a:srgbClr val="C00000"/>
            </a:solidFill>
            <a:tailEnd type="arrow" w="lg" len="lg"/>
          </a:ln>
        </p:spPr>
        <p:style>
          <a:lnRef idx="1">
            <a:schemeClr val="accent1"/>
          </a:lnRef>
          <a:fillRef idx="0">
            <a:schemeClr val="accent1"/>
          </a:fillRef>
          <a:effectRef idx="0">
            <a:schemeClr val="accent1"/>
          </a:effectRef>
          <a:fontRef idx="minor">
            <a:schemeClr val="tx1"/>
          </a:fontRef>
        </p:style>
      </p:cxnSp>
      <p:sp>
        <p:nvSpPr>
          <p:cNvPr id="26" name="正方形/長方形 25"/>
          <p:cNvSpPr/>
          <p:nvPr/>
        </p:nvSpPr>
        <p:spPr>
          <a:xfrm>
            <a:off x="7380312" y="3284984"/>
            <a:ext cx="1440160" cy="576064"/>
          </a:xfrm>
          <a:prstGeom prst="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J</a:t>
            </a:r>
            <a:r>
              <a:rPr kumimoji="1" lang="en-US" altLang="ja-JP" sz="2800" dirty="0" smtClean="0">
                <a:solidFill>
                  <a:schemeClr val="tx2"/>
                </a:solidFill>
                <a:latin typeface="メイリオ" pitchFamily="50" charset="-128"/>
                <a:ea typeface="メイリオ" pitchFamily="50" charset="-128"/>
              </a:rPr>
              <a:t>(4)</a:t>
            </a:r>
            <a:endParaRPr kumimoji="1" lang="ja-JP" altLang="en-US" sz="2800" dirty="0">
              <a:solidFill>
                <a:schemeClr val="tx2"/>
              </a:solidFill>
              <a:latin typeface="メイリオ" pitchFamily="50" charset="-128"/>
              <a:ea typeface="メイリオ" pitchFamily="50" charset="-128"/>
            </a:endParaRPr>
          </a:p>
        </p:txBody>
      </p:sp>
      <p:sp>
        <p:nvSpPr>
          <p:cNvPr id="19" name="正方形/長方形 18"/>
          <p:cNvSpPr/>
          <p:nvPr/>
        </p:nvSpPr>
        <p:spPr>
          <a:xfrm>
            <a:off x="2555776" y="3284984"/>
            <a:ext cx="2160240" cy="576064"/>
          </a:xfrm>
          <a:prstGeom prst="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smtClean="0">
                <a:solidFill>
                  <a:schemeClr val="tx2"/>
                </a:solidFill>
                <a:latin typeface="メイリオ" pitchFamily="50" charset="-128"/>
                <a:ea typeface="メイリオ" pitchFamily="50" charset="-128"/>
              </a:rPr>
              <a:t>E</a:t>
            </a:r>
            <a:r>
              <a:rPr kumimoji="1" lang="en-US" altLang="ja-JP" sz="2800" dirty="0" smtClean="0">
                <a:solidFill>
                  <a:schemeClr val="tx2"/>
                </a:solidFill>
                <a:latin typeface="メイリオ" pitchFamily="50" charset="-128"/>
                <a:ea typeface="メイリオ" pitchFamily="50" charset="-128"/>
              </a:rPr>
              <a:t>(6)</a:t>
            </a:r>
            <a:endParaRPr kumimoji="1" lang="ja-JP" altLang="en-US" sz="2800" dirty="0">
              <a:solidFill>
                <a:schemeClr val="tx2"/>
              </a:solidFill>
              <a:latin typeface="メイリオ" pitchFamily="50" charset="-128"/>
              <a:ea typeface="メイリオ" pitchFamily="50" charset="-128"/>
            </a:endParaRPr>
          </a:p>
        </p:txBody>
      </p:sp>
      <p:cxnSp>
        <p:nvCxnSpPr>
          <p:cNvPr id="33" name="直線コネクタ 32"/>
          <p:cNvCxnSpPr/>
          <p:nvPr/>
        </p:nvCxnSpPr>
        <p:spPr>
          <a:xfrm>
            <a:off x="4716016" y="3140968"/>
            <a:ext cx="0" cy="1728192"/>
          </a:xfrm>
          <a:prstGeom prst="line">
            <a:avLst/>
          </a:prstGeom>
          <a:ln w="63500">
            <a:solidFill>
              <a:srgbClr val="C00000"/>
            </a:solidFill>
            <a:prstDash val="dash"/>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a:off x="2555776" y="3140968"/>
            <a:ext cx="0" cy="1728192"/>
          </a:xfrm>
          <a:prstGeom prst="line">
            <a:avLst/>
          </a:prstGeom>
          <a:ln w="63500">
            <a:solidFill>
              <a:srgbClr val="C00000"/>
            </a:solidFill>
            <a:prstDash val="dash"/>
          </a:ln>
        </p:spPr>
        <p:style>
          <a:lnRef idx="1">
            <a:schemeClr val="accent1"/>
          </a:lnRef>
          <a:fillRef idx="0">
            <a:schemeClr val="accent1"/>
          </a:fillRef>
          <a:effectRef idx="0">
            <a:schemeClr val="accent1"/>
          </a:effectRef>
          <a:fontRef idx="minor">
            <a:schemeClr val="tx1"/>
          </a:fontRef>
        </p:style>
      </p:cxnSp>
      <p:cxnSp>
        <p:nvCxnSpPr>
          <p:cNvPr id="39" name="直線コネクタ 38"/>
          <p:cNvCxnSpPr/>
          <p:nvPr/>
        </p:nvCxnSpPr>
        <p:spPr>
          <a:xfrm>
            <a:off x="7380312" y="3140968"/>
            <a:ext cx="0" cy="3168352"/>
          </a:xfrm>
          <a:prstGeom prst="line">
            <a:avLst/>
          </a:prstGeom>
          <a:ln w="63500">
            <a:solidFill>
              <a:srgbClr val="C00000"/>
            </a:solidFill>
            <a:prstDash val="dash"/>
          </a:ln>
        </p:spPr>
        <p:style>
          <a:lnRef idx="1">
            <a:schemeClr val="accent1"/>
          </a:lnRef>
          <a:fillRef idx="0">
            <a:schemeClr val="accent1"/>
          </a:fillRef>
          <a:effectRef idx="0">
            <a:schemeClr val="accent1"/>
          </a:effectRef>
          <a:fontRef idx="minor">
            <a:schemeClr val="tx1"/>
          </a:fontRef>
        </p:style>
      </p:cxnSp>
      <p:sp>
        <p:nvSpPr>
          <p:cNvPr id="37" name="正方形/長方形 36"/>
          <p:cNvSpPr/>
          <p:nvPr/>
        </p:nvSpPr>
        <p:spPr>
          <a:xfrm>
            <a:off x="7884368" y="56818"/>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P.167</a:t>
            </a:r>
            <a:endParaRPr lang="ja-JP" altLang="en-US" sz="2000" b="1" dirty="0">
              <a:solidFill>
                <a:schemeClr val="tx2"/>
              </a:solidFill>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28600"/>
            <a:ext cx="8496944" cy="990600"/>
          </a:xfrm>
        </p:spPr>
        <p:txBody>
          <a:bodyPr>
            <a:normAutofit fontScale="90000"/>
          </a:bodyPr>
          <a:lstStyle/>
          <a:p>
            <a:r>
              <a:rPr kumimoji="1" lang="ja-JP" altLang="en-US" sz="4000" b="1" dirty="0" smtClean="0">
                <a:solidFill>
                  <a:srgbClr val="C00000"/>
                </a:solidFill>
                <a:latin typeface="メイリオ" pitchFamily="50" charset="-128"/>
                <a:ea typeface="メイリオ" pitchFamily="50" charset="-128"/>
              </a:rPr>
              <a:t>最早開始時刻</a:t>
            </a:r>
            <a:r>
              <a:rPr kumimoji="1" lang="ja-JP" altLang="en-US" sz="4000" dirty="0" smtClean="0">
                <a:latin typeface="メイリオ" pitchFamily="50" charset="-128"/>
                <a:ea typeface="メイリオ" pitchFamily="50" charset="-128"/>
              </a:rPr>
              <a:t>の計算，</a:t>
            </a:r>
            <a:r>
              <a:rPr kumimoji="1" lang="ja-JP" altLang="en-US" sz="3300" dirty="0" smtClean="0">
                <a:latin typeface="メイリオ" pitchFamily="50" charset="-128"/>
                <a:ea typeface="メイリオ" pitchFamily="50" charset="-128"/>
              </a:rPr>
              <a:t>最早</a:t>
            </a:r>
            <a:r>
              <a:rPr kumimoji="1" lang="ja-JP" altLang="en-US" sz="3300" b="1" dirty="0" smtClean="0">
                <a:solidFill>
                  <a:srgbClr val="C00000"/>
                </a:solidFill>
                <a:latin typeface="メイリオ" pitchFamily="50" charset="-128"/>
                <a:ea typeface="メイリオ" pitchFamily="50" charset="-128"/>
              </a:rPr>
              <a:t>完了</a:t>
            </a:r>
            <a:r>
              <a:rPr kumimoji="1" lang="ja-JP" altLang="en-US" sz="3300" dirty="0" smtClean="0">
                <a:latin typeface="メイリオ" pitchFamily="50" charset="-128"/>
                <a:ea typeface="メイリオ" pitchFamily="50" charset="-128"/>
              </a:rPr>
              <a:t>時刻の計算</a:t>
            </a:r>
            <a:endParaRPr kumimoji="1" lang="ja-JP" altLang="en-US" sz="3300" dirty="0">
              <a:latin typeface="メイリオ" pitchFamily="50" charset="-128"/>
              <a:ea typeface="メイリオ" pitchFamily="50" charset="-128"/>
            </a:endParaRPr>
          </a:p>
        </p:txBody>
      </p:sp>
      <p:graphicFrame>
        <p:nvGraphicFramePr>
          <p:cNvPr id="6" name="表 5"/>
          <p:cNvGraphicFramePr>
            <a:graphicFrameLocks noGrp="1"/>
          </p:cNvGraphicFramePr>
          <p:nvPr/>
        </p:nvGraphicFramePr>
        <p:xfrm>
          <a:off x="179512" y="1700804"/>
          <a:ext cx="8784976" cy="4745680"/>
        </p:xfrm>
        <a:graphic>
          <a:graphicData uri="http://schemas.openxmlformats.org/drawingml/2006/table">
            <a:tbl>
              <a:tblPr firstRow="1" bandRow="1"/>
              <a:tblGrid>
                <a:gridCol w="1512168">
                  <a:extLst>
                    <a:ext uri="{9D8B030D-6E8A-4147-A177-3AD203B41FA5}">
                      <a16:colId xmlns:a16="http://schemas.microsoft.com/office/drawing/2014/main" val="20000"/>
                    </a:ext>
                  </a:extLst>
                </a:gridCol>
                <a:gridCol w="1584176">
                  <a:extLst>
                    <a:ext uri="{9D8B030D-6E8A-4147-A177-3AD203B41FA5}">
                      <a16:colId xmlns:a16="http://schemas.microsoft.com/office/drawing/2014/main" val="20001"/>
                    </a:ext>
                  </a:extLst>
                </a:gridCol>
                <a:gridCol w="1656184">
                  <a:extLst>
                    <a:ext uri="{9D8B030D-6E8A-4147-A177-3AD203B41FA5}">
                      <a16:colId xmlns:a16="http://schemas.microsoft.com/office/drawing/2014/main" val="20002"/>
                    </a:ext>
                  </a:extLst>
                </a:gridCol>
                <a:gridCol w="2088232">
                  <a:extLst>
                    <a:ext uri="{9D8B030D-6E8A-4147-A177-3AD203B41FA5}">
                      <a16:colId xmlns:a16="http://schemas.microsoft.com/office/drawing/2014/main" val="20003"/>
                    </a:ext>
                  </a:extLst>
                </a:gridCol>
                <a:gridCol w="1944216">
                  <a:extLst>
                    <a:ext uri="{9D8B030D-6E8A-4147-A177-3AD203B41FA5}">
                      <a16:colId xmlns:a16="http://schemas.microsoft.com/office/drawing/2014/main" val="20004"/>
                    </a:ext>
                  </a:extLst>
                </a:gridCol>
              </a:tblGrid>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dirty="0" smtClean="0">
                          <a:solidFill>
                            <a:schemeClr val="tx2"/>
                          </a:solidFill>
                          <a:latin typeface="メイリオ" pitchFamily="50" charset="-128"/>
                          <a:ea typeface="メイリオ" pitchFamily="50" charset="-128"/>
                        </a:rPr>
                        <a:t>作業番号</a:t>
                      </a:r>
                      <a:endParaRPr kumimoji="1" lang="ja-JP" altLang="en-US" sz="22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dirty="0" smtClean="0">
                          <a:solidFill>
                            <a:schemeClr val="tx2"/>
                          </a:solidFill>
                          <a:latin typeface="メイリオ" pitchFamily="50" charset="-128"/>
                          <a:ea typeface="メイリオ" pitchFamily="50" charset="-128"/>
                        </a:rPr>
                        <a:t>所要時間</a:t>
                      </a:r>
                      <a:endParaRPr kumimoji="1" lang="ja-JP" altLang="en-US" sz="22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dirty="0" smtClean="0">
                          <a:solidFill>
                            <a:schemeClr val="tx2"/>
                          </a:solidFill>
                          <a:latin typeface="メイリオ" pitchFamily="50" charset="-128"/>
                          <a:ea typeface="メイリオ" pitchFamily="50" charset="-128"/>
                        </a:rPr>
                        <a:t>先行作業</a:t>
                      </a:r>
                      <a:endParaRPr kumimoji="1" lang="ja-JP" altLang="en-US" sz="22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b="1" dirty="0" smtClean="0">
                          <a:solidFill>
                            <a:schemeClr val="tx2"/>
                          </a:solidFill>
                          <a:latin typeface="メイリオ" pitchFamily="50" charset="-128"/>
                          <a:ea typeface="メイリオ" pitchFamily="50" charset="-128"/>
                        </a:rPr>
                        <a:t>最早開始時刻</a:t>
                      </a:r>
                      <a:endParaRPr kumimoji="1" lang="ja-JP" altLang="en-US" sz="22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b="1" dirty="0" smtClean="0">
                          <a:solidFill>
                            <a:schemeClr val="tx2"/>
                          </a:solidFill>
                          <a:latin typeface="メイリオ" pitchFamily="50" charset="-128"/>
                          <a:ea typeface="メイリオ" pitchFamily="50" charset="-128"/>
                        </a:rPr>
                        <a:t>最早完了時刻</a:t>
                      </a:r>
                      <a:endParaRPr kumimoji="1" lang="ja-JP" altLang="en-US" sz="22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A</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3</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dirty="0" err="1" smtClean="0">
                          <a:solidFill>
                            <a:schemeClr val="tx2"/>
                          </a:solidFill>
                          <a:latin typeface="メイリオ" pitchFamily="50" charset="-128"/>
                          <a:ea typeface="メイリオ" pitchFamily="50" charset="-128"/>
                        </a:rPr>
                        <a:t>ー</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0</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3</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B</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5</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dirty="0" err="1" smtClean="0">
                          <a:solidFill>
                            <a:schemeClr val="tx2"/>
                          </a:solidFill>
                          <a:latin typeface="メイリオ" pitchFamily="50" charset="-128"/>
                          <a:ea typeface="メイリオ" pitchFamily="50" charset="-128"/>
                        </a:rPr>
                        <a:t>ー</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0</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5</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C</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5</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A</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3</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8</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D</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6</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A</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3</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9</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E</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3</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B</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5</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5+3=8</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F</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2</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B</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5</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5+2</a:t>
                      </a:r>
                      <a:r>
                        <a:rPr kumimoji="1" lang="ja-JP" altLang="en-US" sz="2400" b="1" dirty="0" smtClean="0">
                          <a:solidFill>
                            <a:schemeClr val="tx2"/>
                          </a:solidFill>
                          <a:latin typeface="メイリオ" pitchFamily="50" charset="-128"/>
                          <a:ea typeface="メイリオ" pitchFamily="50" charset="-128"/>
                        </a:rPr>
                        <a:t>＝</a:t>
                      </a:r>
                      <a:r>
                        <a:rPr kumimoji="1" lang="en-US" altLang="ja-JP" sz="2400" b="1" dirty="0" smtClean="0">
                          <a:solidFill>
                            <a:schemeClr val="tx2"/>
                          </a:solidFill>
                          <a:latin typeface="メイリオ" pitchFamily="50" charset="-128"/>
                          <a:ea typeface="メイリオ" pitchFamily="50" charset="-128"/>
                        </a:rPr>
                        <a:t>7</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136016">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G</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4</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C</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rgbClr val="C00000"/>
                          </a:solidFill>
                          <a:latin typeface="メイリオ" pitchFamily="50" charset="-128"/>
                          <a:ea typeface="メイリオ" pitchFamily="50" charset="-128"/>
                        </a:rPr>
                        <a:t>8</a:t>
                      </a:r>
                      <a:endParaRPr kumimoji="1" lang="ja-JP" altLang="en-US" sz="24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rgbClr val="C00000"/>
                          </a:solidFill>
                          <a:latin typeface="メイリオ" pitchFamily="50" charset="-128"/>
                          <a:ea typeface="メイリオ" pitchFamily="50" charset="-128"/>
                        </a:rPr>
                        <a:t>8+4</a:t>
                      </a:r>
                      <a:r>
                        <a:rPr kumimoji="1" lang="ja-JP" altLang="en-US" sz="2400" b="1" dirty="0" smtClean="0">
                          <a:solidFill>
                            <a:srgbClr val="C00000"/>
                          </a:solidFill>
                          <a:latin typeface="メイリオ" pitchFamily="50" charset="-128"/>
                          <a:ea typeface="メイリオ" pitchFamily="50" charset="-128"/>
                        </a:rPr>
                        <a:t>＝</a:t>
                      </a:r>
                      <a:r>
                        <a:rPr kumimoji="1" lang="en-US" altLang="ja-JP" sz="2400" b="1" dirty="0" smtClean="0">
                          <a:solidFill>
                            <a:srgbClr val="C00000"/>
                          </a:solidFill>
                          <a:latin typeface="メイリオ" pitchFamily="50" charset="-128"/>
                          <a:ea typeface="メイリオ" pitchFamily="50" charset="-128"/>
                        </a:rPr>
                        <a:t>12</a:t>
                      </a:r>
                      <a:endParaRPr kumimoji="1" lang="ja-JP" altLang="en-US" sz="24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H</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4</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D,E</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bl>
          </a:graphicData>
        </a:graphic>
      </p:graphicFrame>
      <p:sp>
        <p:nvSpPr>
          <p:cNvPr id="7" name="円/楕円 6"/>
          <p:cNvSpPr/>
          <p:nvPr/>
        </p:nvSpPr>
        <p:spPr>
          <a:xfrm>
            <a:off x="3635896" y="5373216"/>
            <a:ext cx="936104" cy="576064"/>
          </a:xfrm>
          <a:prstGeom prst="ellipse">
            <a:avLst/>
          </a:prstGeom>
          <a:noFill/>
          <a:ln w="317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 name="直線矢印コネクタ 8"/>
          <p:cNvCxnSpPr/>
          <p:nvPr/>
        </p:nvCxnSpPr>
        <p:spPr>
          <a:xfrm>
            <a:off x="1331640" y="3573016"/>
            <a:ext cx="6408712" cy="0"/>
          </a:xfrm>
          <a:prstGeom prst="straightConnector1">
            <a:avLst/>
          </a:prstGeom>
          <a:ln w="25400">
            <a:solidFill>
              <a:srgbClr val="00206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10" name="直線矢印コネクタ 9"/>
          <p:cNvCxnSpPr/>
          <p:nvPr/>
        </p:nvCxnSpPr>
        <p:spPr>
          <a:xfrm flipH="1" flipV="1">
            <a:off x="1331640" y="3717032"/>
            <a:ext cx="2520280" cy="1872208"/>
          </a:xfrm>
          <a:prstGeom prst="straightConnector1">
            <a:avLst/>
          </a:prstGeom>
          <a:ln w="25400">
            <a:solidFill>
              <a:srgbClr val="002060"/>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11" name="円/楕円 10"/>
          <p:cNvSpPr/>
          <p:nvPr/>
        </p:nvSpPr>
        <p:spPr>
          <a:xfrm>
            <a:off x="467544" y="3284984"/>
            <a:ext cx="936104" cy="576064"/>
          </a:xfrm>
          <a:prstGeom prst="ellipse">
            <a:avLst/>
          </a:prstGeom>
          <a:noFill/>
          <a:ln w="317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4" name="直線矢印コネクタ 13"/>
          <p:cNvCxnSpPr/>
          <p:nvPr/>
        </p:nvCxnSpPr>
        <p:spPr>
          <a:xfrm flipH="1">
            <a:off x="6300192" y="3717032"/>
            <a:ext cx="1512168" cy="1440160"/>
          </a:xfrm>
          <a:prstGeom prst="straightConnector1">
            <a:avLst/>
          </a:prstGeom>
          <a:ln w="25400">
            <a:solidFill>
              <a:srgbClr val="002060"/>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17" name="円/楕円 16"/>
          <p:cNvSpPr/>
          <p:nvPr/>
        </p:nvSpPr>
        <p:spPr>
          <a:xfrm>
            <a:off x="5508104" y="5373216"/>
            <a:ext cx="936104" cy="576064"/>
          </a:xfrm>
          <a:prstGeom prst="ellipse">
            <a:avLst/>
          </a:prstGeom>
          <a:noFill/>
          <a:ln w="317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6" name="直線矢印コネクタ 15"/>
          <p:cNvCxnSpPr/>
          <p:nvPr/>
        </p:nvCxnSpPr>
        <p:spPr>
          <a:xfrm>
            <a:off x="6300192" y="5661248"/>
            <a:ext cx="1008112" cy="0"/>
          </a:xfrm>
          <a:prstGeom prst="straightConnector1">
            <a:avLst/>
          </a:prstGeom>
          <a:ln w="25400">
            <a:solidFill>
              <a:srgbClr val="002060"/>
            </a:solidFill>
            <a:prstDash val="dash"/>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28600"/>
            <a:ext cx="8496944" cy="990600"/>
          </a:xfrm>
        </p:spPr>
        <p:txBody>
          <a:bodyPr>
            <a:normAutofit fontScale="90000"/>
          </a:bodyPr>
          <a:lstStyle/>
          <a:p>
            <a:r>
              <a:rPr kumimoji="1" lang="ja-JP" altLang="en-US" sz="4000" b="1" dirty="0" smtClean="0">
                <a:solidFill>
                  <a:srgbClr val="C00000"/>
                </a:solidFill>
                <a:latin typeface="メイリオ" pitchFamily="50" charset="-128"/>
                <a:ea typeface="メイリオ" pitchFamily="50" charset="-128"/>
              </a:rPr>
              <a:t>最早開始時刻</a:t>
            </a:r>
            <a:r>
              <a:rPr kumimoji="1" lang="ja-JP" altLang="en-US" sz="4000" dirty="0" smtClean="0">
                <a:latin typeface="メイリオ" pitchFamily="50" charset="-128"/>
                <a:ea typeface="メイリオ" pitchFamily="50" charset="-128"/>
              </a:rPr>
              <a:t>の計算，</a:t>
            </a:r>
            <a:r>
              <a:rPr kumimoji="1" lang="ja-JP" altLang="en-US" sz="3300" dirty="0" smtClean="0">
                <a:latin typeface="メイリオ" pitchFamily="50" charset="-128"/>
                <a:ea typeface="メイリオ" pitchFamily="50" charset="-128"/>
              </a:rPr>
              <a:t>最早</a:t>
            </a:r>
            <a:r>
              <a:rPr kumimoji="1" lang="ja-JP" altLang="en-US" sz="3300" b="1" dirty="0" smtClean="0">
                <a:solidFill>
                  <a:srgbClr val="C00000"/>
                </a:solidFill>
                <a:latin typeface="メイリオ" pitchFamily="50" charset="-128"/>
                <a:ea typeface="メイリオ" pitchFamily="50" charset="-128"/>
              </a:rPr>
              <a:t>完了</a:t>
            </a:r>
            <a:r>
              <a:rPr kumimoji="1" lang="ja-JP" altLang="en-US" sz="3300" dirty="0" smtClean="0">
                <a:latin typeface="メイリオ" pitchFamily="50" charset="-128"/>
                <a:ea typeface="メイリオ" pitchFamily="50" charset="-128"/>
              </a:rPr>
              <a:t>時刻の計算</a:t>
            </a:r>
            <a:endParaRPr kumimoji="1" lang="ja-JP" altLang="en-US" sz="3300" dirty="0">
              <a:latin typeface="メイリオ" pitchFamily="50" charset="-128"/>
              <a:ea typeface="メイリオ" pitchFamily="50" charset="-128"/>
            </a:endParaRPr>
          </a:p>
        </p:txBody>
      </p:sp>
      <p:graphicFrame>
        <p:nvGraphicFramePr>
          <p:cNvPr id="6" name="表 5"/>
          <p:cNvGraphicFramePr>
            <a:graphicFrameLocks noGrp="1"/>
          </p:cNvGraphicFramePr>
          <p:nvPr/>
        </p:nvGraphicFramePr>
        <p:xfrm>
          <a:off x="179512" y="1700804"/>
          <a:ext cx="8784976" cy="4745680"/>
        </p:xfrm>
        <a:graphic>
          <a:graphicData uri="http://schemas.openxmlformats.org/drawingml/2006/table">
            <a:tbl>
              <a:tblPr firstRow="1" bandRow="1"/>
              <a:tblGrid>
                <a:gridCol w="1512168">
                  <a:extLst>
                    <a:ext uri="{9D8B030D-6E8A-4147-A177-3AD203B41FA5}">
                      <a16:colId xmlns:a16="http://schemas.microsoft.com/office/drawing/2014/main" val="20000"/>
                    </a:ext>
                  </a:extLst>
                </a:gridCol>
                <a:gridCol w="1584176">
                  <a:extLst>
                    <a:ext uri="{9D8B030D-6E8A-4147-A177-3AD203B41FA5}">
                      <a16:colId xmlns:a16="http://schemas.microsoft.com/office/drawing/2014/main" val="20001"/>
                    </a:ext>
                  </a:extLst>
                </a:gridCol>
                <a:gridCol w="1656184">
                  <a:extLst>
                    <a:ext uri="{9D8B030D-6E8A-4147-A177-3AD203B41FA5}">
                      <a16:colId xmlns:a16="http://schemas.microsoft.com/office/drawing/2014/main" val="20002"/>
                    </a:ext>
                  </a:extLst>
                </a:gridCol>
                <a:gridCol w="2088232">
                  <a:extLst>
                    <a:ext uri="{9D8B030D-6E8A-4147-A177-3AD203B41FA5}">
                      <a16:colId xmlns:a16="http://schemas.microsoft.com/office/drawing/2014/main" val="20003"/>
                    </a:ext>
                  </a:extLst>
                </a:gridCol>
                <a:gridCol w="1944216">
                  <a:extLst>
                    <a:ext uri="{9D8B030D-6E8A-4147-A177-3AD203B41FA5}">
                      <a16:colId xmlns:a16="http://schemas.microsoft.com/office/drawing/2014/main" val="20004"/>
                    </a:ext>
                  </a:extLst>
                </a:gridCol>
              </a:tblGrid>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dirty="0" smtClean="0">
                          <a:solidFill>
                            <a:schemeClr val="tx2"/>
                          </a:solidFill>
                          <a:latin typeface="メイリオ" pitchFamily="50" charset="-128"/>
                          <a:ea typeface="メイリオ" pitchFamily="50" charset="-128"/>
                        </a:rPr>
                        <a:t>作業番号</a:t>
                      </a:r>
                      <a:endParaRPr kumimoji="1" lang="ja-JP" altLang="en-US" sz="22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dirty="0" smtClean="0">
                          <a:solidFill>
                            <a:schemeClr val="tx2"/>
                          </a:solidFill>
                          <a:latin typeface="メイリオ" pitchFamily="50" charset="-128"/>
                          <a:ea typeface="メイリオ" pitchFamily="50" charset="-128"/>
                        </a:rPr>
                        <a:t>所要時間</a:t>
                      </a:r>
                      <a:endParaRPr kumimoji="1" lang="ja-JP" altLang="en-US" sz="22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dirty="0" smtClean="0">
                          <a:solidFill>
                            <a:schemeClr val="tx2"/>
                          </a:solidFill>
                          <a:latin typeface="メイリオ" pitchFamily="50" charset="-128"/>
                          <a:ea typeface="メイリオ" pitchFamily="50" charset="-128"/>
                        </a:rPr>
                        <a:t>先行作業</a:t>
                      </a:r>
                      <a:endParaRPr kumimoji="1" lang="ja-JP" altLang="en-US" sz="22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b="1" dirty="0" smtClean="0">
                          <a:solidFill>
                            <a:schemeClr val="tx2"/>
                          </a:solidFill>
                          <a:latin typeface="メイリオ" pitchFamily="50" charset="-128"/>
                          <a:ea typeface="メイリオ" pitchFamily="50" charset="-128"/>
                        </a:rPr>
                        <a:t>最早開始時刻</a:t>
                      </a:r>
                      <a:endParaRPr kumimoji="1" lang="ja-JP" altLang="en-US" sz="22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b="1" dirty="0" smtClean="0">
                          <a:solidFill>
                            <a:schemeClr val="tx2"/>
                          </a:solidFill>
                          <a:latin typeface="メイリオ" pitchFamily="50" charset="-128"/>
                          <a:ea typeface="メイリオ" pitchFamily="50" charset="-128"/>
                        </a:rPr>
                        <a:t>最早完了時刻</a:t>
                      </a:r>
                      <a:endParaRPr kumimoji="1" lang="ja-JP" altLang="en-US" sz="22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A</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3</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dirty="0" err="1" smtClean="0">
                          <a:solidFill>
                            <a:schemeClr val="tx2"/>
                          </a:solidFill>
                          <a:latin typeface="メイリオ" pitchFamily="50" charset="-128"/>
                          <a:ea typeface="メイリオ" pitchFamily="50" charset="-128"/>
                        </a:rPr>
                        <a:t>ー</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0</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3</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B</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5</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dirty="0" err="1" smtClean="0">
                          <a:solidFill>
                            <a:schemeClr val="tx2"/>
                          </a:solidFill>
                          <a:latin typeface="メイリオ" pitchFamily="50" charset="-128"/>
                          <a:ea typeface="メイリオ" pitchFamily="50" charset="-128"/>
                        </a:rPr>
                        <a:t>ー</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0</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5</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C</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5</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A</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3</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8</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D</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6</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A</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3</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9</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E</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3</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B</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5</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8</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F</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2</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B</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5</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7</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136016">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G</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4</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C</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8</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12</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H</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4</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D,E</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bl>
          </a:graphicData>
        </a:graphic>
      </p:graphicFrame>
      <p:sp>
        <p:nvSpPr>
          <p:cNvPr id="7" name="円/楕円 6"/>
          <p:cNvSpPr/>
          <p:nvPr/>
        </p:nvSpPr>
        <p:spPr>
          <a:xfrm>
            <a:off x="3707904" y="5877272"/>
            <a:ext cx="936104" cy="576064"/>
          </a:xfrm>
          <a:prstGeom prst="ellipse">
            <a:avLst/>
          </a:prstGeom>
          <a:noFill/>
          <a:ln w="317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 name="直線矢印コネクタ 8"/>
          <p:cNvCxnSpPr/>
          <p:nvPr/>
        </p:nvCxnSpPr>
        <p:spPr>
          <a:xfrm>
            <a:off x="1331640" y="4077072"/>
            <a:ext cx="6408712" cy="0"/>
          </a:xfrm>
          <a:prstGeom prst="straightConnector1">
            <a:avLst/>
          </a:prstGeom>
          <a:ln w="25400">
            <a:solidFill>
              <a:srgbClr val="00206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10" name="直線矢印コネクタ 9"/>
          <p:cNvCxnSpPr/>
          <p:nvPr/>
        </p:nvCxnSpPr>
        <p:spPr>
          <a:xfrm flipH="1" flipV="1">
            <a:off x="1187624" y="4149080"/>
            <a:ext cx="2592288" cy="2016224"/>
          </a:xfrm>
          <a:prstGeom prst="straightConnector1">
            <a:avLst/>
          </a:prstGeom>
          <a:ln w="25400">
            <a:solidFill>
              <a:srgbClr val="002060"/>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11" name="円/楕円 10"/>
          <p:cNvSpPr/>
          <p:nvPr/>
        </p:nvSpPr>
        <p:spPr>
          <a:xfrm>
            <a:off x="539552" y="3789040"/>
            <a:ext cx="936104" cy="576064"/>
          </a:xfrm>
          <a:prstGeom prst="ellipse">
            <a:avLst/>
          </a:prstGeom>
          <a:noFill/>
          <a:ln w="317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4" name="直線矢印コネクタ 13"/>
          <p:cNvCxnSpPr/>
          <p:nvPr/>
        </p:nvCxnSpPr>
        <p:spPr>
          <a:xfrm flipH="1">
            <a:off x="6156176" y="4221088"/>
            <a:ext cx="1584176" cy="1872208"/>
          </a:xfrm>
          <a:prstGeom prst="straightConnector1">
            <a:avLst/>
          </a:prstGeom>
          <a:ln w="25400">
            <a:solidFill>
              <a:srgbClr val="002060"/>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17" name="円/楕円 16"/>
          <p:cNvSpPr/>
          <p:nvPr/>
        </p:nvSpPr>
        <p:spPr>
          <a:xfrm>
            <a:off x="5508104" y="5877272"/>
            <a:ext cx="936104" cy="576064"/>
          </a:xfrm>
          <a:prstGeom prst="ellipse">
            <a:avLst/>
          </a:prstGeom>
          <a:noFill/>
          <a:ln w="317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6" name="直線矢印コネクタ 15"/>
          <p:cNvCxnSpPr/>
          <p:nvPr/>
        </p:nvCxnSpPr>
        <p:spPr>
          <a:xfrm>
            <a:off x="6228184" y="6165304"/>
            <a:ext cx="1008112" cy="0"/>
          </a:xfrm>
          <a:prstGeom prst="straightConnector1">
            <a:avLst/>
          </a:prstGeom>
          <a:ln w="25400">
            <a:solidFill>
              <a:srgbClr val="002060"/>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13" name="円/楕円 12"/>
          <p:cNvSpPr/>
          <p:nvPr/>
        </p:nvSpPr>
        <p:spPr>
          <a:xfrm>
            <a:off x="539552" y="4365104"/>
            <a:ext cx="936104" cy="576064"/>
          </a:xfrm>
          <a:prstGeom prst="ellipse">
            <a:avLst/>
          </a:prstGeom>
          <a:noFill/>
          <a:ln w="317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 name="直線矢印コネクタ 14"/>
          <p:cNvCxnSpPr/>
          <p:nvPr/>
        </p:nvCxnSpPr>
        <p:spPr>
          <a:xfrm flipH="1" flipV="1">
            <a:off x="1187624" y="4653136"/>
            <a:ext cx="2592288" cy="1584176"/>
          </a:xfrm>
          <a:prstGeom prst="straightConnector1">
            <a:avLst/>
          </a:prstGeom>
          <a:ln w="25400">
            <a:solidFill>
              <a:srgbClr val="00206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p:nvPr/>
        </p:nvCxnSpPr>
        <p:spPr>
          <a:xfrm flipH="1">
            <a:off x="6300192" y="4653136"/>
            <a:ext cx="1512168" cy="1512168"/>
          </a:xfrm>
          <a:prstGeom prst="straightConnector1">
            <a:avLst/>
          </a:prstGeom>
          <a:ln w="25400">
            <a:solidFill>
              <a:srgbClr val="00206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24" name="直線矢印コネクタ 23"/>
          <p:cNvCxnSpPr/>
          <p:nvPr/>
        </p:nvCxnSpPr>
        <p:spPr>
          <a:xfrm>
            <a:off x="1331640" y="4581128"/>
            <a:ext cx="6408712" cy="0"/>
          </a:xfrm>
          <a:prstGeom prst="straightConnector1">
            <a:avLst/>
          </a:prstGeom>
          <a:ln w="25400">
            <a:solidFill>
              <a:srgbClr val="002060"/>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25" name="正方形/長方形 24"/>
          <p:cNvSpPr/>
          <p:nvPr/>
        </p:nvSpPr>
        <p:spPr>
          <a:xfrm>
            <a:off x="3923928" y="4509120"/>
            <a:ext cx="2160240" cy="1224136"/>
          </a:xfrm>
          <a:prstGeom prst="rect">
            <a:avLst/>
          </a:prstGeom>
          <a:solidFill>
            <a:schemeClr val="bg1"/>
          </a:solid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solidFill>
                  <a:schemeClr val="tx2"/>
                </a:solidFill>
                <a:latin typeface="メイリオ" pitchFamily="50" charset="-128"/>
                <a:ea typeface="メイリオ" pitchFamily="50" charset="-128"/>
              </a:rPr>
              <a:t>先行作業の　最早完了時刻の</a:t>
            </a:r>
            <a:r>
              <a:rPr kumimoji="1" lang="ja-JP" altLang="en-US" sz="2400" b="1" dirty="0" smtClean="0">
                <a:solidFill>
                  <a:srgbClr val="C00000"/>
                </a:solidFill>
                <a:latin typeface="メイリオ" pitchFamily="50" charset="-128"/>
                <a:ea typeface="メイリオ" pitchFamily="50" charset="-128"/>
              </a:rPr>
              <a:t>最大値</a:t>
            </a:r>
            <a:endParaRPr kumimoji="1" lang="ja-JP" altLang="en-US" sz="2400" b="1" dirty="0">
              <a:solidFill>
                <a:srgbClr val="C00000"/>
              </a:solidFill>
              <a:latin typeface="メイリオ" pitchFamily="50" charset="-128"/>
              <a:ea typeface="メイリオ" pitchFamily="50" charset="-128"/>
            </a:endParaRPr>
          </a:p>
        </p:txBody>
      </p:sp>
      <p:sp>
        <p:nvSpPr>
          <p:cNvPr id="18" name="正方形/長方形 17"/>
          <p:cNvSpPr/>
          <p:nvPr/>
        </p:nvSpPr>
        <p:spPr>
          <a:xfrm>
            <a:off x="5796136" y="5991671"/>
            <a:ext cx="393056" cy="461665"/>
          </a:xfrm>
          <a:prstGeom prst="rect">
            <a:avLst/>
          </a:prstGeom>
        </p:spPr>
        <p:txBody>
          <a:bodyPr wrap="none">
            <a:spAutoFit/>
          </a:bodyPr>
          <a:lstStyle/>
          <a:p>
            <a:pPr lvl="0"/>
            <a:r>
              <a:rPr lang="en-US" altLang="ja-JP" sz="2400" b="1" dirty="0" smtClean="0">
                <a:solidFill>
                  <a:srgbClr val="C00000"/>
                </a:solidFill>
                <a:latin typeface="メイリオ" pitchFamily="50" charset="-128"/>
                <a:ea typeface="メイリオ" pitchFamily="50" charset="-128"/>
              </a:rPr>
              <a:t>9</a:t>
            </a:r>
            <a:endParaRPr lang="ja-JP" altLang="en-US" sz="2400" b="1" dirty="0">
              <a:solidFill>
                <a:srgbClr val="C00000"/>
              </a:solidFill>
              <a:latin typeface="メイリオ" pitchFamily="50" charset="-128"/>
              <a:ea typeface="メイリオ" pitchFamily="50" charset="-128"/>
            </a:endParaRPr>
          </a:p>
        </p:txBody>
      </p:sp>
      <p:sp>
        <p:nvSpPr>
          <p:cNvPr id="19" name="正方形/長方形 18"/>
          <p:cNvSpPr/>
          <p:nvPr/>
        </p:nvSpPr>
        <p:spPr>
          <a:xfrm>
            <a:off x="7289284" y="5991671"/>
            <a:ext cx="1531188" cy="461665"/>
          </a:xfrm>
          <a:prstGeom prst="rect">
            <a:avLst/>
          </a:prstGeom>
        </p:spPr>
        <p:txBody>
          <a:bodyPr wrap="none">
            <a:spAutoFit/>
          </a:bodyPr>
          <a:lstStyle/>
          <a:p>
            <a:pPr lvl="0"/>
            <a:r>
              <a:rPr lang="en-US" altLang="ja-JP" sz="2400" b="1" dirty="0" smtClean="0">
                <a:solidFill>
                  <a:srgbClr val="C00000"/>
                </a:solidFill>
                <a:latin typeface="メイリオ" pitchFamily="50" charset="-128"/>
                <a:ea typeface="メイリオ" pitchFamily="50" charset="-128"/>
              </a:rPr>
              <a:t>9+4=13</a:t>
            </a:r>
            <a:endParaRPr lang="ja-JP" altLang="en-US" sz="2400" b="1" dirty="0">
              <a:solidFill>
                <a:srgbClr val="C00000"/>
              </a:solidFill>
              <a:latin typeface="メイリオ" pitchFamily="50" charset="-128"/>
              <a:ea typeface="メイリオ" pitchFamily="50"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par>
                                <p:cTn id="8" presetID="22" presetClass="entr" presetSubtype="4" fill="hold"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wipe(down)">
                                      <p:cBhvr>
                                        <p:cTn id="10" dur="500"/>
                                        <p:tgtEl>
                                          <p:spTgt spid="15"/>
                                        </p:tgtEl>
                                      </p:cBhvr>
                                    </p:animEffect>
                                  </p:childTnLst>
                                </p:cTn>
                              </p:par>
                            </p:childTnLst>
                          </p:cTn>
                        </p:par>
                        <p:par>
                          <p:cTn id="11" fill="hold">
                            <p:stCondLst>
                              <p:cond delay="500"/>
                            </p:stCondLst>
                            <p:childTnLst>
                              <p:par>
                                <p:cTn id="12" presetID="9" presetClass="entr" presetSubtype="0" fill="hold" grpId="0" nodeType="after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dissolve">
                                      <p:cBhvr>
                                        <p:cTn id="14" dur="500"/>
                                        <p:tgtEl>
                                          <p:spTgt spid="11"/>
                                        </p:tgtEl>
                                      </p:cBhvr>
                                    </p:animEffect>
                                  </p:childTnLst>
                                </p:cTn>
                              </p:par>
                              <p:par>
                                <p:cTn id="15" presetID="9" presetClass="entr" presetSubtype="0" fill="hold" grpId="0" nodeType="with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dissolve">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left)">
                                      <p:cBhvr>
                                        <p:cTn id="22" dur="500"/>
                                        <p:tgtEl>
                                          <p:spTgt spid="9"/>
                                        </p:tgtEl>
                                      </p:cBhvr>
                                    </p:animEffect>
                                  </p:childTnLst>
                                </p:cTn>
                              </p:par>
                              <p:par>
                                <p:cTn id="23" presetID="22" presetClass="entr" presetSubtype="8" fill="hold" nodeType="withEffect">
                                  <p:stCondLst>
                                    <p:cond delay="0"/>
                                  </p:stCondLst>
                                  <p:childTnLst>
                                    <p:set>
                                      <p:cBhvr>
                                        <p:cTn id="24" dur="1" fill="hold">
                                          <p:stCondLst>
                                            <p:cond delay="0"/>
                                          </p:stCondLst>
                                        </p:cTn>
                                        <p:tgtEl>
                                          <p:spTgt spid="24"/>
                                        </p:tgtEl>
                                        <p:attrNameLst>
                                          <p:attrName>style.visibility</p:attrName>
                                        </p:attrNameLst>
                                      </p:cBhvr>
                                      <p:to>
                                        <p:strVal val="visible"/>
                                      </p:to>
                                    </p:set>
                                    <p:animEffect transition="in" filter="wipe(left)">
                                      <p:cBhvr>
                                        <p:cTn id="25" dur="500"/>
                                        <p:tgtEl>
                                          <p:spTgt spid="24"/>
                                        </p:tgtEl>
                                      </p:cBhvr>
                                    </p:animEffect>
                                  </p:childTnLst>
                                </p:cTn>
                              </p:par>
                            </p:childTnLst>
                          </p:cTn>
                        </p:par>
                        <p:par>
                          <p:cTn id="26" fill="hold">
                            <p:stCondLst>
                              <p:cond delay="500"/>
                            </p:stCondLst>
                            <p:childTnLst>
                              <p:par>
                                <p:cTn id="27" presetID="22" presetClass="entr" presetSubtype="1" fill="hold" nodeType="after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wipe(up)">
                                      <p:cBhvr>
                                        <p:cTn id="29" dur="500"/>
                                        <p:tgtEl>
                                          <p:spTgt spid="14"/>
                                        </p:tgtEl>
                                      </p:cBhvr>
                                    </p:animEffect>
                                  </p:childTnLst>
                                </p:cTn>
                              </p:par>
                              <p:par>
                                <p:cTn id="30" presetID="22" presetClass="entr" presetSubtype="1" fill="hold" nodeType="withEffect">
                                  <p:stCondLst>
                                    <p:cond delay="0"/>
                                  </p:stCondLst>
                                  <p:childTnLst>
                                    <p:set>
                                      <p:cBhvr>
                                        <p:cTn id="31" dur="1" fill="hold">
                                          <p:stCondLst>
                                            <p:cond delay="0"/>
                                          </p:stCondLst>
                                        </p:cTn>
                                        <p:tgtEl>
                                          <p:spTgt spid="22"/>
                                        </p:tgtEl>
                                        <p:attrNameLst>
                                          <p:attrName>style.visibility</p:attrName>
                                        </p:attrNameLst>
                                      </p:cBhvr>
                                      <p:to>
                                        <p:strVal val="visible"/>
                                      </p:to>
                                    </p:set>
                                    <p:animEffect transition="in" filter="wipe(up)">
                                      <p:cBhvr>
                                        <p:cTn id="32" dur="500"/>
                                        <p:tgtEl>
                                          <p:spTgt spid="22"/>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animEffect transition="in" filter="dissolve">
                                      <p:cBhvr>
                                        <p:cTn id="37" dur="500"/>
                                        <p:tgtEl>
                                          <p:spTgt spid="25"/>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8"/>
                                        </p:tgtEl>
                                        <p:attrNameLst>
                                          <p:attrName>style.visibility</p:attrName>
                                        </p:attrNameLst>
                                      </p:cBhvr>
                                      <p:to>
                                        <p:strVal val="visible"/>
                                      </p:to>
                                    </p:set>
                                    <p:animEffect transition="in" filter="dissolve">
                                      <p:cBhvr>
                                        <p:cTn id="42" dur="500"/>
                                        <p:tgtEl>
                                          <p:spTgt spid="18"/>
                                        </p:tgtEl>
                                      </p:cBhvr>
                                    </p:animEffect>
                                  </p:childTnLst>
                                </p:cTn>
                              </p:par>
                            </p:childTnLst>
                          </p:cTn>
                        </p:par>
                        <p:par>
                          <p:cTn id="43" fill="hold">
                            <p:stCondLst>
                              <p:cond delay="500"/>
                            </p:stCondLst>
                            <p:childTnLst>
                              <p:par>
                                <p:cTn id="44" presetID="9" presetClass="entr" presetSubtype="0" fill="hold" grpId="0" nodeType="afterEffect">
                                  <p:stCondLst>
                                    <p:cond delay="0"/>
                                  </p:stCondLst>
                                  <p:childTnLst>
                                    <p:set>
                                      <p:cBhvr>
                                        <p:cTn id="45" dur="1" fill="hold">
                                          <p:stCondLst>
                                            <p:cond delay="0"/>
                                          </p:stCondLst>
                                        </p:cTn>
                                        <p:tgtEl>
                                          <p:spTgt spid="17"/>
                                        </p:tgtEl>
                                        <p:attrNameLst>
                                          <p:attrName>style.visibility</p:attrName>
                                        </p:attrNameLst>
                                      </p:cBhvr>
                                      <p:to>
                                        <p:strVal val="visible"/>
                                      </p:to>
                                    </p:set>
                                    <p:animEffect transition="in" filter="dissolve">
                                      <p:cBhvr>
                                        <p:cTn id="46" dur="500"/>
                                        <p:tgtEl>
                                          <p:spTgt spid="17"/>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8" fill="hold" nodeType="clickEffect">
                                  <p:stCondLst>
                                    <p:cond delay="0"/>
                                  </p:stCondLst>
                                  <p:childTnLst>
                                    <p:set>
                                      <p:cBhvr>
                                        <p:cTn id="50" dur="1" fill="hold">
                                          <p:stCondLst>
                                            <p:cond delay="0"/>
                                          </p:stCondLst>
                                        </p:cTn>
                                        <p:tgtEl>
                                          <p:spTgt spid="16"/>
                                        </p:tgtEl>
                                        <p:attrNameLst>
                                          <p:attrName>style.visibility</p:attrName>
                                        </p:attrNameLst>
                                      </p:cBhvr>
                                      <p:to>
                                        <p:strVal val="visible"/>
                                      </p:to>
                                    </p:set>
                                    <p:animEffect transition="in" filter="wipe(left)">
                                      <p:cBhvr>
                                        <p:cTn id="51" dur="500"/>
                                        <p:tgtEl>
                                          <p:spTgt spid="16"/>
                                        </p:tgtEl>
                                      </p:cBhvr>
                                    </p:animEffect>
                                  </p:childTnLst>
                                </p:cTn>
                              </p:par>
                            </p:childTnLst>
                          </p:cTn>
                        </p:par>
                        <p:par>
                          <p:cTn id="52" fill="hold">
                            <p:stCondLst>
                              <p:cond delay="500"/>
                            </p:stCondLst>
                            <p:childTnLst>
                              <p:par>
                                <p:cTn id="53" presetID="9" presetClass="entr" presetSubtype="0" fill="hold" grpId="0" nodeType="afterEffect">
                                  <p:stCondLst>
                                    <p:cond delay="0"/>
                                  </p:stCondLst>
                                  <p:childTnLst>
                                    <p:set>
                                      <p:cBhvr>
                                        <p:cTn id="54" dur="1" fill="hold">
                                          <p:stCondLst>
                                            <p:cond delay="0"/>
                                          </p:stCondLst>
                                        </p:cTn>
                                        <p:tgtEl>
                                          <p:spTgt spid="19"/>
                                        </p:tgtEl>
                                        <p:attrNameLst>
                                          <p:attrName>style.visibility</p:attrName>
                                        </p:attrNameLst>
                                      </p:cBhvr>
                                      <p:to>
                                        <p:strVal val="visible"/>
                                      </p:to>
                                    </p:set>
                                    <p:animEffect transition="in" filter="dissolve">
                                      <p:cBhvr>
                                        <p:cTn id="55"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7" grpId="0" animBg="1"/>
      <p:bldP spid="13" grpId="0" animBg="1"/>
      <p:bldP spid="25" grpId="0" animBg="1"/>
      <p:bldP spid="18" grpId="0"/>
      <p:bldP spid="19"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28600"/>
            <a:ext cx="8496944" cy="990600"/>
          </a:xfrm>
        </p:spPr>
        <p:txBody>
          <a:bodyPr>
            <a:normAutofit fontScale="90000"/>
          </a:bodyPr>
          <a:lstStyle/>
          <a:p>
            <a:r>
              <a:rPr kumimoji="1" lang="ja-JP" altLang="en-US" sz="4000" b="1" dirty="0" smtClean="0">
                <a:solidFill>
                  <a:srgbClr val="C00000"/>
                </a:solidFill>
                <a:latin typeface="メイリオ" pitchFamily="50" charset="-128"/>
                <a:ea typeface="メイリオ" pitchFamily="50" charset="-128"/>
              </a:rPr>
              <a:t>最遅完了時刻</a:t>
            </a:r>
            <a:r>
              <a:rPr kumimoji="1" lang="ja-JP" altLang="en-US" sz="4000" dirty="0" smtClean="0">
                <a:latin typeface="メイリオ" pitchFamily="50" charset="-128"/>
                <a:ea typeface="メイリオ" pitchFamily="50" charset="-128"/>
              </a:rPr>
              <a:t>の計算，</a:t>
            </a:r>
            <a:r>
              <a:rPr kumimoji="1" lang="ja-JP" altLang="en-US" sz="3300" dirty="0" smtClean="0">
                <a:latin typeface="メイリオ" pitchFamily="50" charset="-128"/>
                <a:ea typeface="メイリオ" pitchFamily="50" charset="-128"/>
              </a:rPr>
              <a:t>最遅</a:t>
            </a:r>
            <a:r>
              <a:rPr lang="ja-JP" altLang="en-US" sz="3300" b="1" dirty="0" smtClean="0">
                <a:solidFill>
                  <a:srgbClr val="C00000"/>
                </a:solidFill>
                <a:latin typeface="メイリオ" pitchFamily="50" charset="-128"/>
                <a:ea typeface="メイリオ" pitchFamily="50" charset="-128"/>
              </a:rPr>
              <a:t>開始</a:t>
            </a:r>
            <a:r>
              <a:rPr kumimoji="1" lang="ja-JP" altLang="en-US" sz="3300" dirty="0" smtClean="0">
                <a:latin typeface="メイリオ" pitchFamily="50" charset="-128"/>
                <a:ea typeface="メイリオ" pitchFamily="50" charset="-128"/>
              </a:rPr>
              <a:t>時刻の計算</a:t>
            </a:r>
            <a:endParaRPr kumimoji="1" lang="ja-JP" altLang="en-US" sz="3300" dirty="0">
              <a:latin typeface="メイリオ" pitchFamily="50" charset="-128"/>
              <a:ea typeface="メイリオ" pitchFamily="50" charset="-128"/>
            </a:endParaRPr>
          </a:p>
        </p:txBody>
      </p:sp>
      <p:graphicFrame>
        <p:nvGraphicFramePr>
          <p:cNvPr id="6" name="表 5"/>
          <p:cNvGraphicFramePr>
            <a:graphicFrameLocks noGrp="1"/>
          </p:cNvGraphicFramePr>
          <p:nvPr/>
        </p:nvGraphicFramePr>
        <p:xfrm>
          <a:off x="179512" y="1700804"/>
          <a:ext cx="8784976" cy="4745680"/>
        </p:xfrm>
        <a:graphic>
          <a:graphicData uri="http://schemas.openxmlformats.org/drawingml/2006/table">
            <a:tbl>
              <a:tblPr firstRow="1" bandRow="1"/>
              <a:tblGrid>
                <a:gridCol w="1512168">
                  <a:extLst>
                    <a:ext uri="{9D8B030D-6E8A-4147-A177-3AD203B41FA5}">
                      <a16:colId xmlns:a16="http://schemas.microsoft.com/office/drawing/2014/main" val="20000"/>
                    </a:ext>
                  </a:extLst>
                </a:gridCol>
                <a:gridCol w="1584176">
                  <a:extLst>
                    <a:ext uri="{9D8B030D-6E8A-4147-A177-3AD203B41FA5}">
                      <a16:colId xmlns:a16="http://schemas.microsoft.com/office/drawing/2014/main" val="20001"/>
                    </a:ext>
                  </a:extLst>
                </a:gridCol>
                <a:gridCol w="1656184">
                  <a:extLst>
                    <a:ext uri="{9D8B030D-6E8A-4147-A177-3AD203B41FA5}">
                      <a16:colId xmlns:a16="http://schemas.microsoft.com/office/drawing/2014/main" val="20002"/>
                    </a:ext>
                  </a:extLst>
                </a:gridCol>
                <a:gridCol w="2088232">
                  <a:extLst>
                    <a:ext uri="{9D8B030D-6E8A-4147-A177-3AD203B41FA5}">
                      <a16:colId xmlns:a16="http://schemas.microsoft.com/office/drawing/2014/main" val="20003"/>
                    </a:ext>
                  </a:extLst>
                </a:gridCol>
                <a:gridCol w="1944216">
                  <a:extLst>
                    <a:ext uri="{9D8B030D-6E8A-4147-A177-3AD203B41FA5}">
                      <a16:colId xmlns:a16="http://schemas.microsoft.com/office/drawing/2014/main" val="20004"/>
                    </a:ext>
                  </a:extLst>
                </a:gridCol>
              </a:tblGrid>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dirty="0" smtClean="0">
                          <a:solidFill>
                            <a:schemeClr val="tx2"/>
                          </a:solidFill>
                          <a:latin typeface="メイリオ" pitchFamily="50" charset="-128"/>
                          <a:ea typeface="メイリオ" pitchFamily="50" charset="-128"/>
                        </a:rPr>
                        <a:t>作業番号</a:t>
                      </a:r>
                      <a:endParaRPr kumimoji="1" lang="ja-JP" altLang="en-US" sz="22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dirty="0" smtClean="0">
                          <a:solidFill>
                            <a:schemeClr val="tx2"/>
                          </a:solidFill>
                          <a:latin typeface="メイリオ" pitchFamily="50" charset="-128"/>
                          <a:ea typeface="メイリオ" pitchFamily="50" charset="-128"/>
                        </a:rPr>
                        <a:t>所要時間</a:t>
                      </a:r>
                      <a:endParaRPr kumimoji="1" lang="ja-JP" altLang="en-US" sz="22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b="1" dirty="0" smtClean="0">
                          <a:solidFill>
                            <a:srgbClr val="C00000"/>
                          </a:solidFill>
                          <a:latin typeface="メイリオ" pitchFamily="50" charset="-128"/>
                          <a:ea typeface="メイリオ" pitchFamily="50" charset="-128"/>
                        </a:rPr>
                        <a:t>後続作業</a:t>
                      </a:r>
                      <a:endParaRPr kumimoji="1" lang="ja-JP" altLang="en-US" sz="22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b="1" dirty="0" smtClean="0">
                          <a:solidFill>
                            <a:srgbClr val="C00000"/>
                          </a:solidFill>
                          <a:latin typeface="メイリオ" pitchFamily="50" charset="-128"/>
                          <a:ea typeface="メイリオ" pitchFamily="50" charset="-128"/>
                        </a:rPr>
                        <a:t>最遅開始時刻</a:t>
                      </a:r>
                      <a:endParaRPr kumimoji="1" lang="ja-JP" altLang="en-US" sz="22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b="1" dirty="0" smtClean="0">
                          <a:solidFill>
                            <a:srgbClr val="C00000"/>
                          </a:solidFill>
                          <a:latin typeface="メイリオ" pitchFamily="50" charset="-128"/>
                          <a:ea typeface="メイリオ" pitchFamily="50" charset="-128"/>
                        </a:rPr>
                        <a:t>最遅完了時刻</a:t>
                      </a:r>
                      <a:endParaRPr kumimoji="1" lang="ja-JP" altLang="en-US" sz="22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G</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4</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err="1" smtClean="0">
                          <a:solidFill>
                            <a:schemeClr val="tx2"/>
                          </a:solidFill>
                          <a:latin typeface="メイリオ" pitchFamily="50" charset="-128"/>
                          <a:ea typeface="メイリオ" pitchFamily="50" charset="-128"/>
                        </a:rPr>
                        <a:t>L</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H</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4</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err="1" smtClean="0">
                          <a:solidFill>
                            <a:schemeClr val="tx2"/>
                          </a:solidFill>
                          <a:latin typeface="メイリオ" pitchFamily="50" charset="-128"/>
                          <a:ea typeface="メイリオ" pitchFamily="50" charset="-128"/>
                        </a:rPr>
                        <a:t>K,M</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I</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6</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K,M</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J</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7</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K,M,N</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K</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2</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L</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L</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4</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dirty="0" smtClean="0">
                          <a:solidFill>
                            <a:schemeClr val="tx2"/>
                          </a:solidFill>
                          <a:latin typeface="メイリオ" pitchFamily="50" charset="-128"/>
                          <a:ea typeface="メイリオ" pitchFamily="50" charset="-128"/>
                        </a:rPr>
                        <a:t>ー</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136016">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M</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5</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dirty="0" smtClean="0">
                          <a:solidFill>
                            <a:schemeClr val="tx2"/>
                          </a:solidFill>
                          <a:latin typeface="メイリオ" pitchFamily="50" charset="-128"/>
                          <a:ea typeface="メイリオ" pitchFamily="50" charset="-128"/>
                        </a:rPr>
                        <a:t>ー</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N</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4</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dirty="0" err="1" smtClean="0">
                          <a:solidFill>
                            <a:schemeClr val="tx2"/>
                          </a:solidFill>
                          <a:latin typeface="メイリオ" pitchFamily="50" charset="-128"/>
                          <a:ea typeface="メイリオ" pitchFamily="50" charset="-128"/>
                        </a:rPr>
                        <a:t>ー</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bl>
          </a:graphicData>
        </a:graphic>
      </p:graphicFrame>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28600"/>
            <a:ext cx="8496944" cy="990600"/>
          </a:xfrm>
        </p:spPr>
        <p:txBody>
          <a:bodyPr>
            <a:normAutofit fontScale="90000"/>
          </a:bodyPr>
          <a:lstStyle/>
          <a:p>
            <a:r>
              <a:rPr kumimoji="1" lang="ja-JP" altLang="en-US" sz="4000" b="1" dirty="0" smtClean="0">
                <a:solidFill>
                  <a:srgbClr val="C00000"/>
                </a:solidFill>
                <a:latin typeface="メイリオ" pitchFamily="50" charset="-128"/>
                <a:ea typeface="メイリオ" pitchFamily="50" charset="-128"/>
              </a:rPr>
              <a:t>最遅完了時刻</a:t>
            </a:r>
            <a:r>
              <a:rPr kumimoji="1" lang="ja-JP" altLang="en-US" sz="4000" dirty="0" smtClean="0">
                <a:latin typeface="メイリオ" pitchFamily="50" charset="-128"/>
                <a:ea typeface="メイリオ" pitchFamily="50" charset="-128"/>
              </a:rPr>
              <a:t>の計算，</a:t>
            </a:r>
            <a:r>
              <a:rPr kumimoji="1" lang="ja-JP" altLang="en-US" sz="3300" dirty="0" smtClean="0">
                <a:latin typeface="メイリオ" pitchFamily="50" charset="-128"/>
                <a:ea typeface="メイリオ" pitchFamily="50" charset="-128"/>
              </a:rPr>
              <a:t>最遅</a:t>
            </a:r>
            <a:r>
              <a:rPr lang="ja-JP" altLang="en-US" sz="3300" b="1" dirty="0" smtClean="0">
                <a:solidFill>
                  <a:srgbClr val="C00000"/>
                </a:solidFill>
                <a:latin typeface="メイリオ" pitchFamily="50" charset="-128"/>
                <a:ea typeface="メイリオ" pitchFamily="50" charset="-128"/>
              </a:rPr>
              <a:t>開始</a:t>
            </a:r>
            <a:r>
              <a:rPr kumimoji="1" lang="ja-JP" altLang="en-US" sz="3300" dirty="0" smtClean="0">
                <a:latin typeface="メイリオ" pitchFamily="50" charset="-128"/>
                <a:ea typeface="メイリオ" pitchFamily="50" charset="-128"/>
              </a:rPr>
              <a:t>時刻の計算</a:t>
            </a:r>
            <a:endParaRPr kumimoji="1" lang="ja-JP" altLang="en-US" sz="3300" dirty="0">
              <a:latin typeface="メイリオ" pitchFamily="50" charset="-128"/>
              <a:ea typeface="メイリオ" pitchFamily="50" charset="-128"/>
            </a:endParaRPr>
          </a:p>
        </p:txBody>
      </p:sp>
      <p:graphicFrame>
        <p:nvGraphicFramePr>
          <p:cNvPr id="6" name="表 5"/>
          <p:cNvGraphicFramePr>
            <a:graphicFrameLocks noGrp="1"/>
          </p:cNvGraphicFramePr>
          <p:nvPr/>
        </p:nvGraphicFramePr>
        <p:xfrm>
          <a:off x="179512" y="1700804"/>
          <a:ext cx="8784976" cy="4745680"/>
        </p:xfrm>
        <a:graphic>
          <a:graphicData uri="http://schemas.openxmlformats.org/drawingml/2006/table">
            <a:tbl>
              <a:tblPr firstRow="1" bandRow="1"/>
              <a:tblGrid>
                <a:gridCol w="1512168">
                  <a:extLst>
                    <a:ext uri="{9D8B030D-6E8A-4147-A177-3AD203B41FA5}">
                      <a16:colId xmlns:a16="http://schemas.microsoft.com/office/drawing/2014/main" val="20000"/>
                    </a:ext>
                  </a:extLst>
                </a:gridCol>
                <a:gridCol w="1584176">
                  <a:extLst>
                    <a:ext uri="{9D8B030D-6E8A-4147-A177-3AD203B41FA5}">
                      <a16:colId xmlns:a16="http://schemas.microsoft.com/office/drawing/2014/main" val="20001"/>
                    </a:ext>
                  </a:extLst>
                </a:gridCol>
                <a:gridCol w="1656184">
                  <a:extLst>
                    <a:ext uri="{9D8B030D-6E8A-4147-A177-3AD203B41FA5}">
                      <a16:colId xmlns:a16="http://schemas.microsoft.com/office/drawing/2014/main" val="20002"/>
                    </a:ext>
                  </a:extLst>
                </a:gridCol>
                <a:gridCol w="2088232">
                  <a:extLst>
                    <a:ext uri="{9D8B030D-6E8A-4147-A177-3AD203B41FA5}">
                      <a16:colId xmlns:a16="http://schemas.microsoft.com/office/drawing/2014/main" val="20003"/>
                    </a:ext>
                  </a:extLst>
                </a:gridCol>
                <a:gridCol w="1944216">
                  <a:extLst>
                    <a:ext uri="{9D8B030D-6E8A-4147-A177-3AD203B41FA5}">
                      <a16:colId xmlns:a16="http://schemas.microsoft.com/office/drawing/2014/main" val="20004"/>
                    </a:ext>
                  </a:extLst>
                </a:gridCol>
              </a:tblGrid>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dirty="0" smtClean="0">
                          <a:solidFill>
                            <a:schemeClr val="tx2"/>
                          </a:solidFill>
                          <a:latin typeface="メイリオ" pitchFamily="50" charset="-128"/>
                          <a:ea typeface="メイリオ" pitchFamily="50" charset="-128"/>
                        </a:rPr>
                        <a:t>作業番号</a:t>
                      </a:r>
                      <a:endParaRPr kumimoji="1" lang="ja-JP" altLang="en-US" sz="22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dirty="0" smtClean="0">
                          <a:solidFill>
                            <a:schemeClr val="tx2"/>
                          </a:solidFill>
                          <a:latin typeface="メイリオ" pitchFamily="50" charset="-128"/>
                          <a:ea typeface="メイリオ" pitchFamily="50" charset="-128"/>
                        </a:rPr>
                        <a:t>所要時間</a:t>
                      </a:r>
                      <a:endParaRPr kumimoji="1" lang="ja-JP" altLang="en-US" sz="22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b="1" dirty="0" smtClean="0">
                          <a:solidFill>
                            <a:srgbClr val="C00000"/>
                          </a:solidFill>
                          <a:latin typeface="メイリオ" pitchFamily="50" charset="-128"/>
                          <a:ea typeface="メイリオ" pitchFamily="50" charset="-128"/>
                        </a:rPr>
                        <a:t>後続作業</a:t>
                      </a:r>
                      <a:endParaRPr kumimoji="1" lang="ja-JP" altLang="en-US" sz="22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b="1" dirty="0" smtClean="0">
                          <a:solidFill>
                            <a:srgbClr val="C00000"/>
                          </a:solidFill>
                          <a:latin typeface="メイリオ" pitchFamily="50" charset="-128"/>
                          <a:ea typeface="メイリオ" pitchFamily="50" charset="-128"/>
                        </a:rPr>
                        <a:t>最遅開始時刻</a:t>
                      </a:r>
                      <a:endParaRPr kumimoji="1" lang="ja-JP" altLang="en-US" sz="22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b="1" dirty="0" smtClean="0">
                          <a:solidFill>
                            <a:srgbClr val="C00000"/>
                          </a:solidFill>
                          <a:latin typeface="メイリオ" pitchFamily="50" charset="-128"/>
                          <a:ea typeface="メイリオ" pitchFamily="50" charset="-128"/>
                        </a:rPr>
                        <a:t>最遅完了時刻</a:t>
                      </a:r>
                      <a:endParaRPr kumimoji="1" lang="ja-JP" altLang="en-US" sz="22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G</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4</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err="1" smtClean="0">
                          <a:solidFill>
                            <a:schemeClr val="tx2"/>
                          </a:solidFill>
                          <a:latin typeface="メイリオ" pitchFamily="50" charset="-128"/>
                          <a:ea typeface="メイリオ" pitchFamily="50" charset="-128"/>
                        </a:rPr>
                        <a:t>L</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H</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4</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err="1" smtClean="0">
                          <a:solidFill>
                            <a:schemeClr val="tx2"/>
                          </a:solidFill>
                          <a:latin typeface="メイリオ" pitchFamily="50" charset="-128"/>
                          <a:ea typeface="メイリオ" pitchFamily="50" charset="-128"/>
                        </a:rPr>
                        <a:t>K,M</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I</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6</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K,M</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J</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7</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K,M,N</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K</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2</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L</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L</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4</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dirty="0" smtClean="0">
                          <a:solidFill>
                            <a:schemeClr val="tx2"/>
                          </a:solidFill>
                          <a:latin typeface="メイリオ" pitchFamily="50" charset="-128"/>
                          <a:ea typeface="メイリオ" pitchFamily="50" charset="-128"/>
                        </a:rPr>
                        <a:t>ー</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rgbClr val="C00000"/>
                          </a:solidFill>
                          <a:latin typeface="メイリオ" pitchFamily="50" charset="-128"/>
                          <a:ea typeface="メイリオ" pitchFamily="50" charset="-128"/>
                        </a:rPr>
                        <a:t>20-4</a:t>
                      </a:r>
                      <a:r>
                        <a:rPr kumimoji="1" lang="ja-JP" altLang="en-US" sz="2400" b="1" dirty="0" smtClean="0">
                          <a:solidFill>
                            <a:srgbClr val="C00000"/>
                          </a:solidFill>
                          <a:latin typeface="メイリオ" pitchFamily="50" charset="-128"/>
                          <a:ea typeface="メイリオ" pitchFamily="50" charset="-128"/>
                        </a:rPr>
                        <a:t>＝</a:t>
                      </a:r>
                      <a:r>
                        <a:rPr kumimoji="1" lang="en-US" altLang="ja-JP" sz="2400" b="1" dirty="0" smtClean="0">
                          <a:solidFill>
                            <a:srgbClr val="C00000"/>
                          </a:solidFill>
                          <a:latin typeface="メイリオ" pitchFamily="50" charset="-128"/>
                          <a:ea typeface="メイリオ" pitchFamily="50" charset="-128"/>
                        </a:rPr>
                        <a:t>16</a:t>
                      </a:r>
                      <a:endParaRPr kumimoji="1" lang="ja-JP" altLang="en-US" sz="24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rgbClr val="C00000"/>
                          </a:solidFill>
                          <a:latin typeface="メイリオ" pitchFamily="50" charset="-128"/>
                          <a:ea typeface="メイリオ" pitchFamily="50" charset="-128"/>
                        </a:rPr>
                        <a:t>20</a:t>
                      </a:r>
                      <a:endParaRPr kumimoji="1" lang="ja-JP" altLang="en-US" sz="24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136016">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M</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5</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dirty="0" smtClean="0">
                          <a:solidFill>
                            <a:schemeClr val="tx2"/>
                          </a:solidFill>
                          <a:latin typeface="メイリオ" pitchFamily="50" charset="-128"/>
                          <a:ea typeface="メイリオ" pitchFamily="50" charset="-128"/>
                        </a:rPr>
                        <a:t>ー</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rgbClr val="C00000"/>
                          </a:solidFill>
                          <a:latin typeface="メイリオ" pitchFamily="50" charset="-128"/>
                          <a:ea typeface="メイリオ" pitchFamily="50" charset="-128"/>
                        </a:rPr>
                        <a:t>20-5</a:t>
                      </a:r>
                      <a:r>
                        <a:rPr kumimoji="1" lang="ja-JP" altLang="en-US" sz="2400" b="1" dirty="0" smtClean="0">
                          <a:solidFill>
                            <a:srgbClr val="C00000"/>
                          </a:solidFill>
                          <a:latin typeface="メイリオ" pitchFamily="50" charset="-128"/>
                          <a:ea typeface="メイリオ" pitchFamily="50" charset="-128"/>
                        </a:rPr>
                        <a:t>＝</a:t>
                      </a:r>
                      <a:r>
                        <a:rPr kumimoji="1" lang="en-US" altLang="ja-JP" sz="2400" b="1" dirty="0" smtClean="0">
                          <a:solidFill>
                            <a:srgbClr val="C00000"/>
                          </a:solidFill>
                          <a:latin typeface="メイリオ" pitchFamily="50" charset="-128"/>
                          <a:ea typeface="メイリオ" pitchFamily="50" charset="-128"/>
                        </a:rPr>
                        <a:t>15</a:t>
                      </a:r>
                      <a:endParaRPr kumimoji="1" lang="ja-JP" altLang="en-US" sz="24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rgbClr val="C00000"/>
                          </a:solidFill>
                          <a:latin typeface="メイリオ" pitchFamily="50" charset="-128"/>
                          <a:ea typeface="メイリオ" pitchFamily="50" charset="-128"/>
                        </a:rPr>
                        <a:t>20</a:t>
                      </a:r>
                      <a:endParaRPr kumimoji="1" lang="ja-JP" altLang="en-US" sz="24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N</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4</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dirty="0" err="1" smtClean="0">
                          <a:solidFill>
                            <a:schemeClr val="tx2"/>
                          </a:solidFill>
                          <a:latin typeface="メイリオ" pitchFamily="50" charset="-128"/>
                          <a:ea typeface="メイリオ" pitchFamily="50" charset="-128"/>
                        </a:rPr>
                        <a:t>ー</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rgbClr val="C00000"/>
                          </a:solidFill>
                          <a:latin typeface="メイリオ" pitchFamily="50" charset="-128"/>
                          <a:ea typeface="メイリオ" pitchFamily="50" charset="-128"/>
                        </a:rPr>
                        <a:t>20-4</a:t>
                      </a:r>
                      <a:r>
                        <a:rPr kumimoji="1" lang="ja-JP" altLang="en-US" sz="2400" b="1" dirty="0" smtClean="0">
                          <a:solidFill>
                            <a:srgbClr val="C00000"/>
                          </a:solidFill>
                          <a:latin typeface="メイリオ" pitchFamily="50" charset="-128"/>
                          <a:ea typeface="メイリオ" pitchFamily="50" charset="-128"/>
                        </a:rPr>
                        <a:t>＝</a:t>
                      </a:r>
                      <a:r>
                        <a:rPr kumimoji="1" lang="en-US" altLang="ja-JP" sz="2400" b="1" dirty="0" smtClean="0">
                          <a:solidFill>
                            <a:srgbClr val="C00000"/>
                          </a:solidFill>
                          <a:latin typeface="メイリオ" pitchFamily="50" charset="-128"/>
                          <a:ea typeface="メイリオ" pitchFamily="50" charset="-128"/>
                        </a:rPr>
                        <a:t>16</a:t>
                      </a:r>
                      <a:endParaRPr kumimoji="1" lang="ja-JP" altLang="en-US" sz="24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rgbClr val="C00000"/>
                          </a:solidFill>
                          <a:latin typeface="メイリオ" pitchFamily="50" charset="-128"/>
                          <a:ea typeface="メイリオ" pitchFamily="50" charset="-128"/>
                        </a:rPr>
                        <a:t>20</a:t>
                      </a:r>
                      <a:endParaRPr kumimoji="1" lang="ja-JP" altLang="en-US" sz="24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bl>
          </a:graphicData>
        </a:graphic>
      </p:graphicFrame>
      <p:sp>
        <p:nvSpPr>
          <p:cNvPr id="7" name="正方形/長方形 6"/>
          <p:cNvSpPr/>
          <p:nvPr/>
        </p:nvSpPr>
        <p:spPr>
          <a:xfrm>
            <a:off x="6588224" y="3429000"/>
            <a:ext cx="2376264" cy="1224136"/>
          </a:xfrm>
          <a:prstGeom prst="rect">
            <a:avLst/>
          </a:prstGeom>
          <a:solidFill>
            <a:schemeClr val="bg1"/>
          </a:solid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solidFill>
                  <a:schemeClr val="tx2"/>
                </a:solidFill>
                <a:latin typeface="メイリオ" pitchFamily="50" charset="-128"/>
                <a:ea typeface="メイリオ" pitchFamily="50" charset="-128"/>
              </a:rPr>
              <a:t>打ち上げの最早開始時刻が</a:t>
            </a:r>
            <a:r>
              <a:rPr kumimoji="1" lang="en-US" altLang="ja-JP" sz="2400" b="1" dirty="0" smtClean="0">
                <a:solidFill>
                  <a:schemeClr val="tx2"/>
                </a:solidFill>
                <a:latin typeface="メイリオ" pitchFamily="50" charset="-128"/>
                <a:ea typeface="メイリオ" pitchFamily="50" charset="-128"/>
              </a:rPr>
              <a:t>20</a:t>
            </a:r>
            <a:r>
              <a:rPr kumimoji="1" lang="ja-JP" altLang="en-US" sz="2400" b="1" dirty="0" smtClean="0">
                <a:solidFill>
                  <a:schemeClr val="tx2"/>
                </a:solidFill>
                <a:latin typeface="メイリオ" pitchFamily="50" charset="-128"/>
                <a:ea typeface="メイリオ" pitchFamily="50" charset="-128"/>
              </a:rPr>
              <a:t>になったので</a:t>
            </a:r>
            <a:endParaRPr kumimoji="1" lang="ja-JP" altLang="en-US" sz="2400" b="1" dirty="0">
              <a:solidFill>
                <a:schemeClr val="tx2"/>
              </a:solidFill>
              <a:latin typeface="メイリオ" pitchFamily="50" charset="-128"/>
              <a:ea typeface="メイリオ" pitchFamily="50" charset="-128"/>
            </a:endParaRPr>
          </a:p>
        </p:txBody>
      </p:sp>
      <p:sp>
        <p:nvSpPr>
          <p:cNvPr id="8" name="円/楕円 7"/>
          <p:cNvSpPr/>
          <p:nvPr/>
        </p:nvSpPr>
        <p:spPr>
          <a:xfrm>
            <a:off x="7524328" y="4797152"/>
            <a:ext cx="936104" cy="1728192"/>
          </a:xfrm>
          <a:prstGeom prst="ellipse">
            <a:avLst/>
          </a:prstGeom>
          <a:noFill/>
          <a:ln w="317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 name="直線矢印コネクタ 9"/>
          <p:cNvCxnSpPr/>
          <p:nvPr/>
        </p:nvCxnSpPr>
        <p:spPr>
          <a:xfrm flipH="1">
            <a:off x="8244408" y="4653136"/>
            <a:ext cx="216024" cy="720080"/>
          </a:xfrm>
          <a:prstGeom prst="straightConnector1">
            <a:avLst/>
          </a:prstGeom>
          <a:ln w="19050">
            <a:solidFill>
              <a:srgbClr val="C0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par>
                                <p:cTn id="8" presetID="9" presetClass="entr" presetSubtype="0" fill="hold"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dissolve">
                                      <p:cBhvr>
                                        <p:cTn id="10" dur="500"/>
                                        <p:tgtEl>
                                          <p:spTgt spid="10"/>
                                        </p:tgtEl>
                                      </p:cBhvr>
                                    </p:animEffect>
                                  </p:childTnLst>
                                </p:cTn>
                              </p:par>
                            </p:childTnLst>
                          </p:cTn>
                        </p:par>
                        <p:par>
                          <p:cTn id="11" fill="hold">
                            <p:stCondLst>
                              <p:cond delay="500"/>
                            </p:stCondLst>
                            <p:childTnLst>
                              <p:par>
                                <p:cTn id="12" presetID="9" presetClass="entr" presetSubtype="0"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dissolve">
                                      <p:cBhvr>
                                        <p:cTn id="1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28600"/>
            <a:ext cx="8496944" cy="990600"/>
          </a:xfrm>
        </p:spPr>
        <p:txBody>
          <a:bodyPr>
            <a:normAutofit fontScale="90000"/>
          </a:bodyPr>
          <a:lstStyle/>
          <a:p>
            <a:r>
              <a:rPr kumimoji="1" lang="ja-JP" altLang="en-US" sz="4000" b="1" dirty="0" smtClean="0">
                <a:solidFill>
                  <a:srgbClr val="C00000"/>
                </a:solidFill>
                <a:latin typeface="メイリオ" pitchFamily="50" charset="-128"/>
                <a:ea typeface="メイリオ" pitchFamily="50" charset="-128"/>
              </a:rPr>
              <a:t>最遅完了時刻</a:t>
            </a:r>
            <a:r>
              <a:rPr kumimoji="1" lang="ja-JP" altLang="en-US" sz="4000" dirty="0" smtClean="0">
                <a:latin typeface="メイリオ" pitchFamily="50" charset="-128"/>
                <a:ea typeface="メイリオ" pitchFamily="50" charset="-128"/>
              </a:rPr>
              <a:t>の計算，</a:t>
            </a:r>
            <a:r>
              <a:rPr kumimoji="1" lang="ja-JP" altLang="en-US" sz="3300" dirty="0" smtClean="0">
                <a:latin typeface="メイリオ" pitchFamily="50" charset="-128"/>
                <a:ea typeface="メイリオ" pitchFamily="50" charset="-128"/>
              </a:rPr>
              <a:t>最遅</a:t>
            </a:r>
            <a:r>
              <a:rPr lang="ja-JP" altLang="en-US" sz="3300" b="1" dirty="0" smtClean="0">
                <a:solidFill>
                  <a:srgbClr val="C00000"/>
                </a:solidFill>
                <a:latin typeface="メイリオ" pitchFamily="50" charset="-128"/>
                <a:ea typeface="メイリオ" pitchFamily="50" charset="-128"/>
              </a:rPr>
              <a:t>開始</a:t>
            </a:r>
            <a:r>
              <a:rPr kumimoji="1" lang="ja-JP" altLang="en-US" sz="3300" dirty="0" smtClean="0">
                <a:latin typeface="メイリオ" pitchFamily="50" charset="-128"/>
                <a:ea typeface="メイリオ" pitchFamily="50" charset="-128"/>
              </a:rPr>
              <a:t>時刻の計算</a:t>
            </a:r>
            <a:endParaRPr kumimoji="1" lang="ja-JP" altLang="en-US" sz="3300" dirty="0">
              <a:latin typeface="メイリオ" pitchFamily="50" charset="-128"/>
              <a:ea typeface="メイリオ" pitchFamily="50" charset="-128"/>
            </a:endParaRPr>
          </a:p>
        </p:txBody>
      </p:sp>
      <p:graphicFrame>
        <p:nvGraphicFramePr>
          <p:cNvPr id="6" name="表 5"/>
          <p:cNvGraphicFramePr>
            <a:graphicFrameLocks noGrp="1"/>
          </p:cNvGraphicFramePr>
          <p:nvPr/>
        </p:nvGraphicFramePr>
        <p:xfrm>
          <a:off x="179512" y="1700804"/>
          <a:ext cx="8784976" cy="4745680"/>
        </p:xfrm>
        <a:graphic>
          <a:graphicData uri="http://schemas.openxmlformats.org/drawingml/2006/table">
            <a:tbl>
              <a:tblPr firstRow="1" bandRow="1"/>
              <a:tblGrid>
                <a:gridCol w="1512168">
                  <a:extLst>
                    <a:ext uri="{9D8B030D-6E8A-4147-A177-3AD203B41FA5}">
                      <a16:colId xmlns:a16="http://schemas.microsoft.com/office/drawing/2014/main" val="20000"/>
                    </a:ext>
                  </a:extLst>
                </a:gridCol>
                <a:gridCol w="1584176">
                  <a:extLst>
                    <a:ext uri="{9D8B030D-6E8A-4147-A177-3AD203B41FA5}">
                      <a16:colId xmlns:a16="http://schemas.microsoft.com/office/drawing/2014/main" val="20001"/>
                    </a:ext>
                  </a:extLst>
                </a:gridCol>
                <a:gridCol w="1656184">
                  <a:extLst>
                    <a:ext uri="{9D8B030D-6E8A-4147-A177-3AD203B41FA5}">
                      <a16:colId xmlns:a16="http://schemas.microsoft.com/office/drawing/2014/main" val="20002"/>
                    </a:ext>
                  </a:extLst>
                </a:gridCol>
                <a:gridCol w="2088232">
                  <a:extLst>
                    <a:ext uri="{9D8B030D-6E8A-4147-A177-3AD203B41FA5}">
                      <a16:colId xmlns:a16="http://schemas.microsoft.com/office/drawing/2014/main" val="20003"/>
                    </a:ext>
                  </a:extLst>
                </a:gridCol>
                <a:gridCol w="1944216">
                  <a:extLst>
                    <a:ext uri="{9D8B030D-6E8A-4147-A177-3AD203B41FA5}">
                      <a16:colId xmlns:a16="http://schemas.microsoft.com/office/drawing/2014/main" val="20004"/>
                    </a:ext>
                  </a:extLst>
                </a:gridCol>
              </a:tblGrid>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dirty="0" smtClean="0">
                          <a:solidFill>
                            <a:schemeClr val="tx2"/>
                          </a:solidFill>
                          <a:latin typeface="メイリオ" pitchFamily="50" charset="-128"/>
                          <a:ea typeface="メイリオ" pitchFamily="50" charset="-128"/>
                        </a:rPr>
                        <a:t>作業番号</a:t>
                      </a:r>
                      <a:endParaRPr kumimoji="1" lang="ja-JP" altLang="en-US" sz="22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dirty="0" smtClean="0">
                          <a:solidFill>
                            <a:schemeClr val="tx2"/>
                          </a:solidFill>
                          <a:latin typeface="メイリオ" pitchFamily="50" charset="-128"/>
                          <a:ea typeface="メイリオ" pitchFamily="50" charset="-128"/>
                        </a:rPr>
                        <a:t>所要時間</a:t>
                      </a:r>
                      <a:endParaRPr kumimoji="1" lang="ja-JP" altLang="en-US" sz="22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b="1" dirty="0" smtClean="0">
                          <a:solidFill>
                            <a:srgbClr val="C00000"/>
                          </a:solidFill>
                          <a:latin typeface="メイリオ" pitchFamily="50" charset="-128"/>
                          <a:ea typeface="メイリオ" pitchFamily="50" charset="-128"/>
                        </a:rPr>
                        <a:t>後続作業</a:t>
                      </a:r>
                      <a:endParaRPr kumimoji="1" lang="ja-JP" altLang="en-US" sz="22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b="1" dirty="0" smtClean="0">
                          <a:solidFill>
                            <a:srgbClr val="C00000"/>
                          </a:solidFill>
                          <a:latin typeface="メイリオ" pitchFamily="50" charset="-128"/>
                          <a:ea typeface="メイリオ" pitchFamily="50" charset="-128"/>
                        </a:rPr>
                        <a:t>最遅開始時刻</a:t>
                      </a:r>
                      <a:endParaRPr kumimoji="1" lang="ja-JP" altLang="en-US" sz="22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b="1" dirty="0" smtClean="0">
                          <a:solidFill>
                            <a:srgbClr val="C00000"/>
                          </a:solidFill>
                          <a:latin typeface="メイリオ" pitchFamily="50" charset="-128"/>
                          <a:ea typeface="メイリオ" pitchFamily="50" charset="-128"/>
                        </a:rPr>
                        <a:t>最遅完了時刻</a:t>
                      </a:r>
                      <a:endParaRPr kumimoji="1" lang="ja-JP" altLang="en-US" sz="22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G</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4</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err="1" smtClean="0">
                          <a:solidFill>
                            <a:schemeClr val="tx2"/>
                          </a:solidFill>
                          <a:latin typeface="メイリオ" pitchFamily="50" charset="-128"/>
                          <a:ea typeface="メイリオ" pitchFamily="50" charset="-128"/>
                        </a:rPr>
                        <a:t>L</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H</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4</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err="1" smtClean="0">
                          <a:solidFill>
                            <a:schemeClr val="tx2"/>
                          </a:solidFill>
                          <a:latin typeface="メイリオ" pitchFamily="50" charset="-128"/>
                          <a:ea typeface="メイリオ" pitchFamily="50" charset="-128"/>
                        </a:rPr>
                        <a:t>K,M</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I</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6</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K,M</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J</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7</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K,M,N</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K</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2</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L</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L</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4</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dirty="0" smtClean="0">
                          <a:solidFill>
                            <a:schemeClr val="tx2"/>
                          </a:solidFill>
                          <a:latin typeface="メイリオ" pitchFamily="50" charset="-128"/>
                          <a:ea typeface="メイリオ" pitchFamily="50" charset="-128"/>
                        </a:rPr>
                        <a:t>ー</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16</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20</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136016">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M</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5</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dirty="0" smtClean="0">
                          <a:solidFill>
                            <a:schemeClr val="tx2"/>
                          </a:solidFill>
                          <a:latin typeface="メイリオ" pitchFamily="50" charset="-128"/>
                          <a:ea typeface="メイリオ" pitchFamily="50" charset="-128"/>
                        </a:rPr>
                        <a:t>ー</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15</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20</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N</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4</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dirty="0" err="1" smtClean="0">
                          <a:solidFill>
                            <a:schemeClr val="tx2"/>
                          </a:solidFill>
                          <a:latin typeface="メイリオ" pitchFamily="50" charset="-128"/>
                          <a:ea typeface="メイリオ" pitchFamily="50" charset="-128"/>
                        </a:rPr>
                        <a:t>ー</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16</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20</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bl>
          </a:graphicData>
        </a:graphic>
      </p:graphicFrame>
      <p:sp>
        <p:nvSpPr>
          <p:cNvPr id="9" name="円/楕円 8"/>
          <p:cNvSpPr/>
          <p:nvPr/>
        </p:nvSpPr>
        <p:spPr>
          <a:xfrm>
            <a:off x="3635896" y="4365104"/>
            <a:ext cx="936104" cy="576064"/>
          </a:xfrm>
          <a:prstGeom prst="ellipse">
            <a:avLst/>
          </a:prstGeom>
          <a:noFill/>
          <a:ln w="317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円/楕円 10"/>
          <p:cNvSpPr/>
          <p:nvPr/>
        </p:nvSpPr>
        <p:spPr>
          <a:xfrm>
            <a:off x="467544" y="4869160"/>
            <a:ext cx="936104" cy="576064"/>
          </a:xfrm>
          <a:prstGeom prst="ellipse">
            <a:avLst/>
          </a:prstGeom>
          <a:noFill/>
          <a:ln w="317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 name="直線矢印コネクタ 11"/>
          <p:cNvCxnSpPr/>
          <p:nvPr/>
        </p:nvCxnSpPr>
        <p:spPr>
          <a:xfrm flipH="1">
            <a:off x="1115616" y="4653136"/>
            <a:ext cx="2736304" cy="432048"/>
          </a:xfrm>
          <a:prstGeom prst="straightConnector1">
            <a:avLst/>
          </a:prstGeom>
          <a:ln w="25400">
            <a:solidFill>
              <a:srgbClr val="00206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p:nvPr/>
        </p:nvCxnSpPr>
        <p:spPr>
          <a:xfrm>
            <a:off x="1187624" y="5157192"/>
            <a:ext cx="4608512" cy="0"/>
          </a:xfrm>
          <a:prstGeom prst="straightConnector1">
            <a:avLst/>
          </a:prstGeom>
          <a:ln w="25400">
            <a:solidFill>
              <a:srgbClr val="002060"/>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19" name="円/楕円 18"/>
          <p:cNvSpPr/>
          <p:nvPr/>
        </p:nvSpPr>
        <p:spPr>
          <a:xfrm>
            <a:off x="5508104" y="4869160"/>
            <a:ext cx="936104" cy="576064"/>
          </a:xfrm>
          <a:prstGeom prst="ellipse">
            <a:avLst/>
          </a:prstGeom>
          <a:noFill/>
          <a:ln w="317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 name="直線矢印コネクタ 20"/>
          <p:cNvCxnSpPr/>
          <p:nvPr/>
        </p:nvCxnSpPr>
        <p:spPr>
          <a:xfrm flipV="1">
            <a:off x="6300192" y="4725144"/>
            <a:ext cx="1440160" cy="432048"/>
          </a:xfrm>
          <a:prstGeom prst="straightConnector1">
            <a:avLst/>
          </a:prstGeom>
          <a:ln w="25400">
            <a:solidFill>
              <a:srgbClr val="002060"/>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26" name="円/楕円 25"/>
          <p:cNvSpPr/>
          <p:nvPr/>
        </p:nvSpPr>
        <p:spPr>
          <a:xfrm>
            <a:off x="7524328" y="4365104"/>
            <a:ext cx="936104" cy="576064"/>
          </a:xfrm>
          <a:prstGeom prst="ellipse">
            <a:avLst/>
          </a:prstGeom>
          <a:noFill/>
          <a:ln w="317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8" name="直線矢印コネクタ 27"/>
          <p:cNvCxnSpPr/>
          <p:nvPr/>
        </p:nvCxnSpPr>
        <p:spPr>
          <a:xfrm flipH="1">
            <a:off x="6804248" y="4653136"/>
            <a:ext cx="899592" cy="0"/>
          </a:xfrm>
          <a:prstGeom prst="straightConnector1">
            <a:avLst/>
          </a:prstGeom>
          <a:ln w="25400">
            <a:solidFill>
              <a:srgbClr val="002060"/>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30" name="正方形/長方形 29"/>
          <p:cNvSpPr/>
          <p:nvPr/>
        </p:nvSpPr>
        <p:spPr>
          <a:xfrm>
            <a:off x="5940152" y="3140968"/>
            <a:ext cx="2088232" cy="1008112"/>
          </a:xfrm>
          <a:prstGeom prst="rect">
            <a:avLst/>
          </a:prstGeom>
          <a:solidFill>
            <a:schemeClr val="bg1"/>
          </a:solid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solidFill>
                  <a:schemeClr val="tx2"/>
                </a:solidFill>
                <a:latin typeface="メイリオ" pitchFamily="50" charset="-128"/>
                <a:ea typeface="メイリオ" pitchFamily="50" charset="-128"/>
              </a:rPr>
              <a:t>後続作業の</a:t>
            </a:r>
            <a:endParaRPr kumimoji="1" lang="en-US" altLang="ja-JP" sz="2400" b="1" dirty="0" smtClean="0">
              <a:solidFill>
                <a:schemeClr val="tx2"/>
              </a:solidFill>
              <a:latin typeface="メイリオ" pitchFamily="50" charset="-128"/>
              <a:ea typeface="メイリオ" pitchFamily="50" charset="-128"/>
            </a:endParaRPr>
          </a:p>
          <a:p>
            <a:pPr algn="ctr"/>
            <a:r>
              <a:rPr kumimoji="1" lang="ja-JP" altLang="en-US" sz="2400" b="1" dirty="0" smtClean="0">
                <a:solidFill>
                  <a:schemeClr val="tx2"/>
                </a:solidFill>
                <a:latin typeface="メイリオ" pitchFamily="50" charset="-128"/>
                <a:ea typeface="メイリオ" pitchFamily="50" charset="-128"/>
              </a:rPr>
              <a:t>最</a:t>
            </a:r>
            <a:r>
              <a:rPr lang="ja-JP" altLang="en-US" sz="2400" b="1" dirty="0" smtClean="0">
                <a:solidFill>
                  <a:schemeClr val="tx2"/>
                </a:solidFill>
                <a:latin typeface="メイリオ" pitchFamily="50" charset="-128"/>
                <a:ea typeface="メイリオ" pitchFamily="50" charset="-128"/>
              </a:rPr>
              <a:t>遅開始時刻</a:t>
            </a:r>
            <a:endParaRPr kumimoji="1" lang="ja-JP" altLang="en-US" sz="2400" b="1" dirty="0">
              <a:solidFill>
                <a:schemeClr val="tx2"/>
              </a:solidFill>
              <a:latin typeface="メイリオ" pitchFamily="50" charset="-128"/>
              <a:ea typeface="メイリオ" pitchFamily="50" charset="-128"/>
            </a:endParaRPr>
          </a:p>
        </p:txBody>
      </p:sp>
      <p:cxnSp>
        <p:nvCxnSpPr>
          <p:cNvPr id="31" name="直線矢印コネクタ 30"/>
          <p:cNvCxnSpPr/>
          <p:nvPr/>
        </p:nvCxnSpPr>
        <p:spPr>
          <a:xfrm>
            <a:off x="7452320" y="4005064"/>
            <a:ext cx="360040" cy="504056"/>
          </a:xfrm>
          <a:prstGeom prst="straightConnector1">
            <a:avLst/>
          </a:prstGeom>
          <a:ln w="1905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4" name="正方形/長方形 13"/>
          <p:cNvSpPr/>
          <p:nvPr/>
        </p:nvSpPr>
        <p:spPr>
          <a:xfrm>
            <a:off x="7668344" y="4437112"/>
            <a:ext cx="601447" cy="461665"/>
          </a:xfrm>
          <a:prstGeom prst="rect">
            <a:avLst/>
          </a:prstGeom>
        </p:spPr>
        <p:txBody>
          <a:bodyPr wrap="none">
            <a:spAutoFit/>
          </a:bodyPr>
          <a:lstStyle/>
          <a:p>
            <a:pPr lvl="0"/>
            <a:r>
              <a:rPr lang="en-US" altLang="ja-JP" sz="2400" b="1" dirty="0" smtClean="0">
                <a:solidFill>
                  <a:srgbClr val="C00000"/>
                </a:solidFill>
                <a:latin typeface="メイリオ" pitchFamily="50" charset="-128"/>
                <a:ea typeface="メイリオ" pitchFamily="50" charset="-128"/>
              </a:rPr>
              <a:t>16</a:t>
            </a:r>
            <a:endParaRPr lang="ja-JP" altLang="en-US" sz="2400" b="1" dirty="0">
              <a:solidFill>
                <a:srgbClr val="C00000"/>
              </a:solidFill>
              <a:latin typeface="メイリオ" pitchFamily="50" charset="-128"/>
              <a:ea typeface="メイリオ" pitchFamily="50" charset="-128"/>
            </a:endParaRPr>
          </a:p>
        </p:txBody>
      </p:sp>
      <p:sp>
        <p:nvSpPr>
          <p:cNvPr id="16" name="正方形/長方形 15"/>
          <p:cNvSpPr/>
          <p:nvPr/>
        </p:nvSpPr>
        <p:spPr>
          <a:xfrm>
            <a:off x="5125583" y="4437112"/>
            <a:ext cx="1678665" cy="461665"/>
          </a:xfrm>
          <a:prstGeom prst="rect">
            <a:avLst/>
          </a:prstGeom>
        </p:spPr>
        <p:txBody>
          <a:bodyPr wrap="none">
            <a:spAutoFit/>
          </a:bodyPr>
          <a:lstStyle/>
          <a:p>
            <a:pPr lvl="0"/>
            <a:r>
              <a:rPr lang="en-US" altLang="ja-JP" sz="2400" b="1" dirty="0" smtClean="0">
                <a:solidFill>
                  <a:srgbClr val="C00000"/>
                </a:solidFill>
                <a:latin typeface="メイリオ" pitchFamily="50" charset="-128"/>
                <a:ea typeface="メイリオ" pitchFamily="50" charset="-128"/>
              </a:rPr>
              <a:t>16-2</a:t>
            </a:r>
            <a:r>
              <a:rPr lang="ja-JP" altLang="en-US" sz="2400" b="1" dirty="0" smtClean="0">
                <a:solidFill>
                  <a:srgbClr val="C00000"/>
                </a:solidFill>
                <a:latin typeface="メイリオ" pitchFamily="50" charset="-128"/>
                <a:ea typeface="メイリオ" pitchFamily="50" charset="-128"/>
              </a:rPr>
              <a:t>＝</a:t>
            </a:r>
            <a:r>
              <a:rPr lang="en-US" altLang="ja-JP" sz="2400" b="1" dirty="0" smtClean="0">
                <a:solidFill>
                  <a:srgbClr val="C00000"/>
                </a:solidFill>
                <a:latin typeface="メイリオ" pitchFamily="50" charset="-128"/>
                <a:ea typeface="メイリオ" pitchFamily="50" charset="-128"/>
              </a:rPr>
              <a:t>14</a:t>
            </a:r>
            <a:endParaRPr lang="ja-JP" altLang="en-US" sz="2400" b="1" dirty="0">
              <a:solidFill>
                <a:srgbClr val="C00000"/>
              </a:solidFill>
              <a:latin typeface="メイリオ" pitchFamily="50" charset="-128"/>
              <a:ea typeface="メイリオ" pitchFamily="50"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ssolv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right)">
                                      <p:cBhvr>
                                        <p:cTn id="12" dur="500"/>
                                        <p:tgtEl>
                                          <p:spTgt spid="12"/>
                                        </p:tgtEl>
                                      </p:cBhvr>
                                    </p:animEffect>
                                  </p:childTnLst>
                                </p:cTn>
                              </p:par>
                            </p:childTnLst>
                          </p:cTn>
                        </p:par>
                        <p:par>
                          <p:cTn id="13" fill="hold">
                            <p:stCondLst>
                              <p:cond delay="500"/>
                            </p:stCondLst>
                            <p:childTnLst>
                              <p:par>
                                <p:cTn id="14" presetID="9" presetClass="entr" presetSubtype="0" fill="hold" grpId="0" nodeType="after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dissolve">
                                      <p:cBhvr>
                                        <p:cTn id="16" dur="500"/>
                                        <p:tgtEl>
                                          <p:spTgt spid="11"/>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15"/>
                                        </p:tgtEl>
                                        <p:attrNameLst>
                                          <p:attrName>style.visibility</p:attrName>
                                        </p:attrNameLst>
                                      </p:cBhvr>
                                      <p:to>
                                        <p:strVal val="visible"/>
                                      </p:to>
                                    </p:set>
                                    <p:animEffect transition="in" filter="wipe(left)">
                                      <p:cBhvr>
                                        <p:cTn id="21" dur="500"/>
                                        <p:tgtEl>
                                          <p:spTgt spid="15"/>
                                        </p:tgtEl>
                                      </p:cBhvr>
                                    </p:animEffect>
                                  </p:childTnLst>
                                </p:cTn>
                              </p:par>
                            </p:childTnLst>
                          </p:cTn>
                        </p:par>
                        <p:par>
                          <p:cTn id="22" fill="hold">
                            <p:stCondLst>
                              <p:cond delay="500"/>
                            </p:stCondLst>
                            <p:childTnLst>
                              <p:par>
                                <p:cTn id="23" presetID="9" presetClass="entr" presetSubtype="0" fill="hold" grpId="0" nodeType="afterEffect">
                                  <p:stCondLst>
                                    <p:cond delay="0"/>
                                  </p:stCondLst>
                                  <p:childTnLst>
                                    <p:set>
                                      <p:cBhvr>
                                        <p:cTn id="24" dur="1" fill="hold">
                                          <p:stCondLst>
                                            <p:cond delay="0"/>
                                          </p:stCondLst>
                                        </p:cTn>
                                        <p:tgtEl>
                                          <p:spTgt spid="19"/>
                                        </p:tgtEl>
                                        <p:attrNameLst>
                                          <p:attrName>style.visibility</p:attrName>
                                        </p:attrNameLst>
                                      </p:cBhvr>
                                      <p:to>
                                        <p:strVal val="visible"/>
                                      </p:to>
                                    </p:set>
                                    <p:animEffect transition="in" filter="dissolve">
                                      <p:cBhvr>
                                        <p:cTn id="25" dur="500"/>
                                        <p:tgtEl>
                                          <p:spTgt spid="19"/>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nodeType="clickEffect">
                                  <p:stCondLst>
                                    <p:cond delay="0"/>
                                  </p:stCondLst>
                                  <p:childTnLst>
                                    <p:set>
                                      <p:cBhvr>
                                        <p:cTn id="29" dur="1" fill="hold">
                                          <p:stCondLst>
                                            <p:cond delay="0"/>
                                          </p:stCondLst>
                                        </p:cTn>
                                        <p:tgtEl>
                                          <p:spTgt spid="21"/>
                                        </p:tgtEl>
                                        <p:attrNameLst>
                                          <p:attrName>style.visibility</p:attrName>
                                        </p:attrNameLst>
                                      </p:cBhvr>
                                      <p:to>
                                        <p:strVal val="visible"/>
                                      </p:to>
                                    </p:set>
                                    <p:animEffect transition="in" filter="wipe(down)">
                                      <p:cBhvr>
                                        <p:cTn id="30" dur="500"/>
                                        <p:tgtEl>
                                          <p:spTgt spid="21"/>
                                        </p:tgtEl>
                                      </p:cBhvr>
                                    </p:animEffect>
                                  </p:childTnLst>
                                </p:cTn>
                              </p:par>
                            </p:childTnLst>
                          </p:cTn>
                        </p:par>
                        <p:par>
                          <p:cTn id="31" fill="hold">
                            <p:stCondLst>
                              <p:cond delay="500"/>
                            </p:stCondLst>
                            <p:childTnLst>
                              <p:par>
                                <p:cTn id="32" presetID="9" presetClass="entr" presetSubtype="0" fill="hold" grpId="0" nodeType="afterEffect">
                                  <p:stCondLst>
                                    <p:cond delay="0"/>
                                  </p:stCondLst>
                                  <p:childTnLst>
                                    <p:set>
                                      <p:cBhvr>
                                        <p:cTn id="33" dur="1" fill="hold">
                                          <p:stCondLst>
                                            <p:cond delay="0"/>
                                          </p:stCondLst>
                                        </p:cTn>
                                        <p:tgtEl>
                                          <p:spTgt spid="26"/>
                                        </p:tgtEl>
                                        <p:attrNameLst>
                                          <p:attrName>style.visibility</p:attrName>
                                        </p:attrNameLst>
                                      </p:cBhvr>
                                      <p:to>
                                        <p:strVal val="visible"/>
                                      </p:to>
                                    </p:set>
                                    <p:animEffect transition="in" filter="dissolve">
                                      <p:cBhvr>
                                        <p:cTn id="34" dur="500"/>
                                        <p:tgtEl>
                                          <p:spTgt spid="26"/>
                                        </p:tgtEl>
                                      </p:cBhvr>
                                    </p:animEffect>
                                  </p:childTnLst>
                                </p:cTn>
                              </p:par>
                              <p:par>
                                <p:cTn id="35" presetID="9"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dissolve">
                                      <p:cBhvr>
                                        <p:cTn id="37" dur="500"/>
                                        <p:tgtEl>
                                          <p:spTgt spid="14"/>
                                        </p:tgtEl>
                                      </p:cBhvr>
                                    </p:animEffect>
                                  </p:childTnLst>
                                </p:cTn>
                              </p:par>
                            </p:childTnLst>
                          </p:cTn>
                        </p:par>
                        <p:par>
                          <p:cTn id="38" fill="hold">
                            <p:stCondLst>
                              <p:cond delay="1000"/>
                            </p:stCondLst>
                            <p:childTnLst>
                              <p:par>
                                <p:cTn id="39" presetID="9" presetClass="entr" presetSubtype="0" fill="hold" grpId="0" nodeType="afterEffect">
                                  <p:stCondLst>
                                    <p:cond delay="0"/>
                                  </p:stCondLst>
                                  <p:childTnLst>
                                    <p:set>
                                      <p:cBhvr>
                                        <p:cTn id="40" dur="1" fill="hold">
                                          <p:stCondLst>
                                            <p:cond delay="0"/>
                                          </p:stCondLst>
                                        </p:cTn>
                                        <p:tgtEl>
                                          <p:spTgt spid="30"/>
                                        </p:tgtEl>
                                        <p:attrNameLst>
                                          <p:attrName>style.visibility</p:attrName>
                                        </p:attrNameLst>
                                      </p:cBhvr>
                                      <p:to>
                                        <p:strVal val="visible"/>
                                      </p:to>
                                    </p:set>
                                    <p:animEffect transition="in" filter="dissolve">
                                      <p:cBhvr>
                                        <p:cTn id="41" dur="500"/>
                                        <p:tgtEl>
                                          <p:spTgt spid="30"/>
                                        </p:tgtEl>
                                      </p:cBhvr>
                                    </p:animEffect>
                                  </p:childTnLst>
                                </p:cTn>
                              </p:par>
                              <p:par>
                                <p:cTn id="42" presetID="9" presetClass="entr" presetSubtype="0" fill="hold" nodeType="withEffect">
                                  <p:stCondLst>
                                    <p:cond delay="0"/>
                                  </p:stCondLst>
                                  <p:childTnLst>
                                    <p:set>
                                      <p:cBhvr>
                                        <p:cTn id="43" dur="1" fill="hold">
                                          <p:stCondLst>
                                            <p:cond delay="0"/>
                                          </p:stCondLst>
                                        </p:cTn>
                                        <p:tgtEl>
                                          <p:spTgt spid="31"/>
                                        </p:tgtEl>
                                        <p:attrNameLst>
                                          <p:attrName>style.visibility</p:attrName>
                                        </p:attrNameLst>
                                      </p:cBhvr>
                                      <p:to>
                                        <p:strVal val="visible"/>
                                      </p:to>
                                    </p:set>
                                    <p:animEffect transition="in" filter="dissolve">
                                      <p:cBhvr>
                                        <p:cTn id="44" dur="500"/>
                                        <p:tgtEl>
                                          <p:spTgt spid="31"/>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2" fill="hold" nodeType="clickEffect">
                                  <p:stCondLst>
                                    <p:cond delay="0"/>
                                  </p:stCondLst>
                                  <p:childTnLst>
                                    <p:set>
                                      <p:cBhvr>
                                        <p:cTn id="48" dur="1" fill="hold">
                                          <p:stCondLst>
                                            <p:cond delay="0"/>
                                          </p:stCondLst>
                                        </p:cTn>
                                        <p:tgtEl>
                                          <p:spTgt spid="28"/>
                                        </p:tgtEl>
                                        <p:attrNameLst>
                                          <p:attrName>style.visibility</p:attrName>
                                        </p:attrNameLst>
                                      </p:cBhvr>
                                      <p:to>
                                        <p:strVal val="visible"/>
                                      </p:to>
                                    </p:set>
                                    <p:animEffect transition="in" filter="wipe(right)">
                                      <p:cBhvr>
                                        <p:cTn id="49" dur="500"/>
                                        <p:tgtEl>
                                          <p:spTgt spid="28"/>
                                        </p:tgtEl>
                                      </p:cBhvr>
                                    </p:animEffect>
                                  </p:childTnLst>
                                </p:cTn>
                              </p:par>
                            </p:childTnLst>
                          </p:cTn>
                        </p:par>
                        <p:par>
                          <p:cTn id="50" fill="hold">
                            <p:stCondLst>
                              <p:cond delay="500"/>
                            </p:stCondLst>
                            <p:childTnLst>
                              <p:par>
                                <p:cTn id="51" presetID="9" presetClass="entr" presetSubtype="0" fill="hold" grpId="0" nodeType="afterEffect">
                                  <p:stCondLst>
                                    <p:cond delay="0"/>
                                  </p:stCondLst>
                                  <p:childTnLst>
                                    <p:set>
                                      <p:cBhvr>
                                        <p:cTn id="52" dur="1" fill="hold">
                                          <p:stCondLst>
                                            <p:cond delay="0"/>
                                          </p:stCondLst>
                                        </p:cTn>
                                        <p:tgtEl>
                                          <p:spTgt spid="16"/>
                                        </p:tgtEl>
                                        <p:attrNameLst>
                                          <p:attrName>style.visibility</p:attrName>
                                        </p:attrNameLst>
                                      </p:cBhvr>
                                      <p:to>
                                        <p:strVal val="visible"/>
                                      </p:to>
                                    </p:set>
                                    <p:animEffect transition="in" filter="dissolve">
                                      <p:cBhvr>
                                        <p:cTn id="53"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P spid="19" grpId="0" animBg="1"/>
      <p:bldP spid="26" grpId="0" animBg="1"/>
      <p:bldP spid="30" grpId="0" animBg="1"/>
      <p:bldP spid="14" grpId="0"/>
      <p:bldP spid="16"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28600"/>
            <a:ext cx="8496944" cy="990600"/>
          </a:xfrm>
        </p:spPr>
        <p:txBody>
          <a:bodyPr>
            <a:normAutofit fontScale="90000"/>
          </a:bodyPr>
          <a:lstStyle/>
          <a:p>
            <a:r>
              <a:rPr kumimoji="1" lang="ja-JP" altLang="en-US" sz="4000" b="1" dirty="0" smtClean="0">
                <a:solidFill>
                  <a:srgbClr val="C00000"/>
                </a:solidFill>
                <a:latin typeface="メイリオ" pitchFamily="50" charset="-128"/>
                <a:ea typeface="メイリオ" pitchFamily="50" charset="-128"/>
              </a:rPr>
              <a:t>最遅完了時刻</a:t>
            </a:r>
            <a:r>
              <a:rPr kumimoji="1" lang="ja-JP" altLang="en-US" sz="4000" dirty="0" smtClean="0">
                <a:latin typeface="メイリオ" pitchFamily="50" charset="-128"/>
                <a:ea typeface="メイリオ" pitchFamily="50" charset="-128"/>
              </a:rPr>
              <a:t>の計算，</a:t>
            </a:r>
            <a:r>
              <a:rPr kumimoji="1" lang="ja-JP" altLang="en-US" sz="3300" dirty="0" smtClean="0">
                <a:latin typeface="メイリオ" pitchFamily="50" charset="-128"/>
                <a:ea typeface="メイリオ" pitchFamily="50" charset="-128"/>
              </a:rPr>
              <a:t>最遅</a:t>
            </a:r>
            <a:r>
              <a:rPr lang="ja-JP" altLang="en-US" sz="3300" b="1" dirty="0" smtClean="0">
                <a:solidFill>
                  <a:srgbClr val="C00000"/>
                </a:solidFill>
                <a:latin typeface="メイリオ" pitchFamily="50" charset="-128"/>
                <a:ea typeface="メイリオ" pitchFamily="50" charset="-128"/>
              </a:rPr>
              <a:t>開始</a:t>
            </a:r>
            <a:r>
              <a:rPr kumimoji="1" lang="ja-JP" altLang="en-US" sz="3300" dirty="0" smtClean="0">
                <a:latin typeface="メイリオ" pitchFamily="50" charset="-128"/>
                <a:ea typeface="メイリオ" pitchFamily="50" charset="-128"/>
              </a:rPr>
              <a:t>時刻の計算</a:t>
            </a:r>
            <a:endParaRPr kumimoji="1" lang="ja-JP" altLang="en-US" sz="3300" dirty="0">
              <a:latin typeface="メイリオ" pitchFamily="50" charset="-128"/>
              <a:ea typeface="メイリオ" pitchFamily="50" charset="-128"/>
            </a:endParaRPr>
          </a:p>
        </p:txBody>
      </p:sp>
      <p:graphicFrame>
        <p:nvGraphicFramePr>
          <p:cNvPr id="6" name="表 5"/>
          <p:cNvGraphicFramePr>
            <a:graphicFrameLocks noGrp="1"/>
          </p:cNvGraphicFramePr>
          <p:nvPr/>
        </p:nvGraphicFramePr>
        <p:xfrm>
          <a:off x="179512" y="1700804"/>
          <a:ext cx="8784976" cy="4745680"/>
        </p:xfrm>
        <a:graphic>
          <a:graphicData uri="http://schemas.openxmlformats.org/drawingml/2006/table">
            <a:tbl>
              <a:tblPr firstRow="1" bandRow="1"/>
              <a:tblGrid>
                <a:gridCol w="1512168">
                  <a:extLst>
                    <a:ext uri="{9D8B030D-6E8A-4147-A177-3AD203B41FA5}">
                      <a16:colId xmlns:a16="http://schemas.microsoft.com/office/drawing/2014/main" val="20000"/>
                    </a:ext>
                  </a:extLst>
                </a:gridCol>
                <a:gridCol w="1584176">
                  <a:extLst>
                    <a:ext uri="{9D8B030D-6E8A-4147-A177-3AD203B41FA5}">
                      <a16:colId xmlns:a16="http://schemas.microsoft.com/office/drawing/2014/main" val="20001"/>
                    </a:ext>
                  </a:extLst>
                </a:gridCol>
                <a:gridCol w="1656184">
                  <a:extLst>
                    <a:ext uri="{9D8B030D-6E8A-4147-A177-3AD203B41FA5}">
                      <a16:colId xmlns:a16="http://schemas.microsoft.com/office/drawing/2014/main" val="20002"/>
                    </a:ext>
                  </a:extLst>
                </a:gridCol>
                <a:gridCol w="2088232">
                  <a:extLst>
                    <a:ext uri="{9D8B030D-6E8A-4147-A177-3AD203B41FA5}">
                      <a16:colId xmlns:a16="http://schemas.microsoft.com/office/drawing/2014/main" val="20003"/>
                    </a:ext>
                  </a:extLst>
                </a:gridCol>
                <a:gridCol w="1944216">
                  <a:extLst>
                    <a:ext uri="{9D8B030D-6E8A-4147-A177-3AD203B41FA5}">
                      <a16:colId xmlns:a16="http://schemas.microsoft.com/office/drawing/2014/main" val="20004"/>
                    </a:ext>
                  </a:extLst>
                </a:gridCol>
              </a:tblGrid>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dirty="0" smtClean="0">
                          <a:solidFill>
                            <a:schemeClr val="tx2"/>
                          </a:solidFill>
                          <a:latin typeface="メイリオ" pitchFamily="50" charset="-128"/>
                          <a:ea typeface="メイリオ" pitchFamily="50" charset="-128"/>
                        </a:rPr>
                        <a:t>作業番号</a:t>
                      </a:r>
                      <a:endParaRPr kumimoji="1" lang="ja-JP" altLang="en-US" sz="22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dirty="0" smtClean="0">
                          <a:solidFill>
                            <a:schemeClr val="tx2"/>
                          </a:solidFill>
                          <a:latin typeface="メイリオ" pitchFamily="50" charset="-128"/>
                          <a:ea typeface="メイリオ" pitchFamily="50" charset="-128"/>
                        </a:rPr>
                        <a:t>所要時間</a:t>
                      </a:r>
                      <a:endParaRPr kumimoji="1" lang="ja-JP" altLang="en-US" sz="22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b="1" dirty="0" smtClean="0">
                          <a:solidFill>
                            <a:srgbClr val="C00000"/>
                          </a:solidFill>
                          <a:latin typeface="メイリオ" pitchFamily="50" charset="-128"/>
                          <a:ea typeface="メイリオ" pitchFamily="50" charset="-128"/>
                        </a:rPr>
                        <a:t>後続作業</a:t>
                      </a:r>
                      <a:endParaRPr kumimoji="1" lang="ja-JP" altLang="en-US" sz="22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b="1" dirty="0" smtClean="0">
                          <a:solidFill>
                            <a:srgbClr val="C00000"/>
                          </a:solidFill>
                          <a:latin typeface="メイリオ" pitchFamily="50" charset="-128"/>
                          <a:ea typeface="メイリオ" pitchFamily="50" charset="-128"/>
                        </a:rPr>
                        <a:t>最遅開始時刻</a:t>
                      </a:r>
                      <a:endParaRPr kumimoji="1" lang="ja-JP" altLang="en-US" sz="22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b="1" dirty="0" smtClean="0">
                          <a:solidFill>
                            <a:srgbClr val="C00000"/>
                          </a:solidFill>
                          <a:latin typeface="メイリオ" pitchFamily="50" charset="-128"/>
                          <a:ea typeface="メイリオ" pitchFamily="50" charset="-128"/>
                        </a:rPr>
                        <a:t>最遅完了時刻</a:t>
                      </a:r>
                      <a:endParaRPr kumimoji="1" lang="ja-JP" altLang="en-US" sz="22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G</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4</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err="1" smtClean="0">
                          <a:solidFill>
                            <a:schemeClr val="tx2"/>
                          </a:solidFill>
                          <a:latin typeface="メイリオ" pitchFamily="50" charset="-128"/>
                          <a:ea typeface="メイリオ" pitchFamily="50" charset="-128"/>
                        </a:rPr>
                        <a:t>L</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H</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4</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err="1" smtClean="0">
                          <a:solidFill>
                            <a:schemeClr val="tx2"/>
                          </a:solidFill>
                          <a:latin typeface="メイリオ" pitchFamily="50" charset="-128"/>
                          <a:ea typeface="メイリオ" pitchFamily="50" charset="-128"/>
                        </a:rPr>
                        <a:t>K,M</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I</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6</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K,M</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J</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7</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K,M,N</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rgbClr val="C00000"/>
                          </a:solidFill>
                          <a:latin typeface="メイリオ" pitchFamily="50" charset="-128"/>
                          <a:ea typeface="メイリオ" pitchFamily="50" charset="-128"/>
                        </a:rPr>
                        <a:t>14-7</a:t>
                      </a:r>
                      <a:r>
                        <a:rPr kumimoji="1" lang="ja-JP" altLang="en-US" sz="2400" b="1" dirty="0" smtClean="0">
                          <a:solidFill>
                            <a:srgbClr val="C00000"/>
                          </a:solidFill>
                          <a:latin typeface="メイリオ" pitchFamily="50" charset="-128"/>
                          <a:ea typeface="メイリオ" pitchFamily="50" charset="-128"/>
                        </a:rPr>
                        <a:t>＝</a:t>
                      </a:r>
                      <a:r>
                        <a:rPr kumimoji="1" lang="en-US" altLang="ja-JP" sz="2400" b="1" dirty="0" smtClean="0">
                          <a:solidFill>
                            <a:srgbClr val="C00000"/>
                          </a:solidFill>
                          <a:latin typeface="メイリオ" pitchFamily="50" charset="-128"/>
                          <a:ea typeface="メイリオ" pitchFamily="50" charset="-128"/>
                        </a:rPr>
                        <a:t>7</a:t>
                      </a:r>
                      <a:endParaRPr kumimoji="1" lang="ja-JP" altLang="en-US" sz="24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rgbClr val="C00000"/>
                          </a:solidFill>
                          <a:latin typeface="メイリオ" pitchFamily="50" charset="-128"/>
                          <a:ea typeface="メイリオ" pitchFamily="50" charset="-128"/>
                        </a:rPr>
                        <a:t>14</a:t>
                      </a:r>
                      <a:endParaRPr kumimoji="1" lang="ja-JP" altLang="en-US" sz="24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K</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2</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L</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14</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16</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L</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4</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dirty="0" smtClean="0">
                          <a:solidFill>
                            <a:schemeClr val="tx2"/>
                          </a:solidFill>
                          <a:latin typeface="メイリオ" pitchFamily="50" charset="-128"/>
                          <a:ea typeface="メイリオ" pitchFamily="50" charset="-128"/>
                        </a:rPr>
                        <a:t>ー</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16</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20</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136016">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M</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5</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dirty="0" smtClean="0">
                          <a:solidFill>
                            <a:schemeClr val="tx2"/>
                          </a:solidFill>
                          <a:latin typeface="メイリオ" pitchFamily="50" charset="-128"/>
                          <a:ea typeface="メイリオ" pitchFamily="50" charset="-128"/>
                        </a:rPr>
                        <a:t>ー</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15</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20</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N</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4</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dirty="0" err="1" smtClean="0">
                          <a:solidFill>
                            <a:schemeClr val="tx2"/>
                          </a:solidFill>
                          <a:latin typeface="メイリオ" pitchFamily="50" charset="-128"/>
                          <a:ea typeface="メイリオ" pitchFamily="50" charset="-128"/>
                        </a:rPr>
                        <a:t>ー</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16</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20</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bl>
          </a:graphicData>
        </a:graphic>
      </p:graphicFrame>
      <p:sp>
        <p:nvSpPr>
          <p:cNvPr id="9" name="円/楕円 8"/>
          <p:cNvSpPr/>
          <p:nvPr/>
        </p:nvSpPr>
        <p:spPr>
          <a:xfrm>
            <a:off x="3419872" y="3789040"/>
            <a:ext cx="1368152" cy="576064"/>
          </a:xfrm>
          <a:prstGeom prst="ellipse">
            <a:avLst/>
          </a:prstGeom>
          <a:noFill/>
          <a:ln w="317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円/楕円 10"/>
          <p:cNvSpPr/>
          <p:nvPr/>
        </p:nvSpPr>
        <p:spPr>
          <a:xfrm>
            <a:off x="467544" y="4365104"/>
            <a:ext cx="936104" cy="576064"/>
          </a:xfrm>
          <a:prstGeom prst="ellipse">
            <a:avLst/>
          </a:prstGeom>
          <a:noFill/>
          <a:ln w="317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 name="直線矢印コネクタ 11"/>
          <p:cNvCxnSpPr/>
          <p:nvPr/>
        </p:nvCxnSpPr>
        <p:spPr>
          <a:xfrm flipH="1">
            <a:off x="1187624" y="4293096"/>
            <a:ext cx="2664296" cy="288032"/>
          </a:xfrm>
          <a:prstGeom prst="straightConnector1">
            <a:avLst/>
          </a:prstGeom>
          <a:ln w="25400">
            <a:solidFill>
              <a:srgbClr val="00206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p:nvPr/>
        </p:nvCxnSpPr>
        <p:spPr>
          <a:xfrm>
            <a:off x="1187624" y="4653136"/>
            <a:ext cx="4608512" cy="0"/>
          </a:xfrm>
          <a:prstGeom prst="straightConnector1">
            <a:avLst/>
          </a:prstGeom>
          <a:ln w="25400">
            <a:solidFill>
              <a:srgbClr val="002060"/>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19" name="円/楕円 18"/>
          <p:cNvSpPr/>
          <p:nvPr/>
        </p:nvSpPr>
        <p:spPr>
          <a:xfrm>
            <a:off x="5508104" y="4365104"/>
            <a:ext cx="936104" cy="576064"/>
          </a:xfrm>
          <a:prstGeom prst="ellipse">
            <a:avLst/>
          </a:prstGeom>
          <a:noFill/>
          <a:ln w="317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 name="直線矢印コネクタ 20"/>
          <p:cNvCxnSpPr/>
          <p:nvPr/>
        </p:nvCxnSpPr>
        <p:spPr>
          <a:xfrm flipV="1">
            <a:off x="6300192" y="4221088"/>
            <a:ext cx="1512168" cy="360040"/>
          </a:xfrm>
          <a:prstGeom prst="straightConnector1">
            <a:avLst/>
          </a:prstGeom>
          <a:ln w="25400">
            <a:solidFill>
              <a:srgbClr val="002060"/>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26" name="円/楕円 25"/>
          <p:cNvSpPr/>
          <p:nvPr/>
        </p:nvSpPr>
        <p:spPr>
          <a:xfrm>
            <a:off x="7596336" y="3789040"/>
            <a:ext cx="936104" cy="576064"/>
          </a:xfrm>
          <a:prstGeom prst="ellipse">
            <a:avLst/>
          </a:prstGeom>
          <a:noFill/>
          <a:ln w="317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8" name="直線矢印コネクタ 27"/>
          <p:cNvCxnSpPr/>
          <p:nvPr/>
        </p:nvCxnSpPr>
        <p:spPr>
          <a:xfrm flipH="1">
            <a:off x="6876256" y="4077072"/>
            <a:ext cx="899592" cy="0"/>
          </a:xfrm>
          <a:prstGeom prst="straightConnector1">
            <a:avLst/>
          </a:prstGeom>
          <a:ln w="25400">
            <a:solidFill>
              <a:srgbClr val="002060"/>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30" name="正方形/長方形 29"/>
          <p:cNvSpPr/>
          <p:nvPr/>
        </p:nvSpPr>
        <p:spPr>
          <a:xfrm>
            <a:off x="5220072" y="2348880"/>
            <a:ext cx="2088232" cy="1296144"/>
          </a:xfrm>
          <a:prstGeom prst="rect">
            <a:avLst/>
          </a:prstGeom>
          <a:solidFill>
            <a:schemeClr val="bg1"/>
          </a:solid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solidFill>
                  <a:schemeClr val="tx2"/>
                </a:solidFill>
                <a:latin typeface="メイリオ" pitchFamily="50" charset="-128"/>
                <a:ea typeface="メイリオ" pitchFamily="50" charset="-128"/>
              </a:rPr>
              <a:t>後続作業の</a:t>
            </a:r>
            <a:endParaRPr kumimoji="1" lang="en-US" altLang="ja-JP" sz="2400" b="1" dirty="0" smtClean="0">
              <a:solidFill>
                <a:schemeClr val="tx2"/>
              </a:solidFill>
              <a:latin typeface="メイリオ" pitchFamily="50" charset="-128"/>
              <a:ea typeface="メイリオ" pitchFamily="50" charset="-128"/>
            </a:endParaRPr>
          </a:p>
          <a:p>
            <a:pPr algn="ctr"/>
            <a:r>
              <a:rPr kumimoji="1" lang="ja-JP" altLang="en-US" sz="2400" b="1" dirty="0" smtClean="0">
                <a:solidFill>
                  <a:schemeClr val="tx2"/>
                </a:solidFill>
                <a:latin typeface="メイリオ" pitchFamily="50" charset="-128"/>
                <a:ea typeface="メイリオ" pitchFamily="50" charset="-128"/>
              </a:rPr>
              <a:t>最</a:t>
            </a:r>
            <a:r>
              <a:rPr lang="ja-JP" altLang="en-US" sz="2400" b="1" dirty="0" smtClean="0">
                <a:solidFill>
                  <a:schemeClr val="tx2"/>
                </a:solidFill>
                <a:latin typeface="メイリオ" pitchFamily="50" charset="-128"/>
                <a:ea typeface="メイリオ" pitchFamily="50" charset="-128"/>
              </a:rPr>
              <a:t>遅開始時刻</a:t>
            </a:r>
            <a:endParaRPr lang="en-US" altLang="ja-JP" sz="2400" b="1" dirty="0" smtClean="0">
              <a:solidFill>
                <a:schemeClr val="tx2"/>
              </a:solidFill>
              <a:latin typeface="メイリオ" pitchFamily="50" charset="-128"/>
              <a:ea typeface="メイリオ" pitchFamily="50" charset="-128"/>
            </a:endParaRPr>
          </a:p>
          <a:p>
            <a:pPr algn="ctr"/>
            <a:r>
              <a:rPr kumimoji="1" lang="ja-JP" altLang="en-US" sz="2400" b="1" dirty="0" smtClean="0">
                <a:solidFill>
                  <a:schemeClr val="tx2"/>
                </a:solidFill>
                <a:latin typeface="メイリオ" pitchFamily="50" charset="-128"/>
                <a:ea typeface="メイリオ" pitchFamily="50" charset="-128"/>
              </a:rPr>
              <a:t>の</a:t>
            </a:r>
            <a:r>
              <a:rPr kumimoji="1" lang="ja-JP" altLang="en-US" sz="2400" b="1" dirty="0" smtClean="0">
                <a:solidFill>
                  <a:srgbClr val="C00000"/>
                </a:solidFill>
                <a:latin typeface="メイリオ" pitchFamily="50" charset="-128"/>
                <a:ea typeface="メイリオ" pitchFamily="50" charset="-128"/>
              </a:rPr>
              <a:t>最小値</a:t>
            </a:r>
            <a:endParaRPr kumimoji="1" lang="ja-JP" altLang="en-US" sz="2400" b="1" dirty="0">
              <a:solidFill>
                <a:srgbClr val="C00000"/>
              </a:solidFill>
              <a:latin typeface="メイリオ" pitchFamily="50" charset="-128"/>
              <a:ea typeface="メイリオ" pitchFamily="50" charset="-128"/>
            </a:endParaRPr>
          </a:p>
        </p:txBody>
      </p:sp>
      <p:cxnSp>
        <p:nvCxnSpPr>
          <p:cNvPr id="31" name="直線矢印コネクタ 30"/>
          <p:cNvCxnSpPr/>
          <p:nvPr/>
        </p:nvCxnSpPr>
        <p:spPr>
          <a:xfrm>
            <a:off x="7164288" y="3356992"/>
            <a:ext cx="576064" cy="576064"/>
          </a:xfrm>
          <a:prstGeom prst="straightConnector1">
            <a:avLst/>
          </a:prstGeom>
          <a:ln w="1905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6" name="円/楕円 15"/>
          <p:cNvSpPr/>
          <p:nvPr/>
        </p:nvSpPr>
        <p:spPr>
          <a:xfrm>
            <a:off x="467544" y="5373216"/>
            <a:ext cx="936104" cy="576064"/>
          </a:xfrm>
          <a:prstGeom prst="ellipse">
            <a:avLst/>
          </a:prstGeom>
          <a:noFill/>
          <a:ln w="317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円/楕円 16"/>
          <p:cNvSpPr/>
          <p:nvPr/>
        </p:nvSpPr>
        <p:spPr>
          <a:xfrm>
            <a:off x="467544" y="5877272"/>
            <a:ext cx="936104" cy="576064"/>
          </a:xfrm>
          <a:prstGeom prst="ellipse">
            <a:avLst/>
          </a:prstGeom>
          <a:noFill/>
          <a:ln w="317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8" name="直線矢印コネクタ 17"/>
          <p:cNvCxnSpPr/>
          <p:nvPr/>
        </p:nvCxnSpPr>
        <p:spPr>
          <a:xfrm flipH="1">
            <a:off x="1187624" y="4293096"/>
            <a:ext cx="2808312" cy="1368152"/>
          </a:xfrm>
          <a:prstGeom prst="straightConnector1">
            <a:avLst/>
          </a:prstGeom>
          <a:ln w="25400">
            <a:solidFill>
              <a:srgbClr val="00206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23" name="直線矢印コネクタ 22"/>
          <p:cNvCxnSpPr/>
          <p:nvPr/>
        </p:nvCxnSpPr>
        <p:spPr>
          <a:xfrm flipH="1">
            <a:off x="1187624" y="4293096"/>
            <a:ext cx="2880320" cy="1872208"/>
          </a:xfrm>
          <a:prstGeom prst="straightConnector1">
            <a:avLst/>
          </a:prstGeom>
          <a:ln w="25400">
            <a:solidFill>
              <a:srgbClr val="002060"/>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27" name="円/楕円 26"/>
          <p:cNvSpPr/>
          <p:nvPr/>
        </p:nvSpPr>
        <p:spPr>
          <a:xfrm>
            <a:off x="5508104" y="5373216"/>
            <a:ext cx="936104" cy="576064"/>
          </a:xfrm>
          <a:prstGeom prst="ellipse">
            <a:avLst/>
          </a:prstGeom>
          <a:noFill/>
          <a:ln w="317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円/楕円 28"/>
          <p:cNvSpPr/>
          <p:nvPr/>
        </p:nvSpPr>
        <p:spPr>
          <a:xfrm>
            <a:off x="5508104" y="5877272"/>
            <a:ext cx="936104" cy="576064"/>
          </a:xfrm>
          <a:prstGeom prst="ellipse">
            <a:avLst/>
          </a:prstGeom>
          <a:noFill/>
          <a:ln w="317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2" name="直線矢印コネクタ 31"/>
          <p:cNvCxnSpPr/>
          <p:nvPr/>
        </p:nvCxnSpPr>
        <p:spPr>
          <a:xfrm>
            <a:off x="1187624" y="5661248"/>
            <a:ext cx="4608512" cy="0"/>
          </a:xfrm>
          <a:prstGeom prst="straightConnector1">
            <a:avLst/>
          </a:prstGeom>
          <a:ln w="25400">
            <a:solidFill>
              <a:srgbClr val="00206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33" name="直線矢印コネクタ 32"/>
          <p:cNvCxnSpPr/>
          <p:nvPr/>
        </p:nvCxnSpPr>
        <p:spPr>
          <a:xfrm>
            <a:off x="1187624" y="6165304"/>
            <a:ext cx="4608512" cy="0"/>
          </a:xfrm>
          <a:prstGeom prst="straightConnector1">
            <a:avLst/>
          </a:prstGeom>
          <a:ln w="25400">
            <a:solidFill>
              <a:srgbClr val="00206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34" name="直線矢印コネクタ 33"/>
          <p:cNvCxnSpPr/>
          <p:nvPr/>
        </p:nvCxnSpPr>
        <p:spPr>
          <a:xfrm flipV="1">
            <a:off x="6300192" y="4293096"/>
            <a:ext cx="1656184" cy="1368152"/>
          </a:xfrm>
          <a:prstGeom prst="straightConnector1">
            <a:avLst/>
          </a:prstGeom>
          <a:ln w="25400">
            <a:solidFill>
              <a:srgbClr val="00206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37" name="直線矢印コネクタ 36"/>
          <p:cNvCxnSpPr/>
          <p:nvPr/>
        </p:nvCxnSpPr>
        <p:spPr>
          <a:xfrm flipV="1">
            <a:off x="6300192" y="4293096"/>
            <a:ext cx="1872208" cy="1872208"/>
          </a:xfrm>
          <a:prstGeom prst="straightConnector1">
            <a:avLst/>
          </a:prstGeom>
          <a:ln w="25400">
            <a:solidFill>
              <a:srgbClr val="002060"/>
            </a:solidFill>
            <a:prstDash val="dash"/>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28600"/>
            <a:ext cx="8496944" cy="990600"/>
          </a:xfrm>
        </p:spPr>
        <p:txBody>
          <a:bodyPr>
            <a:normAutofit fontScale="90000"/>
          </a:bodyPr>
          <a:lstStyle/>
          <a:p>
            <a:r>
              <a:rPr kumimoji="1" lang="ja-JP" altLang="en-US" sz="4000" b="1" dirty="0" smtClean="0">
                <a:solidFill>
                  <a:srgbClr val="C00000"/>
                </a:solidFill>
                <a:latin typeface="メイリオ" pitchFamily="50" charset="-128"/>
                <a:ea typeface="メイリオ" pitchFamily="50" charset="-128"/>
              </a:rPr>
              <a:t>最遅完了時刻</a:t>
            </a:r>
            <a:r>
              <a:rPr kumimoji="1" lang="ja-JP" altLang="en-US" sz="4000" dirty="0" smtClean="0">
                <a:latin typeface="メイリオ" pitchFamily="50" charset="-128"/>
                <a:ea typeface="メイリオ" pitchFamily="50" charset="-128"/>
              </a:rPr>
              <a:t>の計算，</a:t>
            </a:r>
            <a:r>
              <a:rPr kumimoji="1" lang="ja-JP" altLang="en-US" sz="3300" dirty="0" smtClean="0">
                <a:latin typeface="メイリオ" pitchFamily="50" charset="-128"/>
                <a:ea typeface="メイリオ" pitchFamily="50" charset="-128"/>
              </a:rPr>
              <a:t>最遅</a:t>
            </a:r>
            <a:r>
              <a:rPr lang="ja-JP" altLang="en-US" sz="3300" b="1" dirty="0" smtClean="0">
                <a:solidFill>
                  <a:srgbClr val="C00000"/>
                </a:solidFill>
                <a:latin typeface="メイリオ" pitchFamily="50" charset="-128"/>
                <a:ea typeface="メイリオ" pitchFamily="50" charset="-128"/>
              </a:rPr>
              <a:t>開始</a:t>
            </a:r>
            <a:r>
              <a:rPr kumimoji="1" lang="ja-JP" altLang="en-US" sz="3300" dirty="0" smtClean="0">
                <a:latin typeface="メイリオ" pitchFamily="50" charset="-128"/>
                <a:ea typeface="メイリオ" pitchFamily="50" charset="-128"/>
              </a:rPr>
              <a:t>時刻の計算</a:t>
            </a:r>
            <a:endParaRPr kumimoji="1" lang="ja-JP" altLang="en-US" sz="3300" dirty="0">
              <a:latin typeface="メイリオ" pitchFamily="50" charset="-128"/>
              <a:ea typeface="メイリオ" pitchFamily="50" charset="-128"/>
            </a:endParaRPr>
          </a:p>
        </p:txBody>
      </p:sp>
      <p:graphicFrame>
        <p:nvGraphicFramePr>
          <p:cNvPr id="6" name="表 5"/>
          <p:cNvGraphicFramePr>
            <a:graphicFrameLocks noGrp="1"/>
          </p:cNvGraphicFramePr>
          <p:nvPr/>
        </p:nvGraphicFramePr>
        <p:xfrm>
          <a:off x="179512" y="1700804"/>
          <a:ext cx="8784976" cy="4745680"/>
        </p:xfrm>
        <a:graphic>
          <a:graphicData uri="http://schemas.openxmlformats.org/drawingml/2006/table">
            <a:tbl>
              <a:tblPr firstRow="1" bandRow="1"/>
              <a:tblGrid>
                <a:gridCol w="1512168">
                  <a:extLst>
                    <a:ext uri="{9D8B030D-6E8A-4147-A177-3AD203B41FA5}">
                      <a16:colId xmlns:a16="http://schemas.microsoft.com/office/drawing/2014/main" val="20000"/>
                    </a:ext>
                  </a:extLst>
                </a:gridCol>
                <a:gridCol w="1584176">
                  <a:extLst>
                    <a:ext uri="{9D8B030D-6E8A-4147-A177-3AD203B41FA5}">
                      <a16:colId xmlns:a16="http://schemas.microsoft.com/office/drawing/2014/main" val="20001"/>
                    </a:ext>
                  </a:extLst>
                </a:gridCol>
                <a:gridCol w="1656184">
                  <a:extLst>
                    <a:ext uri="{9D8B030D-6E8A-4147-A177-3AD203B41FA5}">
                      <a16:colId xmlns:a16="http://schemas.microsoft.com/office/drawing/2014/main" val="20002"/>
                    </a:ext>
                  </a:extLst>
                </a:gridCol>
                <a:gridCol w="2088232">
                  <a:extLst>
                    <a:ext uri="{9D8B030D-6E8A-4147-A177-3AD203B41FA5}">
                      <a16:colId xmlns:a16="http://schemas.microsoft.com/office/drawing/2014/main" val="20003"/>
                    </a:ext>
                  </a:extLst>
                </a:gridCol>
                <a:gridCol w="1944216">
                  <a:extLst>
                    <a:ext uri="{9D8B030D-6E8A-4147-A177-3AD203B41FA5}">
                      <a16:colId xmlns:a16="http://schemas.microsoft.com/office/drawing/2014/main" val="20004"/>
                    </a:ext>
                  </a:extLst>
                </a:gridCol>
              </a:tblGrid>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dirty="0" smtClean="0">
                          <a:solidFill>
                            <a:schemeClr val="tx2"/>
                          </a:solidFill>
                          <a:latin typeface="メイリオ" pitchFamily="50" charset="-128"/>
                          <a:ea typeface="メイリオ" pitchFamily="50" charset="-128"/>
                        </a:rPr>
                        <a:t>作業番号</a:t>
                      </a:r>
                      <a:endParaRPr kumimoji="1" lang="ja-JP" altLang="en-US" sz="22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dirty="0" smtClean="0">
                          <a:solidFill>
                            <a:schemeClr val="tx2"/>
                          </a:solidFill>
                          <a:latin typeface="メイリオ" pitchFamily="50" charset="-128"/>
                          <a:ea typeface="メイリオ" pitchFamily="50" charset="-128"/>
                        </a:rPr>
                        <a:t>所要時間</a:t>
                      </a:r>
                      <a:endParaRPr kumimoji="1" lang="ja-JP" altLang="en-US" sz="22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b="1" dirty="0" smtClean="0">
                          <a:solidFill>
                            <a:srgbClr val="C00000"/>
                          </a:solidFill>
                          <a:latin typeface="メイリオ" pitchFamily="50" charset="-128"/>
                          <a:ea typeface="メイリオ" pitchFamily="50" charset="-128"/>
                        </a:rPr>
                        <a:t>後続作業</a:t>
                      </a:r>
                      <a:endParaRPr kumimoji="1" lang="ja-JP" altLang="en-US" sz="22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b="1" dirty="0" smtClean="0">
                          <a:solidFill>
                            <a:srgbClr val="C00000"/>
                          </a:solidFill>
                          <a:latin typeface="メイリオ" pitchFamily="50" charset="-128"/>
                          <a:ea typeface="メイリオ" pitchFamily="50" charset="-128"/>
                        </a:rPr>
                        <a:t>最遅開始時刻</a:t>
                      </a:r>
                      <a:endParaRPr kumimoji="1" lang="ja-JP" altLang="en-US" sz="22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200" b="1" dirty="0" smtClean="0">
                          <a:solidFill>
                            <a:srgbClr val="C00000"/>
                          </a:solidFill>
                          <a:latin typeface="メイリオ" pitchFamily="50" charset="-128"/>
                          <a:ea typeface="メイリオ" pitchFamily="50" charset="-128"/>
                        </a:rPr>
                        <a:t>最遅完了時刻</a:t>
                      </a:r>
                      <a:endParaRPr kumimoji="1" lang="ja-JP" altLang="en-US" sz="22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G</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4</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err="1" smtClean="0">
                          <a:solidFill>
                            <a:schemeClr val="tx2"/>
                          </a:solidFill>
                          <a:latin typeface="メイリオ" pitchFamily="50" charset="-128"/>
                          <a:ea typeface="メイリオ" pitchFamily="50" charset="-128"/>
                        </a:rPr>
                        <a:t>L</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16-4</a:t>
                      </a:r>
                      <a:r>
                        <a:rPr kumimoji="1" lang="ja-JP" altLang="en-US" sz="2400" b="1" dirty="0" smtClean="0">
                          <a:solidFill>
                            <a:schemeClr val="tx2"/>
                          </a:solidFill>
                          <a:latin typeface="メイリオ" pitchFamily="50" charset="-128"/>
                          <a:ea typeface="メイリオ" pitchFamily="50" charset="-128"/>
                        </a:rPr>
                        <a:t>＝</a:t>
                      </a:r>
                      <a:r>
                        <a:rPr kumimoji="1" lang="en-US" altLang="ja-JP" sz="2400" b="1" dirty="0" smtClean="0">
                          <a:solidFill>
                            <a:schemeClr val="tx2"/>
                          </a:solidFill>
                          <a:latin typeface="メイリオ" pitchFamily="50" charset="-128"/>
                          <a:ea typeface="メイリオ" pitchFamily="50" charset="-128"/>
                        </a:rPr>
                        <a:t>12</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16</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H</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4</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err="1" smtClean="0">
                          <a:solidFill>
                            <a:schemeClr val="tx2"/>
                          </a:solidFill>
                          <a:latin typeface="メイリオ" pitchFamily="50" charset="-128"/>
                          <a:ea typeface="メイリオ" pitchFamily="50" charset="-128"/>
                        </a:rPr>
                        <a:t>K,M</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14-4</a:t>
                      </a:r>
                      <a:r>
                        <a:rPr kumimoji="1" lang="ja-JP" altLang="en-US" sz="2400" b="1" dirty="0" smtClean="0">
                          <a:solidFill>
                            <a:schemeClr val="tx2"/>
                          </a:solidFill>
                          <a:latin typeface="メイリオ" pitchFamily="50" charset="-128"/>
                          <a:ea typeface="メイリオ" pitchFamily="50" charset="-128"/>
                        </a:rPr>
                        <a:t>＝</a:t>
                      </a:r>
                      <a:r>
                        <a:rPr kumimoji="1" lang="en-US" altLang="ja-JP" sz="2400" b="1" dirty="0" smtClean="0">
                          <a:solidFill>
                            <a:schemeClr val="tx2"/>
                          </a:solidFill>
                          <a:latin typeface="メイリオ" pitchFamily="50" charset="-128"/>
                          <a:ea typeface="メイリオ" pitchFamily="50" charset="-128"/>
                        </a:rPr>
                        <a:t>10</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14</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I</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6</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K,M</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14-6</a:t>
                      </a:r>
                      <a:r>
                        <a:rPr kumimoji="1" lang="ja-JP" altLang="en-US" sz="2400" b="1" dirty="0" smtClean="0">
                          <a:solidFill>
                            <a:schemeClr val="tx2"/>
                          </a:solidFill>
                          <a:latin typeface="メイリオ" pitchFamily="50" charset="-128"/>
                          <a:ea typeface="メイリオ" pitchFamily="50" charset="-128"/>
                        </a:rPr>
                        <a:t>＝</a:t>
                      </a:r>
                      <a:r>
                        <a:rPr kumimoji="1" lang="en-US" altLang="ja-JP" sz="2400" b="1" dirty="0" smtClean="0">
                          <a:solidFill>
                            <a:schemeClr val="tx2"/>
                          </a:solidFill>
                          <a:latin typeface="メイリオ" pitchFamily="50" charset="-128"/>
                          <a:ea typeface="メイリオ" pitchFamily="50" charset="-128"/>
                        </a:rPr>
                        <a:t>8</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14</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J</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7</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K,M,N</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7</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14</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K</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2</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L</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14</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16</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L</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4</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dirty="0" smtClean="0">
                          <a:solidFill>
                            <a:schemeClr val="tx2"/>
                          </a:solidFill>
                          <a:latin typeface="メイリオ" pitchFamily="50" charset="-128"/>
                          <a:ea typeface="メイリオ" pitchFamily="50" charset="-128"/>
                        </a:rPr>
                        <a:t>ー</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16</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20</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136016">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M</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5</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dirty="0" smtClean="0">
                          <a:solidFill>
                            <a:schemeClr val="tx2"/>
                          </a:solidFill>
                          <a:latin typeface="メイリオ" pitchFamily="50" charset="-128"/>
                          <a:ea typeface="メイリオ" pitchFamily="50" charset="-128"/>
                        </a:rPr>
                        <a:t>ー</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15</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20</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53606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N</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dirty="0" smtClean="0">
                          <a:solidFill>
                            <a:schemeClr val="tx2"/>
                          </a:solidFill>
                          <a:latin typeface="メイリオ" pitchFamily="50" charset="-128"/>
                          <a:ea typeface="メイリオ" pitchFamily="50" charset="-128"/>
                        </a:rPr>
                        <a:t>4</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dirty="0" err="1" smtClean="0">
                          <a:solidFill>
                            <a:schemeClr val="tx2"/>
                          </a:solidFill>
                          <a:latin typeface="メイリオ" pitchFamily="50" charset="-128"/>
                          <a:ea typeface="メイリオ" pitchFamily="50" charset="-128"/>
                        </a:rPr>
                        <a:t>ー</a:t>
                      </a:r>
                      <a:endParaRPr kumimoji="1" lang="ja-JP" altLang="en-US" sz="24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16</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20</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bl>
          </a:graphicData>
        </a:graphic>
      </p:graphicFrame>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28600"/>
            <a:ext cx="8496944" cy="990600"/>
          </a:xfrm>
        </p:spPr>
        <p:txBody>
          <a:bodyPr>
            <a:normAutofit fontScale="90000"/>
          </a:bodyPr>
          <a:lstStyle/>
          <a:p>
            <a:r>
              <a:rPr lang="ja-JP" altLang="en-US" sz="4000" b="1" dirty="0" smtClean="0">
                <a:solidFill>
                  <a:srgbClr val="C00000"/>
                </a:solidFill>
                <a:latin typeface="メイリオ" pitchFamily="50" charset="-128"/>
                <a:ea typeface="メイリオ" pitchFamily="50" charset="-128"/>
              </a:rPr>
              <a:t>全余裕時間</a:t>
            </a:r>
            <a:r>
              <a:rPr kumimoji="1" lang="ja-JP" altLang="en-US" sz="4000" dirty="0" smtClean="0">
                <a:latin typeface="メイリオ" pitchFamily="50" charset="-128"/>
                <a:ea typeface="メイリオ" pitchFamily="50" charset="-128"/>
              </a:rPr>
              <a:t>の計算，</a:t>
            </a:r>
            <a:r>
              <a:rPr lang="ja-JP" altLang="en-US" sz="3300" b="1" dirty="0" smtClean="0">
                <a:solidFill>
                  <a:srgbClr val="C00000"/>
                </a:solidFill>
                <a:latin typeface="メイリオ" pitchFamily="50" charset="-128"/>
                <a:ea typeface="メイリオ" pitchFamily="50" charset="-128"/>
              </a:rPr>
              <a:t>自己中心の余裕</a:t>
            </a:r>
            <a:r>
              <a:rPr lang="ja-JP" altLang="en-US" sz="3300" dirty="0" smtClean="0">
                <a:latin typeface="メイリオ" pitchFamily="50" charset="-128"/>
                <a:ea typeface="メイリオ" pitchFamily="50" charset="-128"/>
              </a:rPr>
              <a:t>時間</a:t>
            </a:r>
            <a:endParaRPr kumimoji="1" lang="ja-JP" altLang="en-US" sz="3300" dirty="0">
              <a:latin typeface="メイリオ" pitchFamily="50" charset="-128"/>
              <a:ea typeface="メイリオ" pitchFamily="50" charset="-128"/>
            </a:endParaRPr>
          </a:p>
        </p:txBody>
      </p:sp>
      <p:graphicFrame>
        <p:nvGraphicFramePr>
          <p:cNvPr id="6" name="表 5"/>
          <p:cNvGraphicFramePr>
            <a:graphicFrameLocks noGrp="1"/>
          </p:cNvGraphicFramePr>
          <p:nvPr/>
        </p:nvGraphicFramePr>
        <p:xfrm>
          <a:off x="467544" y="1770856"/>
          <a:ext cx="8280922" cy="4754488"/>
        </p:xfrm>
        <a:graphic>
          <a:graphicData uri="http://schemas.openxmlformats.org/drawingml/2006/table">
            <a:tbl>
              <a:tblPr firstRow="1" bandRow="1"/>
              <a:tblGrid>
                <a:gridCol w="915768">
                  <a:extLst>
                    <a:ext uri="{9D8B030D-6E8A-4147-A177-3AD203B41FA5}">
                      <a16:colId xmlns:a16="http://schemas.microsoft.com/office/drawing/2014/main" val="20000"/>
                    </a:ext>
                  </a:extLst>
                </a:gridCol>
                <a:gridCol w="1080524">
                  <a:extLst>
                    <a:ext uri="{9D8B030D-6E8A-4147-A177-3AD203B41FA5}">
                      <a16:colId xmlns:a16="http://schemas.microsoft.com/office/drawing/2014/main" val="20001"/>
                    </a:ext>
                  </a:extLst>
                </a:gridCol>
                <a:gridCol w="1256926">
                  <a:extLst>
                    <a:ext uri="{9D8B030D-6E8A-4147-A177-3AD203B41FA5}">
                      <a16:colId xmlns:a16="http://schemas.microsoft.com/office/drawing/2014/main" val="20002"/>
                    </a:ext>
                  </a:extLst>
                </a:gridCol>
                <a:gridCol w="1256926">
                  <a:extLst>
                    <a:ext uri="{9D8B030D-6E8A-4147-A177-3AD203B41FA5}">
                      <a16:colId xmlns:a16="http://schemas.microsoft.com/office/drawing/2014/main" val="20003"/>
                    </a:ext>
                  </a:extLst>
                </a:gridCol>
                <a:gridCol w="1256926">
                  <a:extLst>
                    <a:ext uri="{9D8B030D-6E8A-4147-A177-3AD203B41FA5}">
                      <a16:colId xmlns:a16="http://schemas.microsoft.com/office/drawing/2014/main" val="20004"/>
                    </a:ext>
                  </a:extLst>
                </a:gridCol>
                <a:gridCol w="1256926">
                  <a:extLst>
                    <a:ext uri="{9D8B030D-6E8A-4147-A177-3AD203B41FA5}">
                      <a16:colId xmlns:a16="http://schemas.microsoft.com/office/drawing/2014/main" val="20005"/>
                    </a:ext>
                  </a:extLst>
                </a:gridCol>
                <a:gridCol w="1256926">
                  <a:extLst>
                    <a:ext uri="{9D8B030D-6E8A-4147-A177-3AD203B41FA5}">
                      <a16:colId xmlns:a16="http://schemas.microsoft.com/office/drawing/2014/main" val="20006"/>
                    </a:ext>
                  </a:extLst>
                </a:gridCol>
              </a:tblGrid>
              <a:tr h="792088">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000" dirty="0" smtClean="0">
                          <a:solidFill>
                            <a:schemeClr val="tx2"/>
                          </a:solidFill>
                          <a:latin typeface="メイリオ" pitchFamily="50" charset="-128"/>
                          <a:ea typeface="メイリオ" pitchFamily="50" charset="-128"/>
                        </a:rPr>
                        <a:t>作業番号</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000" dirty="0" smtClean="0">
                          <a:solidFill>
                            <a:schemeClr val="tx2"/>
                          </a:solidFill>
                          <a:latin typeface="メイリオ" pitchFamily="50" charset="-128"/>
                          <a:ea typeface="メイリオ" pitchFamily="50" charset="-128"/>
                        </a:rPr>
                        <a:t>後続</a:t>
                      </a:r>
                      <a:endParaRPr kumimoji="1" lang="en-US" altLang="ja-JP" sz="2000" dirty="0" smtClean="0">
                        <a:solidFill>
                          <a:schemeClr val="tx2"/>
                        </a:solidFill>
                        <a:latin typeface="メイリオ" pitchFamily="50" charset="-128"/>
                        <a:ea typeface="メイリオ" pitchFamily="50" charset="-128"/>
                      </a:endParaRPr>
                    </a:p>
                    <a:p>
                      <a:r>
                        <a:rPr kumimoji="1" lang="ja-JP" altLang="en-US" sz="2000" dirty="0" smtClean="0">
                          <a:solidFill>
                            <a:schemeClr val="tx2"/>
                          </a:solidFill>
                          <a:latin typeface="メイリオ" pitchFamily="50" charset="-128"/>
                          <a:ea typeface="メイリオ" pitchFamily="50" charset="-128"/>
                        </a:rPr>
                        <a:t>作業</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ja-JP" altLang="en-US" sz="2000" b="1" dirty="0" smtClean="0">
                          <a:solidFill>
                            <a:srgbClr val="C00000"/>
                          </a:solidFill>
                          <a:latin typeface="メイリオ" pitchFamily="50" charset="-128"/>
                          <a:ea typeface="メイリオ" pitchFamily="50" charset="-128"/>
                        </a:rPr>
                        <a:t>最早</a:t>
                      </a:r>
                      <a:endParaRPr kumimoji="1" lang="en-US" altLang="ja-JP" sz="2000" b="1" dirty="0" smtClean="0">
                        <a:solidFill>
                          <a:srgbClr val="C00000"/>
                        </a:solidFill>
                        <a:latin typeface="メイリオ" pitchFamily="50" charset="-128"/>
                        <a:ea typeface="メイリオ" pitchFamily="50" charset="-128"/>
                      </a:endParaRPr>
                    </a:p>
                    <a:p>
                      <a:pPr algn="ctr"/>
                      <a:r>
                        <a:rPr kumimoji="1" lang="ja-JP" altLang="en-US" sz="2000" b="1" dirty="0" smtClean="0">
                          <a:solidFill>
                            <a:srgbClr val="C00000"/>
                          </a:solidFill>
                          <a:latin typeface="メイリオ" pitchFamily="50" charset="-128"/>
                          <a:ea typeface="メイリオ" pitchFamily="50" charset="-128"/>
                        </a:rPr>
                        <a:t>開始時刻</a:t>
                      </a:r>
                      <a:endParaRPr kumimoji="1" lang="ja-JP" altLang="en-US" sz="20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pPr algn="ctr"/>
                      <a:r>
                        <a:rPr kumimoji="1" lang="ja-JP" altLang="en-US" sz="2000" b="1" dirty="0" smtClean="0">
                          <a:solidFill>
                            <a:srgbClr val="C00000"/>
                          </a:solidFill>
                          <a:latin typeface="メイリオ" pitchFamily="50" charset="-128"/>
                          <a:ea typeface="メイリオ" pitchFamily="50" charset="-128"/>
                        </a:rPr>
                        <a:t>最早</a:t>
                      </a:r>
                      <a:endParaRPr kumimoji="1" lang="en-US" altLang="ja-JP" sz="2000" b="1" dirty="0" smtClean="0">
                        <a:solidFill>
                          <a:srgbClr val="C00000"/>
                        </a:solidFill>
                        <a:latin typeface="メイリオ" pitchFamily="50" charset="-128"/>
                        <a:ea typeface="メイリオ" pitchFamily="50" charset="-128"/>
                      </a:endParaRPr>
                    </a:p>
                    <a:p>
                      <a:pPr algn="ctr"/>
                      <a:r>
                        <a:rPr kumimoji="1" lang="ja-JP" altLang="en-US" sz="2000" b="1" dirty="0" smtClean="0">
                          <a:solidFill>
                            <a:srgbClr val="C00000"/>
                          </a:solidFill>
                          <a:latin typeface="メイリオ" pitchFamily="50" charset="-128"/>
                          <a:ea typeface="メイリオ" pitchFamily="50" charset="-128"/>
                        </a:rPr>
                        <a:t>完了時刻</a:t>
                      </a:r>
                      <a:endParaRPr kumimoji="1" lang="ja-JP" altLang="en-US" sz="2000" b="1" dirty="0">
                        <a:solidFill>
                          <a:srgbClr val="C00000"/>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ja-JP" altLang="en-US" sz="2000" b="1" dirty="0" smtClean="0">
                          <a:solidFill>
                            <a:srgbClr val="C00000"/>
                          </a:solidFill>
                          <a:latin typeface="メイリオ" pitchFamily="50" charset="-128"/>
                          <a:ea typeface="メイリオ" pitchFamily="50" charset="-128"/>
                        </a:rPr>
                        <a:t>最遅</a:t>
                      </a:r>
                      <a:endParaRPr kumimoji="1" lang="en-US" altLang="ja-JP" sz="2000" b="1" dirty="0" smtClean="0">
                        <a:solidFill>
                          <a:srgbClr val="C00000"/>
                        </a:solidFill>
                        <a:latin typeface="メイリオ" pitchFamily="50" charset="-128"/>
                        <a:ea typeface="メイリオ" pitchFamily="50" charset="-128"/>
                      </a:endParaRPr>
                    </a:p>
                    <a:p>
                      <a:pPr algn="ctr"/>
                      <a:r>
                        <a:rPr kumimoji="1" lang="ja-JP" altLang="en-US" sz="2000" b="1" dirty="0" smtClean="0">
                          <a:solidFill>
                            <a:srgbClr val="C00000"/>
                          </a:solidFill>
                          <a:latin typeface="メイリオ" pitchFamily="50" charset="-128"/>
                          <a:ea typeface="メイリオ" pitchFamily="50" charset="-128"/>
                        </a:rPr>
                        <a:t>完了時刻</a:t>
                      </a:r>
                      <a:endParaRPr kumimoji="1" lang="ja-JP" altLang="en-US" sz="2000" b="1" dirty="0">
                        <a:solidFill>
                          <a:srgbClr val="C00000"/>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2000" b="1" dirty="0" smtClean="0">
                          <a:solidFill>
                            <a:srgbClr val="C00000"/>
                          </a:solidFill>
                          <a:latin typeface="メイリオ" pitchFamily="50" charset="-128"/>
                          <a:ea typeface="メイリオ" pitchFamily="50" charset="-128"/>
                        </a:rPr>
                        <a:t>全余裕</a:t>
                      </a:r>
                      <a:endParaRPr kumimoji="1" lang="en-US" altLang="ja-JP" sz="2000" b="1" dirty="0" smtClean="0">
                        <a:solidFill>
                          <a:srgbClr val="C00000"/>
                        </a:solidFill>
                        <a:latin typeface="メイリオ" pitchFamily="50" charset="-128"/>
                        <a:ea typeface="メイリオ" pitchFamily="50" charset="-128"/>
                      </a:endParaRPr>
                    </a:p>
                    <a:p>
                      <a:pPr algn="ctr"/>
                      <a:r>
                        <a:rPr kumimoji="1" lang="ja-JP" altLang="en-US" sz="2000" b="1" dirty="0" smtClean="0">
                          <a:solidFill>
                            <a:srgbClr val="C00000"/>
                          </a:solidFill>
                          <a:latin typeface="メイリオ" pitchFamily="50" charset="-128"/>
                          <a:ea typeface="メイリオ" pitchFamily="50" charset="-128"/>
                        </a:rPr>
                        <a:t>時間</a:t>
                      </a:r>
                      <a:endParaRPr kumimoji="1" lang="ja-JP" altLang="en-US" sz="20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2000" b="1" dirty="0" smtClean="0">
                          <a:solidFill>
                            <a:srgbClr val="C00000"/>
                          </a:solidFill>
                          <a:latin typeface="メイリオ" pitchFamily="50" charset="-128"/>
                          <a:ea typeface="メイリオ" pitchFamily="50" charset="-128"/>
                        </a:rPr>
                        <a:t>自由余裕時間</a:t>
                      </a:r>
                      <a:endParaRPr kumimoji="1" lang="ja-JP" altLang="en-US" sz="20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7869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E</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H</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5</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8</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10</a:t>
                      </a: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en-US" altLang="ja-JP" sz="2000" b="1" dirty="0" smtClean="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68269">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F</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I,J</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5</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7</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7</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 </a:t>
                      </a: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68269">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G</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L</a:t>
                      </a: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8</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12</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16</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368269">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H</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K,M</a:t>
                      </a: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9</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13</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14</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368269">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I</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K,M</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7</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13</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14</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368269">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J</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K,M,N</a:t>
                      </a: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7</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14</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14</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368269">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K</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L</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14</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16</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16</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368269">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L</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000" dirty="0" smtClean="0">
                          <a:solidFill>
                            <a:schemeClr val="tx2"/>
                          </a:solidFill>
                          <a:latin typeface="メイリオ" pitchFamily="50" charset="-128"/>
                          <a:ea typeface="メイリオ" pitchFamily="50" charset="-128"/>
                        </a:rPr>
                        <a:t>ー</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16</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20</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20</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368269">
                <a:tc>
                  <a:txBody>
                    <a:bodyPr/>
                    <a:lstStyle/>
                    <a:p>
                      <a:r>
                        <a:rPr kumimoji="1" lang="en-US" altLang="ja-JP" sz="2000" dirty="0" smtClean="0">
                          <a:solidFill>
                            <a:schemeClr val="tx2"/>
                          </a:solidFill>
                          <a:latin typeface="メイリオ" pitchFamily="50" charset="-128"/>
                          <a:ea typeface="メイリオ" pitchFamily="50" charset="-128"/>
                        </a:rPr>
                        <a:t>M</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2000" dirty="0" err="1" smtClean="0">
                          <a:solidFill>
                            <a:schemeClr val="tx2"/>
                          </a:solidFill>
                          <a:latin typeface="メイリオ" pitchFamily="50" charset="-128"/>
                          <a:ea typeface="メイリオ" pitchFamily="50" charset="-128"/>
                        </a:rPr>
                        <a:t>ー</a:t>
                      </a:r>
                      <a:endParaRPr kumimoji="1" lang="ja-JP" altLang="en-US" sz="2000"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14</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19</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20</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368269">
                <a:tc>
                  <a:txBody>
                    <a:bodyPr/>
                    <a:lstStyle/>
                    <a:p>
                      <a:r>
                        <a:rPr kumimoji="1" lang="en-US" altLang="ja-JP" sz="2000" dirty="0" smtClean="0">
                          <a:solidFill>
                            <a:schemeClr val="tx2"/>
                          </a:solidFill>
                          <a:latin typeface="メイリオ" pitchFamily="50" charset="-128"/>
                          <a:ea typeface="メイリオ" pitchFamily="50" charset="-128"/>
                        </a:rPr>
                        <a:t>N</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ja-JP" altLang="en-US" sz="2000" dirty="0" err="1" smtClean="0">
                          <a:solidFill>
                            <a:schemeClr val="tx2"/>
                          </a:solidFill>
                          <a:latin typeface="メイリオ" pitchFamily="50" charset="-128"/>
                          <a:ea typeface="メイリオ" pitchFamily="50" charset="-128"/>
                        </a:rPr>
                        <a:t>ー</a:t>
                      </a:r>
                      <a:endParaRPr kumimoji="1" lang="ja-JP" altLang="en-US" sz="2000"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14</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18</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20</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bl>
          </a:graphicData>
        </a:graphic>
      </p:graphicFrame>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28600"/>
            <a:ext cx="8496944" cy="990600"/>
          </a:xfrm>
        </p:spPr>
        <p:txBody>
          <a:bodyPr>
            <a:normAutofit/>
          </a:bodyPr>
          <a:lstStyle/>
          <a:p>
            <a:r>
              <a:rPr lang="ja-JP" altLang="en-US" sz="4000" b="1" dirty="0" smtClean="0">
                <a:solidFill>
                  <a:srgbClr val="C00000"/>
                </a:solidFill>
                <a:latin typeface="メイリオ" pitchFamily="50" charset="-128"/>
                <a:ea typeface="メイリオ" pitchFamily="50" charset="-128"/>
              </a:rPr>
              <a:t>全余裕時間</a:t>
            </a:r>
            <a:r>
              <a:rPr kumimoji="1" lang="ja-JP" altLang="en-US" sz="4000" dirty="0" smtClean="0">
                <a:latin typeface="メイリオ" pitchFamily="50" charset="-128"/>
                <a:ea typeface="メイリオ" pitchFamily="50" charset="-128"/>
              </a:rPr>
              <a:t>の計算，</a:t>
            </a:r>
            <a:r>
              <a:rPr lang="ja-JP" altLang="en-US" sz="2400" b="1" dirty="0" smtClean="0">
                <a:solidFill>
                  <a:srgbClr val="C00000"/>
                </a:solidFill>
                <a:latin typeface="メイリオ" pitchFamily="50" charset="-128"/>
                <a:ea typeface="メイリオ" pitchFamily="50" charset="-128"/>
              </a:rPr>
              <a:t>自己中心の余裕</a:t>
            </a:r>
            <a:r>
              <a:rPr lang="ja-JP" altLang="en-US" sz="2400" dirty="0" smtClean="0">
                <a:latin typeface="メイリオ" pitchFamily="50" charset="-128"/>
                <a:ea typeface="メイリオ" pitchFamily="50" charset="-128"/>
              </a:rPr>
              <a:t>時間</a:t>
            </a:r>
            <a:endParaRPr kumimoji="1" lang="ja-JP" altLang="en-US" sz="2400" dirty="0">
              <a:latin typeface="メイリオ" pitchFamily="50" charset="-128"/>
              <a:ea typeface="メイリオ" pitchFamily="50" charset="-128"/>
            </a:endParaRPr>
          </a:p>
        </p:txBody>
      </p:sp>
      <p:graphicFrame>
        <p:nvGraphicFramePr>
          <p:cNvPr id="6" name="表 5"/>
          <p:cNvGraphicFramePr>
            <a:graphicFrameLocks noGrp="1"/>
          </p:cNvGraphicFramePr>
          <p:nvPr/>
        </p:nvGraphicFramePr>
        <p:xfrm>
          <a:off x="467544" y="1770856"/>
          <a:ext cx="8280922" cy="4754488"/>
        </p:xfrm>
        <a:graphic>
          <a:graphicData uri="http://schemas.openxmlformats.org/drawingml/2006/table">
            <a:tbl>
              <a:tblPr firstRow="1" bandRow="1"/>
              <a:tblGrid>
                <a:gridCol w="915768">
                  <a:extLst>
                    <a:ext uri="{9D8B030D-6E8A-4147-A177-3AD203B41FA5}">
                      <a16:colId xmlns:a16="http://schemas.microsoft.com/office/drawing/2014/main" val="20000"/>
                    </a:ext>
                  </a:extLst>
                </a:gridCol>
                <a:gridCol w="1080524">
                  <a:extLst>
                    <a:ext uri="{9D8B030D-6E8A-4147-A177-3AD203B41FA5}">
                      <a16:colId xmlns:a16="http://schemas.microsoft.com/office/drawing/2014/main" val="20001"/>
                    </a:ext>
                  </a:extLst>
                </a:gridCol>
                <a:gridCol w="1256926">
                  <a:extLst>
                    <a:ext uri="{9D8B030D-6E8A-4147-A177-3AD203B41FA5}">
                      <a16:colId xmlns:a16="http://schemas.microsoft.com/office/drawing/2014/main" val="20002"/>
                    </a:ext>
                  </a:extLst>
                </a:gridCol>
                <a:gridCol w="1256926">
                  <a:extLst>
                    <a:ext uri="{9D8B030D-6E8A-4147-A177-3AD203B41FA5}">
                      <a16:colId xmlns:a16="http://schemas.microsoft.com/office/drawing/2014/main" val="20003"/>
                    </a:ext>
                  </a:extLst>
                </a:gridCol>
                <a:gridCol w="1256926">
                  <a:extLst>
                    <a:ext uri="{9D8B030D-6E8A-4147-A177-3AD203B41FA5}">
                      <a16:colId xmlns:a16="http://schemas.microsoft.com/office/drawing/2014/main" val="20004"/>
                    </a:ext>
                  </a:extLst>
                </a:gridCol>
                <a:gridCol w="1256926">
                  <a:extLst>
                    <a:ext uri="{9D8B030D-6E8A-4147-A177-3AD203B41FA5}">
                      <a16:colId xmlns:a16="http://schemas.microsoft.com/office/drawing/2014/main" val="20005"/>
                    </a:ext>
                  </a:extLst>
                </a:gridCol>
                <a:gridCol w="1256926">
                  <a:extLst>
                    <a:ext uri="{9D8B030D-6E8A-4147-A177-3AD203B41FA5}">
                      <a16:colId xmlns:a16="http://schemas.microsoft.com/office/drawing/2014/main" val="20006"/>
                    </a:ext>
                  </a:extLst>
                </a:gridCol>
              </a:tblGrid>
              <a:tr h="792088">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000" dirty="0" smtClean="0">
                          <a:solidFill>
                            <a:schemeClr val="tx2"/>
                          </a:solidFill>
                          <a:latin typeface="メイリオ" pitchFamily="50" charset="-128"/>
                          <a:ea typeface="メイリオ" pitchFamily="50" charset="-128"/>
                        </a:rPr>
                        <a:t>作業番号</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000" dirty="0" smtClean="0">
                          <a:solidFill>
                            <a:schemeClr val="tx2"/>
                          </a:solidFill>
                          <a:latin typeface="メイリオ" pitchFamily="50" charset="-128"/>
                          <a:ea typeface="メイリオ" pitchFamily="50" charset="-128"/>
                        </a:rPr>
                        <a:t>後続</a:t>
                      </a:r>
                      <a:endParaRPr kumimoji="1" lang="en-US" altLang="ja-JP" sz="2000" dirty="0" smtClean="0">
                        <a:solidFill>
                          <a:schemeClr val="tx2"/>
                        </a:solidFill>
                        <a:latin typeface="メイリオ" pitchFamily="50" charset="-128"/>
                        <a:ea typeface="メイリオ" pitchFamily="50" charset="-128"/>
                      </a:endParaRPr>
                    </a:p>
                    <a:p>
                      <a:r>
                        <a:rPr kumimoji="1" lang="ja-JP" altLang="en-US" sz="2000" dirty="0" smtClean="0">
                          <a:solidFill>
                            <a:schemeClr val="tx2"/>
                          </a:solidFill>
                          <a:latin typeface="メイリオ" pitchFamily="50" charset="-128"/>
                          <a:ea typeface="メイリオ" pitchFamily="50" charset="-128"/>
                        </a:rPr>
                        <a:t>作業</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ja-JP" altLang="en-US" sz="2000" b="1" dirty="0" smtClean="0">
                          <a:solidFill>
                            <a:srgbClr val="C00000"/>
                          </a:solidFill>
                          <a:latin typeface="メイリオ" pitchFamily="50" charset="-128"/>
                          <a:ea typeface="メイリオ" pitchFamily="50" charset="-128"/>
                        </a:rPr>
                        <a:t>最早</a:t>
                      </a:r>
                      <a:endParaRPr kumimoji="1" lang="en-US" altLang="ja-JP" sz="2000" b="1" dirty="0" smtClean="0">
                        <a:solidFill>
                          <a:srgbClr val="C00000"/>
                        </a:solidFill>
                        <a:latin typeface="メイリオ" pitchFamily="50" charset="-128"/>
                        <a:ea typeface="メイリオ" pitchFamily="50" charset="-128"/>
                      </a:endParaRPr>
                    </a:p>
                    <a:p>
                      <a:pPr algn="ctr"/>
                      <a:r>
                        <a:rPr kumimoji="1" lang="ja-JP" altLang="en-US" sz="2000" b="1" dirty="0" smtClean="0">
                          <a:solidFill>
                            <a:srgbClr val="C00000"/>
                          </a:solidFill>
                          <a:latin typeface="メイリオ" pitchFamily="50" charset="-128"/>
                          <a:ea typeface="メイリオ" pitchFamily="50" charset="-128"/>
                        </a:rPr>
                        <a:t>開始時刻</a:t>
                      </a:r>
                      <a:endParaRPr kumimoji="1" lang="ja-JP" altLang="en-US" sz="20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pPr algn="ctr"/>
                      <a:r>
                        <a:rPr kumimoji="1" lang="ja-JP" altLang="en-US" sz="2000" b="1" dirty="0" smtClean="0">
                          <a:solidFill>
                            <a:srgbClr val="C00000"/>
                          </a:solidFill>
                          <a:latin typeface="メイリオ" pitchFamily="50" charset="-128"/>
                          <a:ea typeface="メイリオ" pitchFamily="50" charset="-128"/>
                        </a:rPr>
                        <a:t>最早</a:t>
                      </a:r>
                      <a:endParaRPr kumimoji="1" lang="en-US" altLang="ja-JP" sz="2000" b="1" dirty="0" smtClean="0">
                        <a:solidFill>
                          <a:srgbClr val="C00000"/>
                        </a:solidFill>
                        <a:latin typeface="メイリオ" pitchFamily="50" charset="-128"/>
                        <a:ea typeface="メイリオ" pitchFamily="50" charset="-128"/>
                      </a:endParaRPr>
                    </a:p>
                    <a:p>
                      <a:pPr algn="ctr"/>
                      <a:r>
                        <a:rPr kumimoji="1" lang="ja-JP" altLang="en-US" sz="2000" b="1" dirty="0" smtClean="0">
                          <a:solidFill>
                            <a:srgbClr val="C00000"/>
                          </a:solidFill>
                          <a:latin typeface="メイリオ" pitchFamily="50" charset="-128"/>
                          <a:ea typeface="メイリオ" pitchFamily="50" charset="-128"/>
                        </a:rPr>
                        <a:t>完了時刻</a:t>
                      </a:r>
                      <a:endParaRPr kumimoji="1" lang="ja-JP" altLang="en-US" sz="2000" b="1" dirty="0">
                        <a:solidFill>
                          <a:srgbClr val="C00000"/>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ja-JP" altLang="en-US" sz="2000" b="1" dirty="0" smtClean="0">
                          <a:solidFill>
                            <a:srgbClr val="C00000"/>
                          </a:solidFill>
                          <a:latin typeface="メイリオ" pitchFamily="50" charset="-128"/>
                          <a:ea typeface="メイリオ" pitchFamily="50" charset="-128"/>
                        </a:rPr>
                        <a:t>最遅</a:t>
                      </a:r>
                      <a:endParaRPr kumimoji="1" lang="en-US" altLang="ja-JP" sz="2000" b="1" dirty="0" smtClean="0">
                        <a:solidFill>
                          <a:srgbClr val="C00000"/>
                        </a:solidFill>
                        <a:latin typeface="メイリオ" pitchFamily="50" charset="-128"/>
                        <a:ea typeface="メイリオ" pitchFamily="50" charset="-128"/>
                      </a:endParaRPr>
                    </a:p>
                    <a:p>
                      <a:pPr algn="ctr"/>
                      <a:r>
                        <a:rPr kumimoji="1" lang="ja-JP" altLang="en-US" sz="2000" b="1" dirty="0" smtClean="0">
                          <a:solidFill>
                            <a:srgbClr val="C00000"/>
                          </a:solidFill>
                          <a:latin typeface="メイリオ" pitchFamily="50" charset="-128"/>
                          <a:ea typeface="メイリオ" pitchFamily="50" charset="-128"/>
                        </a:rPr>
                        <a:t>完了時刻</a:t>
                      </a:r>
                      <a:endParaRPr kumimoji="1" lang="ja-JP" altLang="en-US" sz="2000" b="1" dirty="0">
                        <a:solidFill>
                          <a:srgbClr val="C00000"/>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2000" b="1" dirty="0" smtClean="0">
                          <a:solidFill>
                            <a:srgbClr val="C00000"/>
                          </a:solidFill>
                          <a:latin typeface="メイリオ" pitchFamily="50" charset="-128"/>
                          <a:ea typeface="メイリオ" pitchFamily="50" charset="-128"/>
                        </a:rPr>
                        <a:t>全余裕</a:t>
                      </a:r>
                      <a:endParaRPr kumimoji="1" lang="en-US" altLang="ja-JP" sz="2000" b="1" dirty="0" smtClean="0">
                        <a:solidFill>
                          <a:srgbClr val="C00000"/>
                        </a:solidFill>
                        <a:latin typeface="メイリオ" pitchFamily="50" charset="-128"/>
                        <a:ea typeface="メイリオ" pitchFamily="50" charset="-128"/>
                      </a:endParaRPr>
                    </a:p>
                    <a:p>
                      <a:pPr algn="ctr"/>
                      <a:r>
                        <a:rPr kumimoji="1" lang="ja-JP" altLang="en-US" sz="2000" b="1" dirty="0" smtClean="0">
                          <a:solidFill>
                            <a:srgbClr val="C00000"/>
                          </a:solidFill>
                          <a:latin typeface="メイリオ" pitchFamily="50" charset="-128"/>
                          <a:ea typeface="メイリオ" pitchFamily="50" charset="-128"/>
                        </a:rPr>
                        <a:t>時間</a:t>
                      </a:r>
                      <a:endParaRPr kumimoji="1" lang="ja-JP" altLang="en-US" sz="20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2000" b="1" dirty="0" smtClean="0">
                          <a:solidFill>
                            <a:srgbClr val="C00000"/>
                          </a:solidFill>
                          <a:latin typeface="メイリオ" pitchFamily="50" charset="-128"/>
                          <a:ea typeface="メイリオ" pitchFamily="50" charset="-128"/>
                        </a:rPr>
                        <a:t>自由余裕時間</a:t>
                      </a:r>
                      <a:endParaRPr kumimoji="1" lang="ja-JP" altLang="en-US" sz="20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7869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E</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H</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5</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8</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10</a:t>
                      </a: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rgbClr val="C00000"/>
                          </a:solidFill>
                          <a:latin typeface="メイリオ" pitchFamily="50" charset="-128"/>
                          <a:ea typeface="メイリオ" pitchFamily="50" charset="-128"/>
                        </a:rPr>
                        <a:t>2</a:t>
                      </a: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68269">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F</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I,J</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5</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7</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7</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en-US" altLang="ja-JP" sz="2000" b="1" dirty="0" smtClean="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68269">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G</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L</a:t>
                      </a: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8</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12</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16</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368269">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H</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K,M</a:t>
                      </a: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9</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13</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14</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368269">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I</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K,M</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7</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13</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14</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368269">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J</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K,M,N</a:t>
                      </a: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7</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14</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14</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368269">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K</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L</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14</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16</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16</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368269">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L</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000" dirty="0" smtClean="0">
                          <a:solidFill>
                            <a:schemeClr val="tx2"/>
                          </a:solidFill>
                          <a:latin typeface="メイリオ" pitchFamily="50" charset="-128"/>
                          <a:ea typeface="メイリオ" pitchFamily="50" charset="-128"/>
                        </a:rPr>
                        <a:t>ー</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16</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20</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20</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368269">
                <a:tc>
                  <a:txBody>
                    <a:bodyPr/>
                    <a:lstStyle/>
                    <a:p>
                      <a:r>
                        <a:rPr kumimoji="1" lang="en-US" altLang="ja-JP" sz="2000" dirty="0" smtClean="0">
                          <a:solidFill>
                            <a:schemeClr val="tx2"/>
                          </a:solidFill>
                          <a:latin typeface="メイリオ" pitchFamily="50" charset="-128"/>
                          <a:ea typeface="メイリオ" pitchFamily="50" charset="-128"/>
                        </a:rPr>
                        <a:t>M</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2000" dirty="0" err="1" smtClean="0">
                          <a:solidFill>
                            <a:schemeClr val="tx2"/>
                          </a:solidFill>
                          <a:latin typeface="メイリオ" pitchFamily="50" charset="-128"/>
                          <a:ea typeface="メイリオ" pitchFamily="50" charset="-128"/>
                        </a:rPr>
                        <a:t>ー</a:t>
                      </a:r>
                      <a:endParaRPr kumimoji="1" lang="ja-JP" altLang="en-US" sz="2000"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14</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19</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20</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368269">
                <a:tc>
                  <a:txBody>
                    <a:bodyPr/>
                    <a:lstStyle/>
                    <a:p>
                      <a:r>
                        <a:rPr kumimoji="1" lang="en-US" altLang="ja-JP" sz="2000" dirty="0" smtClean="0">
                          <a:solidFill>
                            <a:schemeClr val="tx2"/>
                          </a:solidFill>
                          <a:latin typeface="メイリオ" pitchFamily="50" charset="-128"/>
                          <a:ea typeface="メイリオ" pitchFamily="50" charset="-128"/>
                        </a:rPr>
                        <a:t>N</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ja-JP" altLang="en-US" sz="2000" dirty="0" err="1" smtClean="0">
                          <a:solidFill>
                            <a:schemeClr val="tx2"/>
                          </a:solidFill>
                          <a:latin typeface="メイリオ" pitchFamily="50" charset="-128"/>
                          <a:ea typeface="メイリオ" pitchFamily="50" charset="-128"/>
                        </a:rPr>
                        <a:t>ー</a:t>
                      </a:r>
                      <a:endParaRPr kumimoji="1" lang="ja-JP" altLang="en-US" sz="2000"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14</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18</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20</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bl>
          </a:graphicData>
        </a:graphic>
      </p:graphicFrame>
      <p:sp>
        <p:nvSpPr>
          <p:cNvPr id="7" name="円/楕円 6"/>
          <p:cNvSpPr/>
          <p:nvPr/>
        </p:nvSpPr>
        <p:spPr>
          <a:xfrm>
            <a:off x="3995936" y="2492896"/>
            <a:ext cx="720080" cy="504056"/>
          </a:xfrm>
          <a:prstGeom prst="ellipse">
            <a:avLst/>
          </a:prstGeom>
          <a:noFill/>
          <a:ln w="317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円/楕円 7"/>
          <p:cNvSpPr/>
          <p:nvPr/>
        </p:nvSpPr>
        <p:spPr>
          <a:xfrm>
            <a:off x="5292080" y="2492896"/>
            <a:ext cx="720080" cy="504056"/>
          </a:xfrm>
          <a:prstGeom prst="ellipse">
            <a:avLst/>
          </a:prstGeom>
          <a:noFill/>
          <a:ln w="317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 name="直線コネクタ 11"/>
          <p:cNvCxnSpPr>
            <a:stCxn id="7" idx="6"/>
            <a:endCxn id="8" idx="2"/>
          </p:cNvCxnSpPr>
          <p:nvPr/>
        </p:nvCxnSpPr>
        <p:spPr>
          <a:xfrm>
            <a:off x="4716016" y="2744924"/>
            <a:ext cx="576064"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p:nvPr/>
        </p:nvCxnSpPr>
        <p:spPr>
          <a:xfrm>
            <a:off x="6012160" y="2708920"/>
            <a:ext cx="720080" cy="0"/>
          </a:xfrm>
          <a:prstGeom prst="straightConnector1">
            <a:avLst/>
          </a:prstGeom>
          <a:ln w="19050">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16" name="正方形/長方形 15"/>
          <p:cNvSpPr/>
          <p:nvPr/>
        </p:nvSpPr>
        <p:spPr>
          <a:xfrm>
            <a:off x="3851920" y="3068960"/>
            <a:ext cx="2664296" cy="1296144"/>
          </a:xfrm>
          <a:prstGeom prst="rect">
            <a:avLst/>
          </a:prstGeom>
          <a:solidFill>
            <a:schemeClr val="bg1"/>
          </a:solid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smtClean="0">
                <a:solidFill>
                  <a:schemeClr val="tx2"/>
                </a:solidFill>
                <a:latin typeface="メイリオ" pitchFamily="50" charset="-128"/>
                <a:ea typeface="メイリオ" pitchFamily="50" charset="-128"/>
              </a:rPr>
              <a:t>最遅完了時刻から最早完了時刻までの自由時間</a:t>
            </a:r>
            <a:endParaRPr kumimoji="1" lang="ja-JP" altLang="en-US" sz="2400" b="1" dirty="0">
              <a:solidFill>
                <a:srgbClr val="C00000"/>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28600"/>
            <a:ext cx="8496944" cy="990600"/>
          </a:xfrm>
        </p:spPr>
        <p:txBody>
          <a:bodyPr>
            <a:normAutofit/>
          </a:bodyPr>
          <a:lstStyle/>
          <a:p>
            <a:r>
              <a:rPr lang="ja-JP" altLang="en-US" sz="4000" b="1" dirty="0" smtClean="0">
                <a:solidFill>
                  <a:srgbClr val="C00000"/>
                </a:solidFill>
                <a:latin typeface="メイリオ" pitchFamily="50" charset="-128"/>
                <a:ea typeface="メイリオ" pitchFamily="50" charset="-128"/>
              </a:rPr>
              <a:t>全余裕時間</a:t>
            </a:r>
            <a:r>
              <a:rPr kumimoji="1" lang="ja-JP" altLang="en-US" sz="4000" dirty="0" smtClean="0">
                <a:latin typeface="メイリオ" pitchFamily="50" charset="-128"/>
                <a:ea typeface="メイリオ" pitchFamily="50" charset="-128"/>
              </a:rPr>
              <a:t>の計算，</a:t>
            </a:r>
            <a:r>
              <a:rPr lang="ja-JP" altLang="en-US" sz="2400" b="1" dirty="0" smtClean="0">
                <a:solidFill>
                  <a:srgbClr val="C00000"/>
                </a:solidFill>
                <a:latin typeface="メイリオ" pitchFamily="50" charset="-128"/>
                <a:ea typeface="メイリオ" pitchFamily="50" charset="-128"/>
              </a:rPr>
              <a:t>自己中心の余裕</a:t>
            </a:r>
            <a:r>
              <a:rPr lang="ja-JP" altLang="en-US" sz="2400" dirty="0" smtClean="0">
                <a:latin typeface="メイリオ" pitchFamily="50" charset="-128"/>
                <a:ea typeface="メイリオ" pitchFamily="50" charset="-128"/>
              </a:rPr>
              <a:t>時間</a:t>
            </a:r>
            <a:endParaRPr kumimoji="1" lang="ja-JP" altLang="en-US" sz="2400" dirty="0">
              <a:latin typeface="メイリオ" pitchFamily="50" charset="-128"/>
              <a:ea typeface="メイリオ" pitchFamily="50" charset="-128"/>
            </a:endParaRPr>
          </a:p>
        </p:txBody>
      </p:sp>
      <p:graphicFrame>
        <p:nvGraphicFramePr>
          <p:cNvPr id="6" name="表 5"/>
          <p:cNvGraphicFramePr>
            <a:graphicFrameLocks noGrp="1"/>
          </p:cNvGraphicFramePr>
          <p:nvPr/>
        </p:nvGraphicFramePr>
        <p:xfrm>
          <a:off x="467544" y="1770856"/>
          <a:ext cx="8280922" cy="4754488"/>
        </p:xfrm>
        <a:graphic>
          <a:graphicData uri="http://schemas.openxmlformats.org/drawingml/2006/table">
            <a:tbl>
              <a:tblPr firstRow="1" bandRow="1"/>
              <a:tblGrid>
                <a:gridCol w="915768">
                  <a:extLst>
                    <a:ext uri="{9D8B030D-6E8A-4147-A177-3AD203B41FA5}">
                      <a16:colId xmlns:a16="http://schemas.microsoft.com/office/drawing/2014/main" val="20000"/>
                    </a:ext>
                  </a:extLst>
                </a:gridCol>
                <a:gridCol w="1080524">
                  <a:extLst>
                    <a:ext uri="{9D8B030D-6E8A-4147-A177-3AD203B41FA5}">
                      <a16:colId xmlns:a16="http://schemas.microsoft.com/office/drawing/2014/main" val="20001"/>
                    </a:ext>
                  </a:extLst>
                </a:gridCol>
                <a:gridCol w="1256926">
                  <a:extLst>
                    <a:ext uri="{9D8B030D-6E8A-4147-A177-3AD203B41FA5}">
                      <a16:colId xmlns:a16="http://schemas.microsoft.com/office/drawing/2014/main" val="20002"/>
                    </a:ext>
                  </a:extLst>
                </a:gridCol>
                <a:gridCol w="1256926">
                  <a:extLst>
                    <a:ext uri="{9D8B030D-6E8A-4147-A177-3AD203B41FA5}">
                      <a16:colId xmlns:a16="http://schemas.microsoft.com/office/drawing/2014/main" val="20003"/>
                    </a:ext>
                  </a:extLst>
                </a:gridCol>
                <a:gridCol w="1256926">
                  <a:extLst>
                    <a:ext uri="{9D8B030D-6E8A-4147-A177-3AD203B41FA5}">
                      <a16:colId xmlns:a16="http://schemas.microsoft.com/office/drawing/2014/main" val="20004"/>
                    </a:ext>
                  </a:extLst>
                </a:gridCol>
                <a:gridCol w="1256926">
                  <a:extLst>
                    <a:ext uri="{9D8B030D-6E8A-4147-A177-3AD203B41FA5}">
                      <a16:colId xmlns:a16="http://schemas.microsoft.com/office/drawing/2014/main" val="20005"/>
                    </a:ext>
                  </a:extLst>
                </a:gridCol>
                <a:gridCol w="1256926">
                  <a:extLst>
                    <a:ext uri="{9D8B030D-6E8A-4147-A177-3AD203B41FA5}">
                      <a16:colId xmlns:a16="http://schemas.microsoft.com/office/drawing/2014/main" val="20006"/>
                    </a:ext>
                  </a:extLst>
                </a:gridCol>
              </a:tblGrid>
              <a:tr h="792088">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000" dirty="0" smtClean="0">
                          <a:solidFill>
                            <a:schemeClr val="tx2"/>
                          </a:solidFill>
                          <a:latin typeface="メイリオ" pitchFamily="50" charset="-128"/>
                          <a:ea typeface="メイリオ" pitchFamily="50" charset="-128"/>
                        </a:rPr>
                        <a:t>作業番号</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000" dirty="0" smtClean="0">
                          <a:solidFill>
                            <a:schemeClr val="tx2"/>
                          </a:solidFill>
                          <a:latin typeface="メイリオ" pitchFamily="50" charset="-128"/>
                          <a:ea typeface="メイリオ" pitchFamily="50" charset="-128"/>
                        </a:rPr>
                        <a:t>後続</a:t>
                      </a:r>
                      <a:endParaRPr kumimoji="1" lang="en-US" altLang="ja-JP" sz="2000" dirty="0" smtClean="0">
                        <a:solidFill>
                          <a:schemeClr val="tx2"/>
                        </a:solidFill>
                        <a:latin typeface="メイリオ" pitchFamily="50" charset="-128"/>
                        <a:ea typeface="メイリオ" pitchFamily="50" charset="-128"/>
                      </a:endParaRPr>
                    </a:p>
                    <a:p>
                      <a:r>
                        <a:rPr kumimoji="1" lang="ja-JP" altLang="en-US" sz="2000" dirty="0" smtClean="0">
                          <a:solidFill>
                            <a:schemeClr val="tx2"/>
                          </a:solidFill>
                          <a:latin typeface="メイリオ" pitchFamily="50" charset="-128"/>
                          <a:ea typeface="メイリオ" pitchFamily="50" charset="-128"/>
                        </a:rPr>
                        <a:t>作業</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ja-JP" altLang="en-US" sz="2000" b="1" dirty="0" smtClean="0">
                          <a:solidFill>
                            <a:srgbClr val="C00000"/>
                          </a:solidFill>
                          <a:latin typeface="メイリオ" pitchFamily="50" charset="-128"/>
                          <a:ea typeface="メイリオ" pitchFamily="50" charset="-128"/>
                        </a:rPr>
                        <a:t>最早</a:t>
                      </a:r>
                      <a:endParaRPr kumimoji="1" lang="en-US" altLang="ja-JP" sz="2000" b="1" dirty="0" smtClean="0">
                        <a:solidFill>
                          <a:srgbClr val="C00000"/>
                        </a:solidFill>
                        <a:latin typeface="メイリオ" pitchFamily="50" charset="-128"/>
                        <a:ea typeface="メイリオ" pitchFamily="50" charset="-128"/>
                      </a:endParaRPr>
                    </a:p>
                    <a:p>
                      <a:pPr algn="ctr"/>
                      <a:r>
                        <a:rPr kumimoji="1" lang="ja-JP" altLang="en-US" sz="2000" b="1" dirty="0" smtClean="0">
                          <a:solidFill>
                            <a:srgbClr val="C00000"/>
                          </a:solidFill>
                          <a:latin typeface="メイリオ" pitchFamily="50" charset="-128"/>
                          <a:ea typeface="メイリオ" pitchFamily="50" charset="-128"/>
                        </a:rPr>
                        <a:t>開始時刻</a:t>
                      </a:r>
                      <a:endParaRPr kumimoji="1" lang="ja-JP" altLang="en-US" sz="20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pPr algn="ctr"/>
                      <a:r>
                        <a:rPr kumimoji="1" lang="ja-JP" altLang="en-US" sz="2000" b="1" dirty="0" smtClean="0">
                          <a:solidFill>
                            <a:srgbClr val="C00000"/>
                          </a:solidFill>
                          <a:latin typeface="メイリオ" pitchFamily="50" charset="-128"/>
                          <a:ea typeface="メイリオ" pitchFamily="50" charset="-128"/>
                        </a:rPr>
                        <a:t>最早</a:t>
                      </a:r>
                      <a:endParaRPr kumimoji="1" lang="en-US" altLang="ja-JP" sz="2000" b="1" dirty="0" smtClean="0">
                        <a:solidFill>
                          <a:srgbClr val="C00000"/>
                        </a:solidFill>
                        <a:latin typeface="メイリオ" pitchFamily="50" charset="-128"/>
                        <a:ea typeface="メイリオ" pitchFamily="50" charset="-128"/>
                      </a:endParaRPr>
                    </a:p>
                    <a:p>
                      <a:pPr algn="ctr"/>
                      <a:r>
                        <a:rPr kumimoji="1" lang="ja-JP" altLang="en-US" sz="2000" b="1" dirty="0" smtClean="0">
                          <a:solidFill>
                            <a:srgbClr val="C00000"/>
                          </a:solidFill>
                          <a:latin typeface="メイリオ" pitchFamily="50" charset="-128"/>
                          <a:ea typeface="メイリオ" pitchFamily="50" charset="-128"/>
                        </a:rPr>
                        <a:t>完了時刻</a:t>
                      </a:r>
                      <a:endParaRPr kumimoji="1" lang="ja-JP" altLang="en-US" sz="2000" b="1" dirty="0">
                        <a:solidFill>
                          <a:srgbClr val="C00000"/>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ja-JP" altLang="en-US" sz="2000" b="1" dirty="0" smtClean="0">
                          <a:solidFill>
                            <a:srgbClr val="C00000"/>
                          </a:solidFill>
                          <a:latin typeface="メイリオ" pitchFamily="50" charset="-128"/>
                          <a:ea typeface="メイリオ" pitchFamily="50" charset="-128"/>
                        </a:rPr>
                        <a:t>最遅</a:t>
                      </a:r>
                      <a:endParaRPr kumimoji="1" lang="en-US" altLang="ja-JP" sz="2000" b="1" dirty="0" smtClean="0">
                        <a:solidFill>
                          <a:srgbClr val="C00000"/>
                        </a:solidFill>
                        <a:latin typeface="メイリオ" pitchFamily="50" charset="-128"/>
                        <a:ea typeface="メイリオ" pitchFamily="50" charset="-128"/>
                      </a:endParaRPr>
                    </a:p>
                    <a:p>
                      <a:pPr algn="ctr"/>
                      <a:r>
                        <a:rPr kumimoji="1" lang="ja-JP" altLang="en-US" sz="2000" b="1" dirty="0" smtClean="0">
                          <a:solidFill>
                            <a:srgbClr val="C00000"/>
                          </a:solidFill>
                          <a:latin typeface="メイリオ" pitchFamily="50" charset="-128"/>
                          <a:ea typeface="メイリオ" pitchFamily="50" charset="-128"/>
                        </a:rPr>
                        <a:t>完了時刻</a:t>
                      </a:r>
                      <a:endParaRPr kumimoji="1" lang="ja-JP" altLang="en-US" sz="2000" b="1" dirty="0">
                        <a:solidFill>
                          <a:srgbClr val="C00000"/>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2000" b="1" dirty="0" smtClean="0">
                          <a:solidFill>
                            <a:srgbClr val="C00000"/>
                          </a:solidFill>
                          <a:latin typeface="メイリオ" pitchFamily="50" charset="-128"/>
                          <a:ea typeface="メイリオ" pitchFamily="50" charset="-128"/>
                        </a:rPr>
                        <a:t>全余裕</a:t>
                      </a:r>
                      <a:endParaRPr kumimoji="1" lang="en-US" altLang="ja-JP" sz="2000" b="1" dirty="0" smtClean="0">
                        <a:solidFill>
                          <a:srgbClr val="C00000"/>
                        </a:solidFill>
                        <a:latin typeface="メイリオ" pitchFamily="50" charset="-128"/>
                        <a:ea typeface="メイリオ" pitchFamily="50" charset="-128"/>
                      </a:endParaRPr>
                    </a:p>
                    <a:p>
                      <a:pPr algn="ctr"/>
                      <a:r>
                        <a:rPr kumimoji="1" lang="ja-JP" altLang="en-US" sz="2000" b="1" dirty="0" smtClean="0">
                          <a:solidFill>
                            <a:srgbClr val="C00000"/>
                          </a:solidFill>
                          <a:latin typeface="メイリオ" pitchFamily="50" charset="-128"/>
                          <a:ea typeface="メイリオ" pitchFamily="50" charset="-128"/>
                        </a:rPr>
                        <a:t>時間</a:t>
                      </a:r>
                      <a:endParaRPr kumimoji="1" lang="ja-JP" altLang="en-US" sz="20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2000" b="1" dirty="0" smtClean="0">
                          <a:solidFill>
                            <a:srgbClr val="C00000"/>
                          </a:solidFill>
                          <a:latin typeface="メイリオ" pitchFamily="50" charset="-128"/>
                          <a:ea typeface="メイリオ" pitchFamily="50" charset="-128"/>
                        </a:rPr>
                        <a:t>自由余裕時間</a:t>
                      </a:r>
                      <a:endParaRPr kumimoji="1" lang="ja-JP" altLang="en-US" sz="20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7869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E</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H</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5</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8</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10</a:t>
                      </a: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rgbClr val="C00000"/>
                          </a:solidFill>
                          <a:latin typeface="メイリオ" pitchFamily="50" charset="-128"/>
                          <a:ea typeface="メイリオ" pitchFamily="50" charset="-128"/>
                        </a:rPr>
                        <a:t>2</a:t>
                      </a: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68269">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F</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I,J</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5</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7</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7</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0 </a:t>
                      </a: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68269">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G</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L</a:t>
                      </a: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8</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12</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16</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4</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368269">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H</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K,M</a:t>
                      </a: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9</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13</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14</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368269">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I</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K,M</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7</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13</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14</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368269">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J</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K,M,N</a:t>
                      </a: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7</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14</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14</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0</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368269">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K</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L</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14</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16</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16</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0</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368269">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L</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000" dirty="0" smtClean="0">
                          <a:solidFill>
                            <a:schemeClr val="tx2"/>
                          </a:solidFill>
                          <a:latin typeface="メイリオ" pitchFamily="50" charset="-128"/>
                          <a:ea typeface="メイリオ" pitchFamily="50" charset="-128"/>
                        </a:rPr>
                        <a:t>ー</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16</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20</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20</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0</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368269">
                <a:tc>
                  <a:txBody>
                    <a:bodyPr/>
                    <a:lstStyle/>
                    <a:p>
                      <a:r>
                        <a:rPr kumimoji="1" lang="en-US" altLang="ja-JP" sz="2000" dirty="0" smtClean="0">
                          <a:solidFill>
                            <a:schemeClr val="tx2"/>
                          </a:solidFill>
                          <a:latin typeface="メイリオ" pitchFamily="50" charset="-128"/>
                          <a:ea typeface="メイリオ" pitchFamily="50" charset="-128"/>
                        </a:rPr>
                        <a:t>M</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2000" dirty="0" err="1" smtClean="0">
                          <a:solidFill>
                            <a:schemeClr val="tx2"/>
                          </a:solidFill>
                          <a:latin typeface="メイリオ" pitchFamily="50" charset="-128"/>
                          <a:ea typeface="メイリオ" pitchFamily="50" charset="-128"/>
                        </a:rPr>
                        <a:t>ー</a:t>
                      </a:r>
                      <a:endParaRPr kumimoji="1" lang="ja-JP" altLang="en-US" sz="2000"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14</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19</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20</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368269">
                <a:tc>
                  <a:txBody>
                    <a:bodyPr/>
                    <a:lstStyle/>
                    <a:p>
                      <a:r>
                        <a:rPr kumimoji="1" lang="en-US" altLang="ja-JP" sz="2000" dirty="0" smtClean="0">
                          <a:solidFill>
                            <a:schemeClr val="tx2"/>
                          </a:solidFill>
                          <a:latin typeface="メイリオ" pitchFamily="50" charset="-128"/>
                          <a:ea typeface="メイリオ" pitchFamily="50" charset="-128"/>
                        </a:rPr>
                        <a:t>N</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ja-JP" altLang="en-US" sz="2000" dirty="0" err="1" smtClean="0">
                          <a:solidFill>
                            <a:schemeClr val="tx2"/>
                          </a:solidFill>
                          <a:latin typeface="メイリオ" pitchFamily="50" charset="-128"/>
                          <a:ea typeface="メイリオ" pitchFamily="50" charset="-128"/>
                        </a:rPr>
                        <a:t>ー</a:t>
                      </a:r>
                      <a:endParaRPr kumimoji="1" lang="ja-JP" altLang="en-US" sz="2000"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14</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18</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20</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2</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bl>
          </a:graphicData>
        </a:graphic>
      </p:graphicFrame>
      <p:sp>
        <p:nvSpPr>
          <p:cNvPr id="7" name="円/楕円 6"/>
          <p:cNvSpPr/>
          <p:nvPr/>
        </p:nvSpPr>
        <p:spPr>
          <a:xfrm>
            <a:off x="3995936" y="2492896"/>
            <a:ext cx="720080" cy="504056"/>
          </a:xfrm>
          <a:prstGeom prst="ellipse">
            <a:avLst/>
          </a:prstGeom>
          <a:noFill/>
          <a:ln w="317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円/楕円 7"/>
          <p:cNvSpPr/>
          <p:nvPr/>
        </p:nvSpPr>
        <p:spPr>
          <a:xfrm>
            <a:off x="5292080" y="2492896"/>
            <a:ext cx="720080" cy="504056"/>
          </a:xfrm>
          <a:prstGeom prst="ellipse">
            <a:avLst/>
          </a:prstGeom>
          <a:noFill/>
          <a:ln w="317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 name="直線コネクタ 11"/>
          <p:cNvCxnSpPr>
            <a:stCxn id="7" idx="6"/>
            <a:endCxn id="8" idx="2"/>
          </p:cNvCxnSpPr>
          <p:nvPr/>
        </p:nvCxnSpPr>
        <p:spPr>
          <a:xfrm>
            <a:off x="4716016" y="2744924"/>
            <a:ext cx="576064"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p:nvPr/>
        </p:nvCxnSpPr>
        <p:spPr>
          <a:xfrm>
            <a:off x="6012160" y="2708920"/>
            <a:ext cx="720080" cy="0"/>
          </a:xfrm>
          <a:prstGeom prst="straightConnector1">
            <a:avLst/>
          </a:prstGeom>
          <a:ln w="19050">
            <a:solidFill>
              <a:srgbClr val="00206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latin typeface="メイリオ" pitchFamily="50" charset="-128"/>
                <a:ea typeface="メイリオ" pitchFamily="50" charset="-128"/>
              </a:rPr>
              <a:t>PERT</a:t>
            </a:r>
            <a:r>
              <a:rPr kumimoji="1" lang="ja-JP" altLang="en-US" dirty="0" smtClean="0">
                <a:latin typeface="メイリオ" pitchFamily="50" charset="-128"/>
                <a:ea typeface="メイリオ" pitchFamily="50" charset="-128"/>
              </a:rPr>
              <a:t>による日程計画・管理</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251520" y="1772816"/>
            <a:ext cx="8640960" cy="4495800"/>
          </a:xfrm>
        </p:spPr>
        <p:txBody>
          <a:bodyPr>
            <a:normAutofit/>
          </a:bodyPr>
          <a:lstStyle/>
          <a:p>
            <a:r>
              <a:rPr kumimoji="1" lang="en-US" altLang="ja-JP" sz="2800" b="1" dirty="0" smtClean="0">
                <a:solidFill>
                  <a:srgbClr val="C00000"/>
                </a:solidFill>
                <a:latin typeface="メイリオ" pitchFamily="50" charset="-128"/>
                <a:ea typeface="メイリオ" pitchFamily="50" charset="-128"/>
              </a:rPr>
              <a:t>PERT</a:t>
            </a:r>
            <a:r>
              <a:rPr kumimoji="1" lang="en-US" altLang="ja-JP" sz="2800" b="1" dirty="0" smtClean="0">
                <a:solidFill>
                  <a:schemeClr val="tx2"/>
                </a:solidFill>
                <a:latin typeface="メイリオ" pitchFamily="50" charset="-128"/>
                <a:ea typeface="メイリオ" pitchFamily="50" charset="-128"/>
              </a:rPr>
              <a:t>(Program Evaluation and Review Technique), </a:t>
            </a:r>
            <a:r>
              <a:rPr kumimoji="1" lang="en-US" altLang="ja-JP" sz="2800" dirty="0" smtClean="0">
                <a:solidFill>
                  <a:schemeClr val="tx2"/>
                </a:solidFill>
                <a:latin typeface="メイリオ" pitchFamily="50" charset="-128"/>
                <a:ea typeface="メイリオ" pitchFamily="50" charset="-128"/>
              </a:rPr>
              <a:t>CPM(Critical Path Method)</a:t>
            </a:r>
          </a:p>
          <a:p>
            <a:r>
              <a:rPr kumimoji="1" lang="en-US" altLang="ja-JP" sz="2800" dirty="0" smtClean="0">
                <a:solidFill>
                  <a:schemeClr val="tx2"/>
                </a:solidFill>
                <a:latin typeface="メイリオ" pitchFamily="50" charset="-128"/>
                <a:ea typeface="メイリオ" pitchFamily="50" charset="-128"/>
              </a:rPr>
              <a:t> 1950</a:t>
            </a:r>
            <a:r>
              <a:rPr kumimoji="1" lang="ja-JP" altLang="en-US" sz="2800" dirty="0" smtClean="0">
                <a:solidFill>
                  <a:schemeClr val="tx2"/>
                </a:solidFill>
                <a:latin typeface="メイリオ" pitchFamily="50" charset="-128"/>
                <a:ea typeface="メイリオ" pitchFamily="50" charset="-128"/>
              </a:rPr>
              <a:t>年代に開発</a:t>
            </a:r>
            <a:endParaRPr kumimoji="1"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元々はアメリカ海軍が新兵器を開発する際に考案されたもの</a:t>
            </a:r>
            <a:endParaRPr lang="en-US" altLang="ja-JP" sz="2800" dirty="0" smtClean="0">
              <a:solidFill>
                <a:schemeClr val="tx2"/>
              </a:solidFill>
              <a:latin typeface="メイリオ" pitchFamily="50" charset="-128"/>
              <a:ea typeface="メイリオ" pitchFamily="50" charset="-128"/>
            </a:endParaRPr>
          </a:p>
          <a:p>
            <a:r>
              <a:rPr kumimoji="1" lang="ja-JP" altLang="en-US" sz="2800" dirty="0" smtClean="0">
                <a:solidFill>
                  <a:schemeClr val="tx2"/>
                </a:solidFill>
                <a:latin typeface="メイリオ" pitchFamily="50" charset="-128"/>
                <a:ea typeface="メイリオ" pitchFamily="50" charset="-128"/>
              </a:rPr>
              <a:t>膨大な部分作業を統一的手法で一元管理することが可能に！</a:t>
            </a:r>
            <a:endParaRPr kumimoji="1" lang="en-US" altLang="ja-JP" sz="2800" dirty="0" smtClean="0">
              <a:solidFill>
                <a:schemeClr val="tx2"/>
              </a:solidFill>
              <a:latin typeface="メイリオ" pitchFamily="50" charset="-128"/>
              <a:ea typeface="メイリオ" pitchFamily="50" charset="-128"/>
            </a:endParaRPr>
          </a:p>
        </p:txBody>
      </p:sp>
      <p:sp>
        <p:nvSpPr>
          <p:cNvPr id="4" name="正方形/長方形 3"/>
          <p:cNvSpPr/>
          <p:nvPr/>
        </p:nvSpPr>
        <p:spPr>
          <a:xfrm>
            <a:off x="7884368" y="56818"/>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P.165</a:t>
            </a:r>
            <a:endParaRPr lang="ja-JP" altLang="en-US" sz="2000" b="1" dirty="0">
              <a:solidFill>
                <a:schemeClr val="tx2"/>
              </a:solidFill>
            </a:endParaRP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28600"/>
            <a:ext cx="8496944" cy="990600"/>
          </a:xfrm>
        </p:spPr>
        <p:txBody>
          <a:bodyPr>
            <a:normAutofit/>
          </a:bodyPr>
          <a:lstStyle/>
          <a:p>
            <a:r>
              <a:rPr lang="ja-JP" altLang="en-US" sz="4000" b="1" dirty="0" smtClean="0">
                <a:solidFill>
                  <a:srgbClr val="C00000"/>
                </a:solidFill>
                <a:latin typeface="メイリオ" pitchFamily="50" charset="-128"/>
                <a:ea typeface="メイリオ" pitchFamily="50" charset="-128"/>
              </a:rPr>
              <a:t>全余裕時間</a:t>
            </a:r>
            <a:r>
              <a:rPr kumimoji="1" lang="ja-JP" altLang="en-US" sz="4000" dirty="0" smtClean="0">
                <a:latin typeface="メイリオ" pitchFamily="50" charset="-128"/>
                <a:ea typeface="メイリオ" pitchFamily="50" charset="-128"/>
              </a:rPr>
              <a:t>の計算，</a:t>
            </a:r>
            <a:r>
              <a:rPr lang="ja-JP" altLang="en-US" sz="2400" b="1" dirty="0" smtClean="0">
                <a:solidFill>
                  <a:srgbClr val="C00000"/>
                </a:solidFill>
                <a:latin typeface="メイリオ" pitchFamily="50" charset="-128"/>
                <a:ea typeface="メイリオ" pitchFamily="50" charset="-128"/>
              </a:rPr>
              <a:t>自己中心の余裕</a:t>
            </a:r>
            <a:r>
              <a:rPr lang="ja-JP" altLang="en-US" sz="2400" dirty="0" smtClean="0">
                <a:latin typeface="メイリオ" pitchFamily="50" charset="-128"/>
                <a:ea typeface="メイリオ" pitchFamily="50" charset="-128"/>
              </a:rPr>
              <a:t>時間</a:t>
            </a:r>
            <a:endParaRPr kumimoji="1" lang="ja-JP" altLang="en-US" sz="2400" dirty="0">
              <a:latin typeface="メイリオ" pitchFamily="50" charset="-128"/>
              <a:ea typeface="メイリオ" pitchFamily="50" charset="-128"/>
            </a:endParaRPr>
          </a:p>
        </p:txBody>
      </p:sp>
      <p:graphicFrame>
        <p:nvGraphicFramePr>
          <p:cNvPr id="6" name="表 5"/>
          <p:cNvGraphicFramePr>
            <a:graphicFrameLocks noGrp="1"/>
          </p:cNvGraphicFramePr>
          <p:nvPr/>
        </p:nvGraphicFramePr>
        <p:xfrm>
          <a:off x="467544" y="1770856"/>
          <a:ext cx="8280922" cy="4754488"/>
        </p:xfrm>
        <a:graphic>
          <a:graphicData uri="http://schemas.openxmlformats.org/drawingml/2006/table">
            <a:tbl>
              <a:tblPr firstRow="1" bandRow="1"/>
              <a:tblGrid>
                <a:gridCol w="915768">
                  <a:extLst>
                    <a:ext uri="{9D8B030D-6E8A-4147-A177-3AD203B41FA5}">
                      <a16:colId xmlns:a16="http://schemas.microsoft.com/office/drawing/2014/main" val="20000"/>
                    </a:ext>
                  </a:extLst>
                </a:gridCol>
                <a:gridCol w="1080524">
                  <a:extLst>
                    <a:ext uri="{9D8B030D-6E8A-4147-A177-3AD203B41FA5}">
                      <a16:colId xmlns:a16="http://schemas.microsoft.com/office/drawing/2014/main" val="20001"/>
                    </a:ext>
                  </a:extLst>
                </a:gridCol>
                <a:gridCol w="1256926">
                  <a:extLst>
                    <a:ext uri="{9D8B030D-6E8A-4147-A177-3AD203B41FA5}">
                      <a16:colId xmlns:a16="http://schemas.microsoft.com/office/drawing/2014/main" val="20002"/>
                    </a:ext>
                  </a:extLst>
                </a:gridCol>
                <a:gridCol w="1256926">
                  <a:extLst>
                    <a:ext uri="{9D8B030D-6E8A-4147-A177-3AD203B41FA5}">
                      <a16:colId xmlns:a16="http://schemas.microsoft.com/office/drawing/2014/main" val="20003"/>
                    </a:ext>
                  </a:extLst>
                </a:gridCol>
                <a:gridCol w="1256926">
                  <a:extLst>
                    <a:ext uri="{9D8B030D-6E8A-4147-A177-3AD203B41FA5}">
                      <a16:colId xmlns:a16="http://schemas.microsoft.com/office/drawing/2014/main" val="20004"/>
                    </a:ext>
                  </a:extLst>
                </a:gridCol>
                <a:gridCol w="1256926">
                  <a:extLst>
                    <a:ext uri="{9D8B030D-6E8A-4147-A177-3AD203B41FA5}">
                      <a16:colId xmlns:a16="http://schemas.microsoft.com/office/drawing/2014/main" val="20005"/>
                    </a:ext>
                  </a:extLst>
                </a:gridCol>
                <a:gridCol w="1256926">
                  <a:extLst>
                    <a:ext uri="{9D8B030D-6E8A-4147-A177-3AD203B41FA5}">
                      <a16:colId xmlns:a16="http://schemas.microsoft.com/office/drawing/2014/main" val="20006"/>
                    </a:ext>
                  </a:extLst>
                </a:gridCol>
              </a:tblGrid>
              <a:tr h="792088">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000" dirty="0" smtClean="0">
                          <a:solidFill>
                            <a:schemeClr val="tx2"/>
                          </a:solidFill>
                          <a:latin typeface="メイリオ" pitchFamily="50" charset="-128"/>
                          <a:ea typeface="メイリオ" pitchFamily="50" charset="-128"/>
                        </a:rPr>
                        <a:t>作業番号</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000" dirty="0" smtClean="0">
                          <a:solidFill>
                            <a:schemeClr val="tx2"/>
                          </a:solidFill>
                          <a:latin typeface="メイリオ" pitchFamily="50" charset="-128"/>
                          <a:ea typeface="メイリオ" pitchFamily="50" charset="-128"/>
                        </a:rPr>
                        <a:t>後続</a:t>
                      </a:r>
                      <a:endParaRPr kumimoji="1" lang="en-US" altLang="ja-JP" sz="2000" dirty="0" smtClean="0">
                        <a:solidFill>
                          <a:schemeClr val="tx2"/>
                        </a:solidFill>
                        <a:latin typeface="メイリオ" pitchFamily="50" charset="-128"/>
                        <a:ea typeface="メイリオ" pitchFamily="50" charset="-128"/>
                      </a:endParaRPr>
                    </a:p>
                    <a:p>
                      <a:r>
                        <a:rPr kumimoji="1" lang="ja-JP" altLang="en-US" sz="2000" dirty="0" smtClean="0">
                          <a:solidFill>
                            <a:schemeClr val="tx2"/>
                          </a:solidFill>
                          <a:latin typeface="メイリオ" pitchFamily="50" charset="-128"/>
                          <a:ea typeface="メイリオ" pitchFamily="50" charset="-128"/>
                        </a:rPr>
                        <a:t>作業</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ja-JP" altLang="en-US" sz="2000" b="1" dirty="0" smtClean="0">
                          <a:solidFill>
                            <a:srgbClr val="C00000"/>
                          </a:solidFill>
                          <a:latin typeface="メイリオ" pitchFamily="50" charset="-128"/>
                          <a:ea typeface="メイリオ" pitchFamily="50" charset="-128"/>
                        </a:rPr>
                        <a:t>最早</a:t>
                      </a:r>
                      <a:endParaRPr kumimoji="1" lang="en-US" altLang="ja-JP" sz="2000" b="1" dirty="0" smtClean="0">
                        <a:solidFill>
                          <a:srgbClr val="C00000"/>
                        </a:solidFill>
                        <a:latin typeface="メイリオ" pitchFamily="50" charset="-128"/>
                        <a:ea typeface="メイリオ" pitchFamily="50" charset="-128"/>
                      </a:endParaRPr>
                    </a:p>
                    <a:p>
                      <a:pPr algn="ctr"/>
                      <a:r>
                        <a:rPr kumimoji="1" lang="ja-JP" altLang="en-US" sz="2000" b="1" dirty="0" smtClean="0">
                          <a:solidFill>
                            <a:srgbClr val="C00000"/>
                          </a:solidFill>
                          <a:latin typeface="メイリオ" pitchFamily="50" charset="-128"/>
                          <a:ea typeface="メイリオ" pitchFamily="50" charset="-128"/>
                        </a:rPr>
                        <a:t>開始時刻</a:t>
                      </a:r>
                      <a:endParaRPr kumimoji="1" lang="ja-JP" altLang="en-US" sz="20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pPr algn="ctr"/>
                      <a:r>
                        <a:rPr kumimoji="1" lang="ja-JP" altLang="en-US" sz="2000" b="1" dirty="0" smtClean="0">
                          <a:solidFill>
                            <a:srgbClr val="C00000"/>
                          </a:solidFill>
                          <a:latin typeface="メイリオ" pitchFamily="50" charset="-128"/>
                          <a:ea typeface="メイリオ" pitchFamily="50" charset="-128"/>
                        </a:rPr>
                        <a:t>最早</a:t>
                      </a:r>
                      <a:endParaRPr kumimoji="1" lang="en-US" altLang="ja-JP" sz="2000" b="1" dirty="0" smtClean="0">
                        <a:solidFill>
                          <a:srgbClr val="C00000"/>
                        </a:solidFill>
                        <a:latin typeface="メイリオ" pitchFamily="50" charset="-128"/>
                        <a:ea typeface="メイリオ" pitchFamily="50" charset="-128"/>
                      </a:endParaRPr>
                    </a:p>
                    <a:p>
                      <a:pPr algn="ctr"/>
                      <a:r>
                        <a:rPr kumimoji="1" lang="ja-JP" altLang="en-US" sz="2000" b="1" dirty="0" smtClean="0">
                          <a:solidFill>
                            <a:srgbClr val="C00000"/>
                          </a:solidFill>
                          <a:latin typeface="メイリオ" pitchFamily="50" charset="-128"/>
                          <a:ea typeface="メイリオ" pitchFamily="50" charset="-128"/>
                        </a:rPr>
                        <a:t>完了時刻</a:t>
                      </a:r>
                      <a:endParaRPr kumimoji="1" lang="ja-JP" altLang="en-US" sz="2000" b="1" dirty="0">
                        <a:solidFill>
                          <a:srgbClr val="C00000"/>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ja-JP" altLang="en-US" sz="2000" b="1" dirty="0" smtClean="0">
                          <a:solidFill>
                            <a:srgbClr val="C00000"/>
                          </a:solidFill>
                          <a:latin typeface="メイリオ" pitchFamily="50" charset="-128"/>
                          <a:ea typeface="メイリオ" pitchFamily="50" charset="-128"/>
                        </a:rPr>
                        <a:t>最遅</a:t>
                      </a:r>
                      <a:endParaRPr kumimoji="1" lang="en-US" altLang="ja-JP" sz="2000" b="1" dirty="0" smtClean="0">
                        <a:solidFill>
                          <a:srgbClr val="C00000"/>
                        </a:solidFill>
                        <a:latin typeface="メイリオ" pitchFamily="50" charset="-128"/>
                        <a:ea typeface="メイリオ" pitchFamily="50" charset="-128"/>
                      </a:endParaRPr>
                    </a:p>
                    <a:p>
                      <a:pPr algn="ctr"/>
                      <a:r>
                        <a:rPr kumimoji="1" lang="ja-JP" altLang="en-US" sz="2000" b="1" dirty="0" smtClean="0">
                          <a:solidFill>
                            <a:srgbClr val="C00000"/>
                          </a:solidFill>
                          <a:latin typeface="メイリオ" pitchFamily="50" charset="-128"/>
                          <a:ea typeface="メイリオ" pitchFamily="50" charset="-128"/>
                        </a:rPr>
                        <a:t>完了時刻</a:t>
                      </a:r>
                      <a:endParaRPr kumimoji="1" lang="ja-JP" altLang="en-US" sz="2000" b="1" dirty="0">
                        <a:solidFill>
                          <a:srgbClr val="C00000"/>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2000" b="1" dirty="0" smtClean="0">
                          <a:solidFill>
                            <a:srgbClr val="C00000"/>
                          </a:solidFill>
                          <a:latin typeface="メイリオ" pitchFamily="50" charset="-128"/>
                          <a:ea typeface="メイリオ" pitchFamily="50" charset="-128"/>
                        </a:rPr>
                        <a:t>全余裕</a:t>
                      </a:r>
                      <a:endParaRPr kumimoji="1" lang="en-US" altLang="ja-JP" sz="2000" b="1" dirty="0" smtClean="0">
                        <a:solidFill>
                          <a:srgbClr val="C00000"/>
                        </a:solidFill>
                        <a:latin typeface="メイリオ" pitchFamily="50" charset="-128"/>
                        <a:ea typeface="メイリオ" pitchFamily="50" charset="-128"/>
                      </a:endParaRPr>
                    </a:p>
                    <a:p>
                      <a:pPr algn="ctr"/>
                      <a:r>
                        <a:rPr kumimoji="1" lang="ja-JP" altLang="en-US" sz="2000" b="1" dirty="0" smtClean="0">
                          <a:solidFill>
                            <a:srgbClr val="C00000"/>
                          </a:solidFill>
                          <a:latin typeface="メイリオ" pitchFamily="50" charset="-128"/>
                          <a:ea typeface="メイリオ" pitchFamily="50" charset="-128"/>
                        </a:rPr>
                        <a:t>時間</a:t>
                      </a:r>
                      <a:endParaRPr kumimoji="1" lang="ja-JP" altLang="en-US" sz="20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2000" b="1" dirty="0" smtClean="0">
                          <a:solidFill>
                            <a:srgbClr val="C00000"/>
                          </a:solidFill>
                          <a:latin typeface="メイリオ" pitchFamily="50" charset="-128"/>
                          <a:ea typeface="メイリオ" pitchFamily="50" charset="-128"/>
                        </a:rPr>
                        <a:t>自由余裕時間</a:t>
                      </a:r>
                      <a:endParaRPr kumimoji="1" lang="ja-JP" altLang="en-US" sz="20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7869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E</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H</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5</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8</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10</a:t>
                      </a: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2</a:t>
                      </a: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68269">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rgbClr val="C00000"/>
                          </a:solidFill>
                          <a:latin typeface="メイリオ" pitchFamily="50" charset="-128"/>
                          <a:ea typeface="メイリオ" pitchFamily="50" charset="-128"/>
                        </a:rPr>
                        <a:t>F</a:t>
                      </a:r>
                      <a:endParaRPr kumimoji="1" lang="ja-JP" altLang="en-US" sz="20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FFFF00"/>
                    </a:solid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I,J</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5</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7</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7</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rgbClr val="C00000"/>
                          </a:solidFill>
                          <a:latin typeface="メイリオ" pitchFamily="50" charset="-128"/>
                          <a:ea typeface="メイリオ" pitchFamily="50" charset="-128"/>
                        </a:rPr>
                        <a:t>0</a:t>
                      </a:r>
                      <a:r>
                        <a:rPr kumimoji="1" lang="en-US" altLang="ja-JP" sz="2000" b="1" dirty="0" smtClean="0">
                          <a:solidFill>
                            <a:schemeClr val="tx2"/>
                          </a:solidFill>
                          <a:latin typeface="メイリオ" pitchFamily="50" charset="-128"/>
                          <a:ea typeface="メイリオ" pitchFamily="50" charset="-128"/>
                        </a:rPr>
                        <a:t> </a:t>
                      </a: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68269">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G</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L</a:t>
                      </a: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8</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12</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16</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4</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368269">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H</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K,M</a:t>
                      </a: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9</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13</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14</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368269">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I</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K,M</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7</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13</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14</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368269">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rgbClr val="C00000"/>
                          </a:solidFill>
                          <a:latin typeface="メイリオ" pitchFamily="50" charset="-128"/>
                          <a:ea typeface="メイリオ" pitchFamily="50" charset="-128"/>
                        </a:rPr>
                        <a:t>J</a:t>
                      </a:r>
                      <a:endParaRPr kumimoji="1" lang="ja-JP" altLang="en-US" sz="20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FFFF00"/>
                    </a:solid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K,M,N</a:t>
                      </a: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7</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14</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14</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rgbClr val="C00000"/>
                          </a:solidFill>
                          <a:latin typeface="メイリオ" pitchFamily="50" charset="-128"/>
                          <a:ea typeface="メイリオ" pitchFamily="50" charset="-128"/>
                        </a:rPr>
                        <a:t>0</a:t>
                      </a:r>
                      <a:endParaRPr kumimoji="1" lang="ja-JP" altLang="en-US" sz="20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368269">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rgbClr val="C00000"/>
                          </a:solidFill>
                          <a:latin typeface="メイリオ" pitchFamily="50" charset="-128"/>
                          <a:ea typeface="メイリオ" pitchFamily="50" charset="-128"/>
                        </a:rPr>
                        <a:t>K</a:t>
                      </a:r>
                      <a:endParaRPr kumimoji="1" lang="ja-JP" altLang="en-US" sz="20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FFFF00"/>
                    </a:solid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L</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14</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16</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16</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rgbClr val="C00000"/>
                          </a:solidFill>
                          <a:latin typeface="メイリオ" pitchFamily="50" charset="-128"/>
                          <a:ea typeface="メイリオ" pitchFamily="50" charset="-128"/>
                        </a:rPr>
                        <a:t>0</a:t>
                      </a:r>
                      <a:endParaRPr kumimoji="1" lang="ja-JP" altLang="en-US" sz="20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368269">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rgbClr val="C00000"/>
                          </a:solidFill>
                          <a:latin typeface="メイリオ" pitchFamily="50" charset="-128"/>
                          <a:ea typeface="メイリオ" pitchFamily="50" charset="-128"/>
                        </a:rPr>
                        <a:t>L</a:t>
                      </a:r>
                      <a:endParaRPr kumimoji="1" lang="ja-JP" altLang="en-US" sz="20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000" dirty="0" smtClean="0">
                          <a:solidFill>
                            <a:schemeClr val="tx2"/>
                          </a:solidFill>
                          <a:latin typeface="メイリオ" pitchFamily="50" charset="-128"/>
                          <a:ea typeface="メイリオ" pitchFamily="50" charset="-128"/>
                        </a:rPr>
                        <a:t>ー</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16</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20</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20</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rgbClr val="C00000"/>
                          </a:solidFill>
                          <a:latin typeface="メイリオ" pitchFamily="50" charset="-128"/>
                          <a:ea typeface="メイリオ" pitchFamily="50" charset="-128"/>
                        </a:rPr>
                        <a:t>0</a:t>
                      </a:r>
                      <a:endParaRPr kumimoji="1" lang="ja-JP" altLang="en-US" sz="20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368269">
                <a:tc>
                  <a:txBody>
                    <a:bodyPr/>
                    <a:lstStyle/>
                    <a:p>
                      <a:r>
                        <a:rPr kumimoji="1" lang="en-US" altLang="ja-JP" sz="2000" dirty="0" smtClean="0">
                          <a:solidFill>
                            <a:schemeClr val="tx2"/>
                          </a:solidFill>
                          <a:latin typeface="メイリオ" pitchFamily="50" charset="-128"/>
                          <a:ea typeface="メイリオ" pitchFamily="50" charset="-128"/>
                        </a:rPr>
                        <a:t>M</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2000" dirty="0" err="1" smtClean="0">
                          <a:solidFill>
                            <a:schemeClr val="tx2"/>
                          </a:solidFill>
                          <a:latin typeface="メイリオ" pitchFamily="50" charset="-128"/>
                          <a:ea typeface="メイリオ" pitchFamily="50" charset="-128"/>
                        </a:rPr>
                        <a:t>ー</a:t>
                      </a:r>
                      <a:endParaRPr kumimoji="1" lang="ja-JP" altLang="en-US" sz="2000"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14</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19</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20</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368269">
                <a:tc>
                  <a:txBody>
                    <a:bodyPr/>
                    <a:lstStyle/>
                    <a:p>
                      <a:r>
                        <a:rPr kumimoji="1" lang="en-US" altLang="ja-JP" sz="2000" dirty="0" smtClean="0">
                          <a:solidFill>
                            <a:schemeClr val="tx2"/>
                          </a:solidFill>
                          <a:latin typeface="メイリオ" pitchFamily="50" charset="-128"/>
                          <a:ea typeface="メイリオ" pitchFamily="50" charset="-128"/>
                        </a:rPr>
                        <a:t>N</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ja-JP" altLang="en-US" sz="2000" dirty="0" err="1" smtClean="0">
                          <a:solidFill>
                            <a:schemeClr val="tx2"/>
                          </a:solidFill>
                          <a:latin typeface="メイリオ" pitchFamily="50" charset="-128"/>
                          <a:ea typeface="メイリオ" pitchFamily="50" charset="-128"/>
                        </a:rPr>
                        <a:t>ー</a:t>
                      </a:r>
                      <a:endParaRPr kumimoji="1" lang="ja-JP" altLang="en-US" sz="2000"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14</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18</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20</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2</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bl>
          </a:graphicData>
        </a:graphic>
      </p:graphicFrame>
      <p:sp>
        <p:nvSpPr>
          <p:cNvPr id="11" name="正方形/長方形 10"/>
          <p:cNvSpPr/>
          <p:nvPr/>
        </p:nvSpPr>
        <p:spPr>
          <a:xfrm>
            <a:off x="1619672" y="3501008"/>
            <a:ext cx="4032448" cy="1152128"/>
          </a:xfrm>
          <a:prstGeom prst="rect">
            <a:avLst/>
          </a:prstGeom>
          <a:solidFill>
            <a:srgbClr val="FFFF99"/>
          </a:solid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solidFill>
                  <a:schemeClr val="tx2"/>
                </a:solidFill>
                <a:latin typeface="メイリオ" pitchFamily="50" charset="-128"/>
                <a:ea typeface="メイリオ" pitchFamily="50" charset="-128"/>
              </a:rPr>
              <a:t>全余裕時間が</a:t>
            </a:r>
            <a:r>
              <a:rPr kumimoji="1" lang="en-US" altLang="ja-JP" sz="2400" b="1" dirty="0" smtClean="0">
                <a:solidFill>
                  <a:schemeClr val="tx2"/>
                </a:solidFill>
                <a:latin typeface="メイリオ" pitchFamily="50" charset="-128"/>
                <a:ea typeface="メイリオ" pitchFamily="50" charset="-128"/>
              </a:rPr>
              <a:t>0</a:t>
            </a:r>
            <a:r>
              <a:rPr kumimoji="1" lang="ja-JP" altLang="en-US" sz="2400" b="1" dirty="0" smtClean="0">
                <a:solidFill>
                  <a:schemeClr val="tx2"/>
                </a:solidFill>
                <a:latin typeface="メイリオ" pitchFamily="50" charset="-128"/>
                <a:ea typeface="メイリオ" pitchFamily="50" charset="-128"/>
              </a:rPr>
              <a:t>の作業が　クリティカルパス上の作業</a:t>
            </a:r>
            <a:endParaRPr kumimoji="1" lang="ja-JP" altLang="en-US" sz="2400" b="1" dirty="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28600"/>
            <a:ext cx="8496944" cy="990600"/>
          </a:xfrm>
        </p:spPr>
        <p:txBody>
          <a:bodyPr>
            <a:normAutofit fontScale="90000"/>
          </a:bodyPr>
          <a:lstStyle/>
          <a:p>
            <a:r>
              <a:rPr lang="ja-JP" altLang="en-US" sz="4000" b="1" dirty="0" smtClean="0">
                <a:solidFill>
                  <a:srgbClr val="C00000"/>
                </a:solidFill>
                <a:latin typeface="メイリオ" pitchFamily="50" charset="-128"/>
                <a:ea typeface="メイリオ" pitchFamily="50" charset="-128"/>
              </a:rPr>
              <a:t>自由余裕時間</a:t>
            </a:r>
            <a:r>
              <a:rPr kumimoji="1" lang="ja-JP" altLang="en-US" sz="4000" dirty="0" smtClean="0">
                <a:latin typeface="メイリオ" pitchFamily="50" charset="-128"/>
                <a:ea typeface="メイリオ" pitchFamily="50" charset="-128"/>
              </a:rPr>
              <a:t>の計算</a:t>
            </a:r>
            <a:r>
              <a:rPr kumimoji="1" lang="ja-JP" altLang="en-US" sz="2700" dirty="0" smtClean="0">
                <a:latin typeface="メイリオ" pitchFamily="50" charset="-128"/>
                <a:ea typeface="メイリオ" pitchFamily="50" charset="-128"/>
              </a:rPr>
              <a:t>，</a:t>
            </a:r>
            <a:r>
              <a:rPr lang="ja-JP" altLang="en-US" sz="2700" b="1" dirty="0" smtClean="0">
                <a:solidFill>
                  <a:srgbClr val="C00000"/>
                </a:solidFill>
                <a:latin typeface="メイリオ" pitchFamily="50" charset="-128"/>
                <a:ea typeface="メイリオ" pitchFamily="50" charset="-128"/>
              </a:rPr>
              <a:t>他人に迷惑をかけない</a:t>
            </a:r>
            <a:r>
              <a:rPr lang="ja-JP" altLang="en-US" sz="2700" dirty="0" smtClean="0">
                <a:latin typeface="メイリオ" pitchFamily="50" charset="-128"/>
                <a:ea typeface="メイリオ" pitchFamily="50" charset="-128"/>
              </a:rPr>
              <a:t>時間</a:t>
            </a:r>
            <a:endParaRPr kumimoji="1" lang="ja-JP" altLang="en-US" sz="2700" dirty="0">
              <a:latin typeface="メイリオ" pitchFamily="50" charset="-128"/>
              <a:ea typeface="メイリオ" pitchFamily="50" charset="-128"/>
            </a:endParaRPr>
          </a:p>
        </p:txBody>
      </p:sp>
      <p:graphicFrame>
        <p:nvGraphicFramePr>
          <p:cNvPr id="6" name="表 5"/>
          <p:cNvGraphicFramePr>
            <a:graphicFrameLocks noGrp="1"/>
          </p:cNvGraphicFramePr>
          <p:nvPr/>
        </p:nvGraphicFramePr>
        <p:xfrm>
          <a:off x="467544" y="1770856"/>
          <a:ext cx="8280922" cy="4754488"/>
        </p:xfrm>
        <a:graphic>
          <a:graphicData uri="http://schemas.openxmlformats.org/drawingml/2006/table">
            <a:tbl>
              <a:tblPr firstRow="1" bandRow="1"/>
              <a:tblGrid>
                <a:gridCol w="915768">
                  <a:extLst>
                    <a:ext uri="{9D8B030D-6E8A-4147-A177-3AD203B41FA5}">
                      <a16:colId xmlns:a16="http://schemas.microsoft.com/office/drawing/2014/main" val="20000"/>
                    </a:ext>
                  </a:extLst>
                </a:gridCol>
                <a:gridCol w="1080524">
                  <a:extLst>
                    <a:ext uri="{9D8B030D-6E8A-4147-A177-3AD203B41FA5}">
                      <a16:colId xmlns:a16="http://schemas.microsoft.com/office/drawing/2014/main" val="20001"/>
                    </a:ext>
                  </a:extLst>
                </a:gridCol>
                <a:gridCol w="1256926">
                  <a:extLst>
                    <a:ext uri="{9D8B030D-6E8A-4147-A177-3AD203B41FA5}">
                      <a16:colId xmlns:a16="http://schemas.microsoft.com/office/drawing/2014/main" val="20002"/>
                    </a:ext>
                  </a:extLst>
                </a:gridCol>
                <a:gridCol w="1256926">
                  <a:extLst>
                    <a:ext uri="{9D8B030D-6E8A-4147-A177-3AD203B41FA5}">
                      <a16:colId xmlns:a16="http://schemas.microsoft.com/office/drawing/2014/main" val="20003"/>
                    </a:ext>
                  </a:extLst>
                </a:gridCol>
                <a:gridCol w="1256926">
                  <a:extLst>
                    <a:ext uri="{9D8B030D-6E8A-4147-A177-3AD203B41FA5}">
                      <a16:colId xmlns:a16="http://schemas.microsoft.com/office/drawing/2014/main" val="20004"/>
                    </a:ext>
                  </a:extLst>
                </a:gridCol>
                <a:gridCol w="1256926">
                  <a:extLst>
                    <a:ext uri="{9D8B030D-6E8A-4147-A177-3AD203B41FA5}">
                      <a16:colId xmlns:a16="http://schemas.microsoft.com/office/drawing/2014/main" val="20005"/>
                    </a:ext>
                  </a:extLst>
                </a:gridCol>
                <a:gridCol w="1256926">
                  <a:extLst>
                    <a:ext uri="{9D8B030D-6E8A-4147-A177-3AD203B41FA5}">
                      <a16:colId xmlns:a16="http://schemas.microsoft.com/office/drawing/2014/main" val="20006"/>
                    </a:ext>
                  </a:extLst>
                </a:gridCol>
              </a:tblGrid>
              <a:tr h="792088">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000" dirty="0" smtClean="0">
                          <a:solidFill>
                            <a:schemeClr val="tx2"/>
                          </a:solidFill>
                          <a:latin typeface="メイリオ" pitchFamily="50" charset="-128"/>
                          <a:ea typeface="メイリオ" pitchFamily="50" charset="-128"/>
                        </a:rPr>
                        <a:t>作業番号</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000" dirty="0" smtClean="0">
                          <a:solidFill>
                            <a:schemeClr val="tx2"/>
                          </a:solidFill>
                          <a:latin typeface="メイリオ" pitchFamily="50" charset="-128"/>
                          <a:ea typeface="メイリオ" pitchFamily="50" charset="-128"/>
                        </a:rPr>
                        <a:t>後続</a:t>
                      </a:r>
                      <a:endParaRPr kumimoji="1" lang="en-US" altLang="ja-JP" sz="2000" dirty="0" smtClean="0">
                        <a:solidFill>
                          <a:schemeClr val="tx2"/>
                        </a:solidFill>
                        <a:latin typeface="メイリオ" pitchFamily="50" charset="-128"/>
                        <a:ea typeface="メイリオ" pitchFamily="50" charset="-128"/>
                      </a:endParaRPr>
                    </a:p>
                    <a:p>
                      <a:r>
                        <a:rPr kumimoji="1" lang="ja-JP" altLang="en-US" sz="2000" dirty="0" smtClean="0">
                          <a:solidFill>
                            <a:schemeClr val="tx2"/>
                          </a:solidFill>
                          <a:latin typeface="メイリオ" pitchFamily="50" charset="-128"/>
                          <a:ea typeface="メイリオ" pitchFamily="50" charset="-128"/>
                        </a:rPr>
                        <a:t>作業</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ja-JP" altLang="en-US" sz="2000" b="1" dirty="0" smtClean="0">
                          <a:solidFill>
                            <a:srgbClr val="C00000"/>
                          </a:solidFill>
                          <a:latin typeface="メイリオ" pitchFamily="50" charset="-128"/>
                          <a:ea typeface="メイリオ" pitchFamily="50" charset="-128"/>
                        </a:rPr>
                        <a:t>最早</a:t>
                      </a:r>
                      <a:endParaRPr kumimoji="1" lang="en-US" altLang="ja-JP" sz="2000" b="1" dirty="0" smtClean="0">
                        <a:solidFill>
                          <a:srgbClr val="C00000"/>
                        </a:solidFill>
                        <a:latin typeface="メイリオ" pitchFamily="50" charset="-128"/>
                        <a:ea typeface="メイリオ" pitchFamily="50" charset="-128"/>
                      </a:endParaRPr>
                    </a:p>
                    <a:p>
                      <a:pPr algn="ctr"/>
                      <a:r>
                        <a:rPr kumimoji="1" lang="ja-JP" altLang="en-US" sz="2000" b="1" dirty="0" smtClean="0">
                          <a:solidFill>
                            <a:srgbClr val="C00000"/>
                          </a:solidFill>
                          <a:latin typeface="メイリオ" pitchFamily="50" charset="-128"/>
                          <a:ea typeface="メイリオ" pitchFamily="50" charset="-128"/>
                        </a:rPr>
                        <a:t>開始時刻</a:t>
                      </a:r>
                      <a:endParaRPr kumimoji="1" lang="ja-JP" altLang="en-US" sz="20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pPr algn="ctr"/>
                      <a:r>
                        <a:rPr kumimoji="1" lang="ja-JP" altLang="en-US" sz="2000" b="1" dirty="0" smtClean="0">
                          <a:solidFill>
                            <a:srgbClr val="C00000"/>
                          </a:solidFill>
                          <a:latin typeface="メイリオ" pitchFamily="50" charset="-128"/>
                          <a:ea typeface="メイリオ" pitchFamily="50" charset="-128"/>
                        </a:rPr>
                        <a:t>最早</a:t>
                      </a:r>
                      <a:endParaRPr kumimoji="1" lang="en-US" altLang="ja-JP" sz="2000" b="1" dirty="0" smtClean="0">
                        <a:solidFill>
                          <a:srgbClr val="C00000"/>
                        </a:solidFill>
                        <a:latin typeface="メイリオ" pitchFamily="50" charset="-128"/>
                        <a:ea typeface="メイリオ" pitchFamily="50" charset="-128"/>
                      </a:endParaRPr>
                    </a:p>
                    <a:p>
                      <a:pPr algn="ctr"/>
                      <a:r>
                        <a:rPr kumimoji="1" lang="ja-JP" altLang="en-US" sz="2000" b="1" dirty="0" smtClean="0">
                          <a:solidFill>
                            <a:srgbClr val="C00000"/>
                          </a:solidFill>
                          <a:latin typeface="メイリオ" pitchFamily="50" charset="-128"/>
                          <a:ea typeface="メイリオ" pitchFamily="50" charset="-128"/>
                        </a:rPr>
                        <a:t>完了時刻</a:t>
                      </a:r>
                      <a:endParaRPr kumimoji="1" lang="ja-JP" altLang="en-US" sz="2000" b="1" dirty="0">
                        <a:solidFill>
                          <a:srgbClr val="C00000"/>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ja-JP" altLang="en-US" sz="2000" b="1" dirty="0" smtClean="0">
                          <a:solidFill>
                            <a:srgbClr val="C00000"/>
                          </a:solidFill>
                          <a:latin typeface="メイリオ" pitchFamily="50" charset="-128"/>
                          <a:ea typeface="メイリオ" pitchFamily="50" charset="-128"/>
                        </a:rPr>
                        <a:t>最遅</a:t>
                      </a:r>
                      <a:endParaRPr kumimoji="1" lang="en-US" altLang="ja-JP" sz="2000" b="1" dirty="0" smtClean="0">
                        <a:solidFill>
                          <a:srgbClr val="C00000"/>
                        </a:solidFill>
                        <a:latin typeface="メイリオ" pitchFamily="50" charset="-128"/>
                        <a:ea typeface="メイリオ" pitchFamily="50" charset="-128"/>
                      </a:endParaRPr>
                    </a:p>
                    <a:p>
                      <a:pPr algn="ctr"/>
                      <a:r>
                        <a:rPr kumimoji="1" lang="ja-JP" altLang="en-US" sz="2000" b="1" dirty="0" smtClean="0">
                          <a:solidFill>
                            <a:srgbClr val="C00000"/>
                          </a:solidFill>
                          <a:latin typeface="メイリオ" pitchFamily="50" charset="-128"/>
                          <a:ea typeface="メイリオ" pitchFamily="50" charset="-128"/>
                        </a:rPr>
                        <a:t>完了時刻</a:t>
                      </a:r>
                      <a:endParaRPr kumimoji="1" lang="ja-JP" altLang="en-US" sz="2000" b="1" dirty="0">
                        <a:solidFill>
                          <a:srgbClr val="C00000"/>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2000" b="1" dirty="0" smtClean="0">
                          <a:solidFill>
                            <a:srgbClr val="C00000"/>
                          </a:solidFill>
                          <a:latin typeface="メイリオ" pitchFamily="50" charset="-128"/>
                          <a:ea typeface="メイリオ" pitchFamily="50" charset="-128"/>
                        </a:rPr>
                        <a:t>全余裕</a:t>
                      </a:r>
                      <a:endParaRPr kumimoji="1" lang="en-US" altLang="ja-JP" sz="2000" b="1" dirty="0" smtClean="0">
                        <a:solidFill>
                          <a:srgbClr val="C00000"/>
                        </a:solidFill>
                        <a:latin typeface="メイリオ" pitchFamily="50" charset="-128"/>
                        <a:ea typeface="メイリオ" pitchFamily="50" charset="-128"/>
                      </a:endParaRPr>
                    </a:p>
                    <a:p>
                      <a:pPr algn="ctr"/>
                      <a:r>
                        <a:rPr kumimoji="1" lang="ja-JP" altLang="en-US" sz="2000" b="1" dirty="0" smtClean="0">
                          <a:solidFill>
                            <a:srgbClr val="C00000"/>
                          </a:solidFill>
                          <a:latin typeface="メイリオ" pitchFamily="50" charset="-128"/>
                          <a:ea typeface="メイリオ" pitchFamily="50" charset="-128"/>
                        </a:rPr>
                        <a:t>時間</a:t>
                      </a:r>
                      <a:endParaRPr kumimoji="1" lang="ja-JP" altLang="en-US" sz="20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2000" b="1" dirty="0" smtClean="0">
                          <a:solidFill>
                            <a:srgbClr val="C00000"/>
                          </a:solidFill>
                          <a:latin typeface="メイリオ" pitchFamily="50" charset="-128"/>
                          <a:ea typeface="メイリオ" pitchFamily="50" charset="-128"/>
                        </a:rPr>
                        <a:t>自由余裕時間</a:t>
                      </a:r>
                      <a:endParaRPr kumimoji="1" lang="ja-JP" altLang="en-US" sz="20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7869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E</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H</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5</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8</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10</a:t>
                      </a: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2</a:t>
                      </a: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rgbClr val="C00000"/>
                          </a:solidFill>
                          <a:latin typeface="メイリオ" pitchFamily="50" charset="-128"/>
                          <a:ea typeface="メイリオ" pitchFamily="50" charset="-128"/>
                        </a:rPr>
                        <a:t>1</a:t>
                      </a:r>
                      <a:endParaRPr kumimoji="1" lang="ja-JP" altLang="en-US" sz="20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68269">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F</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I,J</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5</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7</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7</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0 </a:t>
                      </a: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68269">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G</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L</a:t>
                      </a: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8</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12</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16</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4</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368269">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H</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K,M</a:t>
                      </a: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9</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13</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14</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368269">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I</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K,M</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7</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13</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14</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368269">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J</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K,M,N</a:t>
                      </a: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7</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14</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14</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0</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368269">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K</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L</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14</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16</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16</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0</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368269">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L</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000" dirty="0" smtClean="0">
                          <a:solidFill>
                            <a:schemeClr val="tx2"/>
                          </a:solidFill>
                          <a:latin typeface="メイリオ" pitchFamily="50" charset="-128"/>
                          <a:ea typeface="メイリオ" pitchFamily="50" charset="-128"/>
                        </a:rPr>
                        <a:t>ー</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16</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20</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20</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0</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368269">
                <a:tc>
                  <a:txBody>
                    <a:bodyPr/>
                    <a:lstStyle/>
                    <a:p>
                      <a:r>
                        <a:rPr kumimoji="1" lang="en-US" altLang="ja-JP" sz="2000" dirty="0" smtClean="0">
                          <a:solidFill>
                            <a:schemeClr val="tx2"/>
                          </a:solidFill>
                          <a:latin typeface="メイリオ" pitchFamily="50" charset="-128"/>
                          <a:ea typeface="メイリオ" pitchFamily="50" charset="-128"/>
                        </a:rPr>
                        <a:t>M</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2000" dirty="0" err="1" smtClean="0">
                          <a:solidFill>
                            <a:schemeClr val="tx2"/>
                          </a:solidFill>
                          <a:latin typeface="メイリオ" pitchFamily="50" charset="-128"/>
                          <a:ea typeface="メイリオ" pitchFamily="50" charset="-128"/>
                        </a:rPr>
                        <a:t>ー</a:t>
                      </a:r>
                      <a:endParaRPr kumimoji="1" lang="ja-JP" altLang="en-US" sz="2000"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14</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19</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20</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368269">
                <a:tc>
                  <a:txBody>
                    <a:bodyPr/>
                    <a:lstStyle/>
                    <a:p>
                      <a:r>
                        <a:rPr kumimoji="1" lang="en-US" altLang="ja-JP" sz="2000" dirty="0" smtClean="0">
                          <a:solidFill>
                            <a:schemeClr val="tx2"/>
                          </a:solidFill>
                          <a:latin typeface="メイリオ" pitchFamily="50" charset="-128"/>
                          <a:ea typeface="メイリオ" pitchFamily="50" charset="-128"/>
                        </a:rPr>
                        <a:t>N</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ja-JP" altLang="en-US" sz="2000" dirty="0" err="1" smtClean="0">
                          <a:solidFill>
                            <a:schemeClr val="tx2"/>
                          </a:solidFill>
                          <a:latin typeface="メイリオ" pitchFamily="50" charset="-128"/>
                          <a:ea typeface="メイリオ" pitchFamily="50" charset="-128"/>
                        </a:rPr>
                        <a:t>ー</a:t>
                      </a:r>
                      <a:endParaRPr kumimoji="1" lang="ja-JP" altLang="en-US" sz="2000"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14</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18</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20</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2</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bl>
          </a:graphicData>
        </a:graphic>
      </p:graphicFrame>
      <p:sp>
        <p:nvSpPr>
          <p:cNvPr id="7" name="円/楕円 6"/>
          <p:cNvSpPr/>
          <p:nvPr/>
        </p:nvSpPr>
        <p:spPr>
          <a:xfrm>
            <a:off x="3995936" y="2492896"/>
            <a:ext cx="720080" cy="504056"/>
          </a:xfrm>
          <a:prstGeom prst="ellipse">
            <a:avLst/>
          </a:prstGeom>
          <a:noFill/>
          <a:ln w="317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円/楕円 7"/>
          <p:cNvSpPr/>
          <p:nvPr/>
        </p:nvSpPr>
        <p:spPr>
          <a:xfrm>
            <a:off x="1547664" y="2492896"/>
            <a:ext cx="720080" cy="504056"/>
          </a:xfrm>
          <a:prstGeom prst="ellipse">
            <a:avLst/>
          </a:prstGeom>
          <a:noFill/>
          <a:ln w="317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4" name="直線矢印コネクタ 13"/>
          <p:cNvCxnSpPr>
            <a:stCxn id="8" idx="5"/>
            <a:endCxn id="10" idx="1"/>
          </p:cNvCxnSpPr>
          <p:nvPr/>
        </p:nvCxnSpPr>
        <p:spPr>
          <a:xfrm>
            <a:off x="2162291" y="2923135"/>
            <a:ext cx="642954" cy="867714"/>
          </a:xfrm>
          <a:prstGeom prst="straightConnector1">
            <a:avLst/>
          </a:prstGeom>
          <a:ln w="19050">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16" name="正方形/長方形 15"/>
          <p:cNvSpPr/>
          <p:nvPr/>
        </p:nvSpPr>
        <p:spPr>
          <a:xfrm>
            <a:off x="4788024" y="2852936"/>
            <a:ext cx="2520280" cy="1296144"/>
          </a:xfrm>
          <a:prstGeom prst="rect">
            <a:avLst/>
          </a:prstGeom>
          <a:solidFill>
            <a:schemeClr val="bg1"/>
          </a:solid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solidFill>
                  <a:schemeClr val="tx2"/>
                </a:solidFill>
                <a:latin typeface="メイリオ" pitchFamily="50" charset="-128"/>
                <a:ea typeface="メイリオ" pitchFamily="50" charset="-128"/>
              </a:rPr>
              <a:t>後続作業の最早開始時刻に間に合うように</a:t>
            </a:r>
            <a:endParaRPr kumimoji="1" lang="ja-JP" altLang="en-US" sz="2400" b="1" dirty="0">
              <a:solidFill>
                <a:schemeClr val="tx2"/>
              </a:solidFill>
              <a:latin typeface="メイリオ" pitchFamily="50" charset="-128"/>
              <a:ea typeface="メイリオ" pitchFamily="50" charset="-128"/>
            </a:endParaRPr>
          </a:p>
        </p:txBody>
      </p:sp>
      <p:sp>
        <p:nvSpPr>
          <p:cNvPr id="10" name="円/楕円 9"/>
          <p:cNvSpPr/>
          <p:nvPr/>
        </p:nvSpPr>
        <p:spPr>
          <a:xfrm>
            <a:off x="2699792" y="3717032"/>
            <a:ext cx="720080" cy="504056"/>
          </a:xfrm>
          <a:prstGeom prst="ellipse">
            <a:avLst/>
          </a:prstGeom>
          <a:noFill/>
          <a:ln w="317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 name="直線矢印コネクタ 14"/>
          <p:cNvCxnSpPr>
            <a:stCxn id="10" idx="7"/>
            <a:endCxn id="7" idx="3"/>
          </p:cNvCxnSpPr>
          <p:nvPr/>
        </p:nvCxnSpPr>
        <p:spPr>
          <a:xfrm flipV="1">
            <a:off x="3314419" y="2923135"/>
            <a:ext cx="786970" cy="867714"/>
          </a:xfrm>
          <a:prstGeom prst="straightConnector1">
            <a:avLst/>
          </a:prstGeom>
          <a:ln w="190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p:nvPr/>
        </p:nvCxnSpPr>
        <p:spPr>
          <a:xfrm>
            <a:off x="4644008" y="2708920"/>
            <a:ext cx="3240360" cy="0"/>
          </a:xfrm>
          <a:prstGeom prst="straightConnector1">
            <a:avLst/>
          </a:prstGeom>
          <a:ln w="19050">
            <a:solidFill>
              <a:srgbClr val="00206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28600"/>
            <a:ext cx="8496944" cy="990600"/>
          </a:xfrm>
        </p:spPr>
        <p:txBody>
          <a:bodyPr>
            <a:normAutofit fontScale="90000"/>
          </a:bodyPr>
          <a:lstStyle/>
          <a:p>
            <a:r>
              <a:rPr lang="ja-JP" altLang="en-US" sz="4000" b="1" dirty="0" smtClean="0">
                <a:solidFill>
                  <a:srgbClr val="C00000"/>
                </a:solidFill>
                <a:latin typeface="メイリオ" pitchFamily="50" charset="-128"/>
                <a:ea typeface="メイリオ" pitchFamily="50" charset="-128"/>
              </a:rPr>
              <a:t>自由余裕時間</a:t>
            </a:r>
            <a:r>
              <a:rPr kumimoji="1" lang="ja-JP" altLang="en-US" sz="4000" dirty="0" smtClean="0">
                <a:latin typeface="メイリオ" pitchFamily="50" charset="-128"/>
                <a:ea typeface="メイリオ" pitchFamily="50" charset="-128"/>
              </a:rPr>
              <a:t>の計算</a:t>
            </a:r>
            <a:r>
              <a:rPr kumimoji="1" lang="ja-JP" altLang="en-US" sz="2700" dirty="0" smtClean="0">
                <a:latin typeface="メイリオ" pitchFamily="50" charset="-128"/>
                <a:ea typeface="メイリオ" pitchFamily="50" charset="-128"/>
              </a:rPr>
              <a:t>，</a:t>
            </a:r>
            <a:r>
              <a:rPr lang="ja-JP" altLang="en-US" sz="2700" b="1" dirty="0" smtClean="0">
                <a:solidFill>
                  <a:srgbClr val="C00000"/>
                </a:solidFill>
                <a:latin typeface="メイリオ" pitchFamily="50" charset="-128"/>
                <a:ea typeface="メイリオ" pitchFamily="50" charset="-128"/>
              </a:rPr>
              <a:t>他人に迷惑をかけない</a:t>
            </a:r>
            <a:r>
              <a:rPr lang="ja-JP" altLang="en-US" sz="2700" dirty="0" smtClean="0">
                <a:latin typeface="メイリオ" pitchFamily="50" charset="-128"/>
                <a:ea typeface="メイリオ" pitchFamily="50" charset="-128"/>
              </a:rPr>
              <a:t>時間</a:t>
            </a:r>
            <a:endParaRPr kumimoji="1" lang="ja-JP" altLang="en-US" sz="2700" dirty="0">
              <a:latin typeface="メイリオ" pitchFamily="50" charset="-128"/>
              <a:ea typeface="メイリオ" pitchFamily="50" charset="-128"/>
            </a:endParaRPr>
          </a:p>
        </p:txBody>
      </p:sp>
      <p:graphicFrame>
        <p:nvGraphicFramePr>
          <p:cNvPr id="6" name="表 5"/>
          <p:cNvGraphicFramePr>
            <a:graphicFrameLocks noGrp="1"/>
          </p:cNvGraphicFramePr>
          <p:nvPr/>
        </p:nvGraphicFramePr>
        <p:xfrm>
          <a:off x="467544" y="1770856"/>
          <a:ext cx="8280922" cy="4754488"/>
        </p:xfrm>
        <a:graphic>
          <a:graphicData uri="http://schemas.openxmlformats.org/drawingml/2006/table">
            <a:tbl>
              <a:tblPr firstRow="1" bandRow="1"/>
              <a:tblGrid>
                <a:gridCol w="915768">
                  <a:extLst>
                    <a:ext uri="{9D8B030D-6E8A-4147-A177-3AD203B41FA5}">
                      <a16:colId xmlns:a16="http://schemas.microsoft.com/office/drawing/2014/main" val="20000"/>
                    </a:ext>
                  </a:extLst>
                </a:gridCol>
                <a:gridCol w="1080524">
                  <a:extLst>
                    <a:ext uri="{9D8B030D-6E8A-4147-A177-3AD203B41FA5}">
                      <a16:colId xmlns:a16="http://schemas.microsoft.com/office/drawing/2014/main" val="20001"/>
                    </a:ext>
                  </a:extLst>
                </a:gridCol>
                <a:gridCol w="1256926">
                  <a:extLst>
                    <a:ext uri="{9D8B030D-6E8A-4147-A177-3AD203B41FA5}">
                      <a16:colId xmlns:a16="http://schemas.microsoft.com/office/drawing/2014/main" val="20002"/>
                    </a:ext>
                  </a:extLst>
                </a:gridCol>
                <a:gridCol w="1256926">
                  <a:extLst>
                    <a:ext uri="{9D8B030D-6E8A-4147-A177-3AD203B41FA5}">
                      <a16:colId xmlns:a16="http://schemas.microsoft.com/office/drawing/2014/main" val="20003"/>
                    </a:ext>
                  </a:extLst>
                </a:gridCol>
                <a:gridCol w="1256926">
                  <a:extLst>
                    <a:ext uri="{9D8B030D-6E8A-4147-A177-3AD203B41FA5}">
                      <a16:colId xmlns:a16="http://schemas.microsoft.com/office/drawing/2014/main" val="20004"/>
                    </a:ext>
                  </a:extLst>
                </a:gridCol>
                <a:gridCol w="1256926">
                  <a:extLst>
                    <a:ext uri="{9D8B030D-6E8A-4147-A177-3AD203B41FA5}">
                      <a16:colId xmlns:a16="http://schemas.microsoft.com/office/drawing/2014/main" val="20005"/>
                    </a:ext>
                  </a:extLst>
                </a:gridCol>
                <a:gridCol w="1256926">
                  <a:extLst>
                    <a:ext uri="{9D8B030D-6E8A-4147-A177-3AD203B41FA5}">
                      <a16:colId xmlns:a16="http://schemas.microsoft.com/office/drawing/2014/main" val="20006"/>
                    </a:ext>
                  </a:extLst>
                </a:gridCol>
              </a:tblGrid>
              <a:tr h="792088">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000" dirty="0" smtClean="0">
                          <a:solidFill>
                            <a:schemeClr val="tx2"/>
                          </a:solidFill>
                          <a:latin typeface="メイリオ" pitchFamily="50" charset="-128"/>
                          <a:ea typeface="メイリオ" pitchFamily="50" charset="-128"/>
                        </a:rPr>
                        <a:t>作業番号</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000" dirty="0" smtClean="0">
                          <a:solidFill>
                            <a:schemeClr val="tx2"/>
                          </a:solidFill>
                          <a:latin typeface="メイリオ" pitchFamily="50" charset="-128"/>
                          <a:ea typeface="メイリオ" pitchFamily="50" charset="-128"/>
                        </a:rPr>
                        <a:t>後続</a:t>
                      </a:r>
                      <a:endParaRPr kumimoji="1" lang="en-US" altLang="ja-JP" sz="2000" dirty="0" smtClean="0">
                        <a:solidFill>
                          <a:schemeClr val="tx2"/>
                        </a:solidFill>
                        <a:latin typeface="メイリオ" pitchFamily="50" charset="-128"/>
                        <a:ea typeface="メイリオ" pitchFamily="50" charset="-128"/>
                      </a:endParaRPr>
                    </a:p>
                    <a:p>
                      <a:r>
                        <a:rPr kumimoji="1" lang="ja-JP" altLang="en-US" sz="2000" dirty="0" smtClean="0">
                          <a:solidFill>
                            <a:schemeClr val="tx2"/>
                          </a:solidFill>
                          <a:latin typeface="メイリオ" pitchFamily="50" charset="-128"/>
                          <a:ea typeface="メイリオ" pitchFamily="50" charset="-128"/>
                        </a:rPr>
                        <a:t>作業</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ja-JP" altLang="en-US" sz="2000" b="1" dirty="0" smtClean="0">
                          <a:solidFill>
                            <a:srgbClr val="C00000"/>
                          </a:solidFill>
                          <a:latin typeface="メイリオ" pitchFamily="50" charset="-128"/>
                          <a:ea typeface="メイリオ" pitchFamily="50" charset="-128"/>
                        </a:rPr>
                        <a:t>最早</a:t>
                      </a:r>
                      <a:endParaRPr kumimoji="1" lang="en-US" altLang="ja-JP" sz="2000" b="1" dirty="0" smtClean="0">
                        <a:solidFill>
                          <a:srgbClr val="C00000"/>
                        </a:solidFill>
                        <a:latin typeface="メイリオ" pitchFamily="50" charset="-128"/>
                        <a:ea typeface="メイリオ" pitchFamily="50" charset="-128"/>
                      </a:endParaRPr>
                    </a:p>
                    <a:p>
                      <a:pPr algn="ctr"/>
                      <a:r>
                        <a:rPr kumimoji="1" lang="ja-JP" altLang="en-US" sz="2000" b="1" dirty="0" smtClean="0">
                          <a:solidFill>
                            <a:srgbClr val="C00000"/>
                          </a:solidFill>
                          <a:latin typeface="メイリオ" pitchFamily="50" charset="-128"/>
                          <a:ea typeface="メイリオ" pitchFamily="50" charset="-128"/>
                        </a:rPr>
                        <a:t>開始時刻</a:t>
                      </a:r>
                      <a:endParaRPr kumimoji="1" lang="ja-JP" altLang="en-US" sz="20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pPr algn="ctr"/>
                      <a:r>
                        <a:rPr kumimoji="1" lang="ja-JP" altLang="en-US" sz="2000" b="1" dirty="0" smtClean="0">
                          <a:solidFill>
                            <a:srgbClr val="C00000"/>
                          </a:solidFill>
                          <a:latin typeface="メイリオ" pitchFamily="50" charset="-128"/>
                          <a:ea typeface="メイリオ" pitchFamily="50" charset="-128"/>
                        </a:rPr>
                        <a:t>最早</a:t>
                      </a:r>
                      <a:endParaRPr kumimoji="1" lang="en-US" altLang="ja-JP" sz="2000" b="1" dirty="0" smtClean="0">
                        <a:solidFill>
                          <a:srgbClr val="C00000"/>
                        </a:solidFill>
                        <a:latin typeface="メイリオ" pitchFamily="50" charset="-128"/>
                        <a:ea typeface="メイリオ" pitchFamily="50" charset="-128"/>
                      </a:endParaRPr>
                    </a:p>
                    <a:p>
                      <a:pPr algn="ctr"/>
                      <a:r>
                        <a:rPr kumimoji="1" lang="ja-JP" altLang="en-US" sz="2000" b="1" dirty="0" smtClean="0">
                          <a:solidFill>
                            <a:srgbClr val="C00000"/>
                          </a:solidFill>
                          <a:latin typeface="メイリオ" pitchFamily="50" charset="-128"/>
                          <a:ea typeface="メイリオ" pitchFamily="50" charset="-128"/>
                        </a:rPr>
                        <a:t>完了時刻</a:t>
                      </a:r>
                      <a:endParaRPr kumimoji="1" lang="ja-JP" altLang="en-US" sz="2000" b="1" dirty="0">
                        <a:solidFill>
                          <a:srgbClr val="C00000"/>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ja-JP" altLang="en-US" sz="2000" b="1" dirty="0" smtClean="0">
                          <a:solidFill>
                            <a:srgbClr val="C00000"/>
                          </a:solidFill>
                          <a:latin typeface="メイリオ" pitchFamily="50" charset="-128"/>
                          <a:ea typeface="メイリオ" pitchFamily="50" charset="-128"/>
                        </a:rPr>
                        <a:t>最遅</a:t>
                      </a:r>
                      <a:endParaRPr kumimoji="1" lang="en-US" altLang="ja-JP" sz="2000" b="1" dirty="0" smtClean="0">
                        <a:solidFill>
                          <a:srgbClr val="C00000"/>
                        </a:solidFill>
                        <a:latin typeface="メイリオ" pitchFamily="50" charset="-128"/>
                        <a:ea typeface="メイリオ" pitchFamily="50" charset="-128"/>
                      </a:endParaRPr>
                    </a:p>
                    <a:p>
                      <a:pPr algn="ctr"/>
                      <a:r>
                        <a:rPr kumimoji="1" lang="ja-JP" altLang="en-US" sz="2000" b="1" dirty="0" smtClean="0">
                          <a:solidFill>
                            <a:srgbClr val="C00000"/>
                          </a:solidFill>
                          <a:latin typeface="メイリオ" pitchFamily="50" charset="-128"/>
                          <a:ea typeface="メイリオ" pitchFamily="50" charset="-128"/>
                        </a:rPr>
                        <a:t>完了時刻</a:t>
                      </a:r>
                      <a:endParaRPr kumimoji="1" lang="ja-JP" altLang="en-US" sz="2000" b="1" dirty="0">
                        <a:solidFill>
                          <a:srgbClr val="C00000"/>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2000" b="1" dirty="0" smtClean="0">
                          <a:solidFill>
                            <a:srgbClr val="C00000"/>
                          </a:solidFill>
                          <a:latin typeface="メイリオ" pitchFamily="50" charset="-128"/>
                          <a:ea typeface="メイリオ" pitchFamily="50" charset="-128"/>
                        </a:rPr>
                        <a:t>全余裕</a:t>
                      </a:r>
                      <a:endParaRPr kumimoji="1" lang="en-US" altLang="ja-JP" sz="2000" b="1" dirty="0" smtClean="0">
                        <a:solidFill>
                          <a:srgbClr val="C00000"/>
                        </a:solidFill>
                        <a:latin typeface="メイリオ" pitchFamily="50" charset="-128"/>
                        <a:ea typeface="メイリオ" pitchFamily="50" charset="-128"/>
                      </a:endParaRPr>
                    </a:p>
                    <a:p>
                      <a:pPr algn="ctr"/>
                      <a:r>
                        <a:rPr kumimoji="1" lang="ja-JP" altLang="en-US" sz="2000" b="1" dirty="0" smtClean="0">
                          <a:solidFill>
                            <a:srgbClr val="C00000"/>
                          </a:solidFill>
                          <a:latin typeface="メイリオ" pitchFamily="50" charset="-128"/>
                          <a:ea typeface="メイリオ" pitchFamily="50" charset="-128"/>
                        </a:rPr>
                        <a:t>時間</a:t>
                      </a:r>
                      <a:endParaRPr kumimoji="1" lang="ja-JP" altLang="en-US" sz="20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2000" b="1" dirty="0" smtClean="0">
                          <a:solidFill>
                            <a:srgbClr val="C00000"/>
                          </a:solidFill>
                          <a:latin typeface="メイリオ" pitchFamily="50" charset="-128"/>
                          <a:ea typeface="メイリオ" pitchFamily="50" charset="-128"/>
                        </a:rPr>
                        <a:t>自由余裕時間</a:t>
                      </a:r>
                      <a:endParaRPr kumimoji="1" lang="ja-JP" altLang="en-US" sz="20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7869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E</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H</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5</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8</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10</a:t>
                      </a: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2</a:t>
                      </a: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68269">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F</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I,J</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5</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7</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7</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0 </a:t>
                      </a: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68269">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G</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L</a:t>
                      </a: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8</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12</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16</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4</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368269">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H</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K,M</a:t>
                      </a: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9</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13</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14</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rgbClr val="C00000"/>
                          </a:solidFill>
                          <a:latin typeface="メイリオ" pitchFamily="50" charset="-128"/>
                          <a:ea typeface="メイリオ" pitchFamily="50" charset="-128"/>
                        </a:rPr>
                        <a:t>1</a:t>
                      </a:r>
                      <a:endParaRPr kumimoji="1" lang="ja-JP" altLang="en-US" sz="20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368269">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I</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K,M</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7</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13</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14</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368269">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J</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K,M,N</a:t>
                      </a: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7</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14</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14</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0</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368269">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K</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L</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14</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16</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16</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0</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368269">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dirty="0" smtClean="0">
                          <a:solidFill>
                            <a:schemeClr val="tx2"/>
                          </a:solidFill>
                          <a:latin typeface="メイリオ" pitchFamily="50" charset="-128"/>
                          <a:ea typeface="メイリオ" pitchFamily="50" charset="-128"/>
                        </a:rPr>
                        <a:t>L</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000" dirty="0" smtClean="0">
                          <a:solidFill>
                            <a:schemeClr val="tx2"/>
                          </a:solidFill>
                          <a:latin typeface="メイリオ" pitchFamily="50" charset="-128"/>
                          <a:ea typeface="メイリオ" pitchFamily="50" charset="-128"/>
                        </a:rPr>
                        <a:t>ー</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16</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20</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1" dirty="0" smtClean="0">
                          <a:solidFill>
                            <a:schemeClr val="tx2"/>
                          </a:solidFill>
                          <a:latin typeface="メイリオ" pitchFamily="50" charset="-128"/>
                          <a:ea typeface="メイリオ" pitchFamily="50" charset="-128"/>
                        </a:rPr>
                        <a:t>20</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0</a:t>
                      </a:r>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368269">
                <a:tc>
                  <a:txBody>
                    <a:bodyPr/>
                    <a:lstStyle/>
                    <a:p>
                      <a:r>
                        <a:rPr kumimoji="1" lang="en-US" altLang="ja-JP" sz="2000" dirty="0" smtClean="0">
                          <a:solidFill>
                            <a:schemeClr val="tx2"/>
                          </a:solidFill>
                          <a:latin typeface="メイリオ" pitchFamily="50" charset="-128"/>
                          <a:ea typeface="メイリオ" pitchFamily="50" charset="-128"/>
                        </a:rPr>
                        <a:t>M</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2000" dirty="0" err="1" smtClean="0">
                          <a:solidFill>
                            <a:schemeClr val="tx2"/>
                          </a:solidFill>
                          <a:latin typeface="メイリオ" pitchFamily="50" charset="-128"/>
                          <a:ea typeface="メイリオ" pitchFamily="50" charset="-128"/>
                        </a:rPr>
                        <a:t>ー</a:t>
                      </a:r>
                      <a:endParaRPr kumimoji="1" lang="ja-JP" altLang="en-US" sz="2000"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14</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19</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20</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368269">
                <a:tc>
                  <a:txBody>
                    <a:bodyPr/>
                    <a:lstStyle/>
                    <a:p>
                      <a:r>
                        <a:rPr kumimoji="1" lang="en-US" altLang="ja-JP" sz="2000" dirty="0" smtClean="0">
                          <a:solidFill>
                            <a:schemeClr val="tx2"/>
                          </a:solidFill>
                          <a:latin typeface="メイリオ" pitchFamily="50" charset="-128"/>
                          <a:ea typeface="メイリオ" pitchFamily="50" charset="-128"/>
                        </a:rPr>
                        <a:t>N</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ja-JP" altLang="en-US" sz="2000" dirty="0" err="1" smtClean="0">
                          <a:solidFill>
                            <a:schemeClr val="tx2"/>
                          </a:solidFill>
                          <a:latin typeface="メイリオ" pitchFamily="50" charset="-128"/>
                          <a:ea typeface="メイリオ" pitchFamily="50" charset="-128"/>
                        </a:rPr>
                        <a:t>ー</a:t>
                      </a:r>
                      <a:endParaRPr kumimoji="1" lang="ja-JP" altLang="en-US" sz="2000"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14</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18</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20</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000" b="1" dirty="0" smtClean="0">
                          <a:solidFill>
                            <a:schemeClr val="tx2"/>
                          </a:solidFill>
                          <a:latin typeface="メイリオ" pitchFamily="50" charset="-128"/>
                          <a:ea typeface="メイリオ" pitchFamily="50" charset="-128"/>
                        </a:rPr>
                        <a:t>2</a:t>
                      </a:r>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c>
                  <a:txBody>
                    <a:bodyPr/>
                    <a:lstStyle/>
                    <a:p>
                      <a:endParaRPr kumimoji="1" lang="ja-JP" altLang="en-US" sz="2000" b="1"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bl>
          </a:graphicData>
        </a:graphic>
      </p:graphicFrame>
      <p:sp>
        <p:nvSpPr>
          <p:cNvPr id="7" name="円/楕円 6"/>
          <p:cNvSpPr/>
          <p:nvPr/>
        </p:nvSpPr>
        <p:spPr>
          <a:xfrm>
            <a:off x="3995936" y="3717032"/>
            <a:ext cx="720080" cy="504056"/>
          </a:xfrm>
          <a:prstGeom prst="ellipse">
            <a:avLst/>
          </a:prstGeom>
          <a:noFill/>
          <a:ln w="317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円/楕円 7"/>
          <p:cNvSpPr/>
          <p:nvPr/>
        </p:nvSpPr>
        <p:spPr>
          <a:xfrm>
            <a:off x="1619672" y="3645024"/>
            <a:ext cx="720080" cy="504056"/>
          </a:xfrm>
          <a:prstGeom prst="ellipse">
            <a:avLst/>
          </a:prstGeom>
          <a:noFill/>
          <a:ln w="317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4" name="直線矢印コネクタ 13"/>
          <p:cNvCxnSpPr>
            <a:stCxn id="8" idx="5"/>
            <a:endCxn id="10" idx="1"/>
          </p:cNvCxnSpPr>
          <p:nvPr/>
        </p:nvCxnSpPr>
        <p:spPr>
          <a:xfrm>
            <a:off x="2234299" y="4075263"/>
            <a:ext cx="642954" cy="867714"/>
          </a:xfrm>
          <a:prstGeom prst="straightConnector1">
            <a:avLst/>
          </a:prstGeom>
          <a:ln w="19050">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16" name="正方形/長方形 15"/>
          <p:cNvSpPr/>
          <p:nvPr/>
        </p:nvSpPr>
        <p:spPr>
          <a:xfrm>
            <a:off x="4788024" y="4221088"/>
            <a:ext cx="2520280" cy="1296144"/>
          </a:xfrm>
          <a:prstGeom prst="rect">
            <a:avLst/>
          </a:prstGeom>
          <a:solidFill>
            <a:schemeClr val="bg1"/>
          </a:solid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solidFill>
                  <a:schemeClr val="tx2"/>
                </a:solidFill>
                <a:latin typeface="メイリオ" pitchFamily="50" charset="-128"/>
                <a:ea typeface="メイリオ" pitchFamily="50" charset="-128"/>
              </a:rPr>
              <a:t>後続作業の最早開始時刻に間に合うように</a:t>
            </a:r>
            <a:endParaRPr kumimoji="1" lang="ja-JP" altLang="en-US" sz="2400" b="1" dirty="0">
              <a:solidFill>
                <a:schemeClr val="tx2"/>
              </a:solidFill>
              <a:latin typeface="メイリオ" pitchFamily="50" charset="-128"/>
              <a:ea typeface="メイリオ" pitchFamily="50" charset="-128"/>
            </a:endParaRPr>
          </a:p>
        </p:txBody>
      </p:sp>
      <p:sp>
        <p:nvSpPr>
          <p:cNvPr id="10" name="円/楕円 9"/>
          <p:cNvSpPr/>
          <p:nvPr/>
        </p:nvSpPr>
        <p:spPr>
          <a:xfrm>
            <a:off x="2771800" y="4869160"/>
            <a:ext cx="720080" cy="504056"/>
          </a:xfrm>
          <a:prstGeom prst="ellipse">
            <a:avLst/>
          </a:prstGeom>
          <a:noFill/>
          <a:ln w="317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 name="直線矢印コネクタ 14"/>
          <p:cNvCxnSpPr>
            <a:stCxn id="10" idx="7"/>
            <a:endCxn id="7" idx="3"/>
          </p:cNvCxnSpPr>
          <p:nvPr/>
        </p:nvCxnSpPr>
        <p:spPr>
          <a:xfrm flipV="1">
            <a:off x="3386427" y="4147271"/>
            <a:ext cx="714962" cy="795706"/>
          </a:xfrm>
          <a:prstGeom prst="straightConnector1">
            <a:avLst/>
          </a:prstGeom>
          <a:ln w="190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p:nvPr/>
        </p:nvCxnSpPr>
        <p:spPr>
          <a:xfrm>
            <a:off x="4716016" y="3933056"/>
            <a:ext cx="3240360" cy="0"/>
          </a:xfrm>
          <a:prstGeom prst="straightConnector1">
            <a:avLst/>
          </a:prstGeom>
          <a:ln w="19050">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17" name="円/楕円 16"/>
          <p:cNvSpPr/>
          <p:nvPr/>
        </p:nvSpPr>
        <p:spPr>
          <a:xfrm>
            <a:off x="2771800" y="5661248"/>
            <a:ext cx="720080" cy="504056"/>
          </a:xfrm>
          <a:prstGeom prst="ellipse">
            <a:avLst/>
          </a:prstGeom>
          <a:noFill/>
          <a:ln w="317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8" name="直線矢印コネクタ 17"/>
          <p:cNvCxnSpPr>
            <a:stCxn id="8" idx="5"/>
            <a:endCxn id="17" idx="2"/>
          </p:cNvCxnSpPr>
          <p:nvPr/>
        </p:nvCxnSpPr>
        <p:spPr>
          <a:xfrm>
            <a:off x="2234299" y="4075263"/>
            <a:ext cx="537501" cy="1838013"/>
          </a:xfrm>
          <a:prstGeom prst="straightConnector1">
            <a:avLst/>
          </a:prstGeom>
          <a:ln w="190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a:stCxn id="17" idx="6"/>
            <a:endCxn id="7" idx="3"/>
          </p:cNvCxnSpPr>
          <p:nvPr/>
        </p:nvCxnSpPr>
        <p:spPr>
          <a:xfrm flipV="1">
            <a:off x="3491880" y="4147271"/>
            <a:ext cx="609509" cy="1766005"/>
          </a:xfrm>
          <a:prstGeom prst="straightConnector1">
            <a:avLst/>
          </a:prstGeom>
          <a:ln w="19050">
            <a:solidFill>
              <a:srgbClr val="00206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itchFamily="50" charset="-128"/>
                <a:ea typeface="メイリオ" pitchFamily="50" charset="-128"/>
              </a:rPr>
              <a:t>ここからの講義内容</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467544" y="1772816"/>
            <a:ext cx="8424936" cy="4824536"/>
          </a:xfrm>
        </p:spPr>
        <p:txBody>
          <a:bodyPr>
            <a:normAutofit/>
          </a:bodyPr>
          <a:lstStyle/>
          <a:p>
            <a:r>
              <a:rPr lang="ja-JP" altLang="en-US" sz="3000" dirty="0" smtClean="0">
                <a:solidFill>
                  <a:schemeClr val="bg1">
                    <a:lumMod val="95000"/>
                  </a:schemeClr>
                </a:solidFill>
                <a:latin typeface="メイリオ" pitchFamily="50" charset="-128"/>
                <a:ea typeface="メイリオ" pitchFamily="50" charset="-128"/>
              </a:rPr>
              <a:t>アローダイアグラムの構築</a:t>
            </a:r>
            <a:endParaRPr lang="en-US" altLang="ja-JP" sz="3000" dirty="0" smtClean="0">
              <a:solidFill>
                <a:schemeClr val="bg1">
                  <a:lumMod val="95000"/>
                </a:schemeClr>
              </a:solidFill>
              <a:latin typeface="メイリオ" pitchFamily="50" charset="-128"/>
              <a:ea typeface="メイリオ" pitchFamily="50" charset="-128"/>
            </a:endParaRPr>
          </a:p>
          <a:p>
            <a:r>
              <a:rPr lang="en-US" altLang="ja-JP" sz="3000" dirty="0" smtClean="0">
                <a:solidFill>
                  <a:schemeClr val="bg1">
                    <a:lumMod val="95000"/>
                  </a:schemeClr>
                </a:solidFill>
                <a:latin typeface="メイリオ" pitchFamily="50" charset="-128"/>
                <a:ea typeface="メイリオ" pitchFamily="50" charset="-128"/>
              </a:rPr>
              <a:t>PERT</a:t>
            </a:r>
            <a:r>
              <a:rPr lang="ja-JP" altLang="en-US" sz="3000" dirty="0" smtClean="0">
                <a:solidFill>
                  <a:schemeClr val="bg1">
                    <a:lumMod val="95000"/>
                  </a:schemeClr>
                </a:solidFill>
                <a:latin typeface="メイリオ" pitchFamily="50" charset="-128"/>
                <a:ea typeface="メイリオ" pitchFamily="50" charset="-128"/>
              </a:rPr>
              <a:t>計算</a:t>
            </a:r>
            <a:endParaRPr lang="en-US" altLang="ja-JP" sz="3000" dirty="0" smtClean="0">
              <a:solidFill>
                <a:schemeClr val="bg1">
                  <a:lumMod val="95000"/>
                </a:schemeClr>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クリティカルパスの見つけ方</a:t>
            </a:r>
            <a:endParaRPr lang="en-US" altLang="ja-JP" sz="3000" dirty="0" smtClean="0">
              <a:solidFill>
                <a:schemeClr val="bg1">
                  <a:lumMod val="95000"/>
                </a:schemeClr>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表を用いた自動計算</a:t>
            </a:r>
            <a:endParaRPr lang="en-US" altLang="ja-JP" sz="3000" dirty="0" smtClean="0">
              <a:solidFill>
                <a:schemeClr val="bg1">
                  <a:lumMod val="95000"/>
                </a:schemeClr>
              </a:solidFill>
              <a:latin typeface="メイリオ" pitchFamily="50" charset="-128"/>
              <a:ea typeface="メイリオ" pitchFamily="50" charset="-128"/>
            </a:endParaRPr>
          </a:p>
          <a:p>
            <a:r>
              <a:rPr lang="ja-JP" altLang="en-US" sz="3000" b="1" dirty="0" smtClean="0">
                <a:solidFill>
                  <a:srgbClr val="C00000"/>
                </a:solidFill>
                <a:latin typeface="メイリオ" pitchFamily="50" charset="-128"/>
                <a:ea typeface="メイリオ" pitchFamily="50" charset="-128"/>
              </a:rPr>
              <a:t>作業時間見積もりの不確実さ</a:t>
            </a:r>
            <a:endParaRPr lang="en-US" altLang="ja-JP" sz="3000" b="1" dirty="0" smtClean="0">
              <a:solidFill>
                <a:srgbClr val="C00000"/>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計画変更</a:t>
            </a:r>
            <a:endParaRPr lang="en-US" altLang="ja-JP" sz="3000" dirty="0" smtClean="0">
              <a:solidFill>
                <a:schemeClr val="bg1">
                  <a:lumMod val="95000"/>
                </a:schemeClr>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日程管理</a:t>
            </a:r>
            <a:endParaRPr lang="en-US" altLang="ja-JP" sz="3000" dirty="0" smtClean="0">
              <a:solidFill>
                <a:schemeClr val="bg1">
                  <a:lumMod val="95000"/>
                </a:schemeClr>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latin typeface="メイリオ" pitchFamily="50" charset="-128"/>
                <a:ea typeface="メイリオ" pitchFamily="50" charset="-128"/>
              </a:rPr>
              <a:t>作業時間の見積もりの正確さ</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467544" y="1772816"/>
            <a:ext cx="8280920" cy="4824536"/>
          </a:xfrm>
        </p:spPr>
        <p:txBody>
          <a:bodyPr>
            <a:normAutofit/>
          </a:bodyPr>
          <a:lstStyle/>
          <a:p>
            <a:r>
              <a:rPr lang="ja-JP" altLang="en-US" sz="2800" dirty="0" smtClean="0">
                <a:solidFill>
                  <a:schemeClr val="tx2"/>
                </a:solidFill>
                <a:latin typeface="メイリオ" pitchFamily="50" charset="-128"/>
                <a:ea typeface="メイリオ" pitchFamily="50" charset="-128"/>
              </a:rPr>
              <a:t>見積もり時間はどのくらい正確なのか？</a:t>
            </a:r>
            <a:endParaRPr lang="en-US" altLang="ja-JP" sz="2800"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未知の作業時間を正確に見積もるのは困難！</a:t>
            </a:r>
            <a:endParaRPr lang="en-US" altLang="ja-JP"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遅れるとペナルティ！だったら，安全を考えて，所要時間を多めに見積もるのが普通？？</a:t>
            </a:r>
            <a:endParaRPr lang="en-US" altLang="ja-JP" dirty="0" smtClean="0">
              <a:solidFill>
                <a:schemeClr val="tx2"/>
              </a:solidFill>
              <a:latin typeface="メイリオ" pitchFamily="50" charset="-128"/>
              <a:ea typeface="メイリオ" pitchFamily="50" charset="-128"/>
            </a:endParaRPr>
          </a:p>
        </p:txBody>
      </p:sp>
      <p:cxnSp>
        <p:nvCxnSpPr>
          <p:cNvPr id="5" name="直線矢印コネクタ 4"/>
          <p:cNvCxnSpPr/>
          <p:nvPr/>
        </p:nvCxnSpPr>
        <p:spPr>
          <a:xfrm flipV="1">
            <a:off x="971600" y="3933056"/>
            <a:ext cx="0" cy="1944216"/>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9" name="直線矢印コネクタ 8"/>
          <p:cNvCxnSpPr/>
          <p:nvPr/>
        </p:nvCxnSpPr>
        <p:spPr>
          <a:xfrm>
            <a:off x="971600" y="5877272"/>
            <a:ext cx="3024336" cy="0"/>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p:nvPr/>
        </p:nvCxnSpPr>
        <p:spPr>
          <a:xfrm flipV="1">
            <a:off x="5076056" y="3933056"/>
            <a:ext cx="0" cy="1944216"/>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p:nvPr/>
        </p:nvCxnSpPr>
        <p:spPr>
          <a:xfrm>
            <a:off x="5076056" y="5877272"/>
            <a:ext cx="3024336" cy="0"/>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flipV="1">
            <a:off x="1691680" y="4365104"/>
            <a:ext cx="1008112" cy="1512168"/>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flipH="1" flipV="1">
            <a:off x="2699792" y="4365104"/>
            <a:ext cx="720080" cy="1512168"/>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22" name="テキスト ボックス 21"/>
          <p:cNvSpPr txBox="1"/>
          <p:nvPr/>
        </p:nvSpPr>
        <p:spPr>
          <a:xfrm>
            <a:off x="1547664" y="5877272"/>
            <a:ext cx="288032" cy="400110"/>
          </a:xfrm>
          <a:prstGeom prst="rect">
            <a:avLst/>
          </a:prstGeom>
          <a:noFill/>
        </p:spPr>
        <p:txBody>
          <a:bodyPr wrap="square" rtlCol="0">
            <a:spAutoFit/>
          </a:bodyPr>
          <a:lstStyle/>
          <a:p>
            <a:r>
              <a:rPr kumimoji="1" lang="en-US" altLang="ja-JP" sz="2000" dirty="0" smtClean="0">
                <a:solidFill>
                  <a:schemeClr val="tx2"/>
                </a:solidFill>
                <a:latin typeface="メイリオ" pitchFamily="50" charset="-128"/>
                <a:ea typeface="メイリオ" pitchFamily="50" charset="-128"/>
              </a:rPr>
              <a:t>a</a:t>
            </a:r>
            <a:endParaRPr kumimoji="1" lang="ja-JP" altLang="en-US" sz="2000" dirty="0">
              <a:solidFill>
                <a:schemeClr val="tx2"/>
              </a:solidFill>
              <a:latin typeface="メイリオ" pitchFamily="50" charset="-128"/>
              <a:ea typeface="メイリオ" pitchFamily="50" charset="-128"/>
            </a:endParaRPr>
          </a:p>
        </p:txBody>
      </p:sp>
      <p:cxnSp>
        <p:nvCxnSpPr>
          <p:cNvPr id="24" name="直線コネクタ 23"/>
          <p:cNvCxnSpPr/>
          <p:nvPr/>
        </p:nvCxnSpPr>
        <p:spPr>
          <a:xfrm>
            <a:off x="2699792" y="4365104"/>
            <a:ext cx="0" cy="1512168"/>
          </a:xfrm>
          <a:prstGeom prst="line">
            <a:avLst/>
          </a:prstGeom>
          <a:ln w="12700">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25" name="テキスト ボックス 24"/>
          <p:cNvSpPr txBox="1"/>
          <p:nvPr/>
        </p:nvSpPr>
        <p:spPr>
          <a:xfrm>
            <a:off x="2555776" y="5877272"/>
            <a:ext cx="288032" cy="400110"/>
          </a:xfrm>
          <a:prstGeom prst="rect">
            <a:avLst/>
          </a:prstGeom>
          <a:noFill/>
        </p:spPr>
        <p:txBody>
          <a:bodyPr wrap="square" rtlCol="0">
            <a:spAutoFit/>
          </a:bodyPr>
          <a:lstStyle/>
          <a:p>
            <a:r>
              <a:rPr lang="en-US" altLang="ja-JP" sz="2000" dirty="0" smtClean="0">
                <a:solidFill>
                  <a:schemeClr val="tx2"/>
                </a:solidFill>
                <a:latin typeface="メイリオ" pitchFamily="50" charset="-128"/>
                <a:ea typeface="メイリオ" pitchFamily="50" charset="-128"/>
              </a:rPr>
              <a:t>b</a:t>
            </a:r>
            <a:endParaRPr kumimoji="1" lang="ja-JP" altLang="en-US" sz="2000" dirty="0">
              <a:solidFill>
                <a:schemeClr val="tx2"/>
              </a:solidFill>
              <a:latin typeface="メイリオ" pitchFamily="50" charset="-128"/>
              <a:ea typeface="メイリオ" pitchFamily="50" charset="-128"/>
            </a:endParaRPr>
          </a:p>
        </p:txBody>
      </p:sp>
      <p:sp>
        <p:nvSpPr>
          <p:cNvPr id="26" name="テキスト ボックス 25"/>
          <p:cNvSpPr txBox="1"/>
          <p:nvPr/>
        </p:nvSpPr>
        <p:spPr>
          <a:xfrm>
            <a:off x="3275856" y="5877272"/>
            <a:ext cx="288032" cy="400110"/>
          </a:xfrm>
          <a:prstGeom prst="rect">
            <a:avLst/>
          </a:prstGeom>
          <a:noFill/>
        </p:spPr>
        <p:txBody>
          <a:bodyPr wrap="square" rtlCol="0">
            <a:spAutoFit/>
          </a:bodyPr>
          <a:lstStyle/>
          <a:p>
            <a:r>
              <a:rPr lang="en-US" altLang="ja-JP" sz="2000" dirty="0" smtClean="0">
                <a:solidFill>
                  <a:schemeClr val="tx2"/>
                </a:solidFill>
                <a:latin typeface="メイリオ" pitchFamily="50" charset="-128"/>
                <a:ea typeface="メイリオ" pitchFamily="50" charset="-128"/>
              </a:rPr>
              <a:t>c</a:t>
            </a:r>
            <a:endParaRPr kumimoji="1" lang="ja-JP" altLang="en-US" sz="2000" dirty="0">
              <a:solidFill>
                <a:schemeClr val="tx2"/>
              </a:solidFill>
              <a:latin typeface="メイリオ" pitchFamily="50" charset="-128"/>
              <a:ea typeface="メイリオ" pitchFamily="50" charset="-128"/>
            </a:endParaRPr>
          </a:p>
        </p:txBody>
      </p:sp>
      <p:cxnSp>
        <p:nvCxnSpPr>
          <p:cNvPr id="28" name="直線コネクタ 27"/>
          <p:cNvCxnSpPr>
            <a:stCxn id="32" idx="4"/>
          </p:cNvCxnSpPr>
          <p:nvPr/>
        </p:nvCxnSpPr>
        <p:spPr>
          <a:xfrm>
            <a:off x="6780628" y="4121834"/>
            <a:ext cx="23620" cy="1755438"/>
          </a:xfrm>
          <a:prstGeom prst="line">
            <a:avLst/>
          </a:prstGeom>
          <a:ln w="12700">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31" name="テキスト ボックス 30"/>
          <p:cNvSpPr txBox="1"/>
          <p:nvPr/>
        </p:nvSpPr>
        <p:spPr>
          <a:xfrm>
            <a:off x="5364088" y="5877272"/>
            <a:ext cx="504056" cy="400110"/>
          </a:xfrm>
          <a:prstGeom prst="rect">
            <a:avLst/>
          </a:prstGeom>
          <a:noFill/>
        </p:spPr>
        <p:txBody>
          <a:bodyPr wrap="square" rtlCol="0">
            <a:spAutoFit/>
          </a:bodyPr>
          <a:lstStyle/>
          <a:p>
            <a:r>
              <a:rPr kumimoji="1" lang="en-US" altLang="ja-JP" sz="2000" dirty="0" smtClean="0">
                <a:solidFill>
                  <a:schemeClr val="tx2"/>
                </a:solidFill>
                <a:latin typeface="メイリオ" pitchFamily="50" charset="-128"/>
                <a:ea typeface="メイリオ" pitchFamily="50" charset="-128"/>
              </a:rPr>
              <a:t>2a</a:t>
            </a:r>
            <a:endParaRPr kumimoji="1" lang="ja-JP" altLang="en-US" sz="2000" dirty="0">
              <a:solidFill>
                <a:schemeClr val="tx2"/>
              </a:solidFill>
              <a:latin typeface="メイリオ" pitchFamily="50" charset="-128"/>
              <a:ea typeface="メイリオ" pitchFamily="50" charset="-128"/>
            </a:endParaRPr>
          </a:p>
        </p:txBody>
      </p:sp>
      <p:sp>
        <p:nvSpPr>
          <p:cNvPr id="32" name="フリーフォーム 31"/>
          <p:cNvSpPr/>
          <p:nvPr/>
        </p:nvSpPr>
        <p:spPr>
          <a:xfrm>
            <a:off x="5584874" y="4117145"/>
            <a:ext cx="1955409" cy="1763150"/>
          </a:xfrm>
          <a:custGeom>
            <a:avLst/>
            <a:gdLst>
              <a:gd name="connsiteX0" fmla="*/ 0 w 1955409"/>
              <a:gd name="connsiteY0" fmla="*/ 1749083 h 1763150"/>
              <a:gd name="connsiteX1" fmla="*/ 407963 w 1955409"/>
              <a:gd name="connsiteY1" fmla="*/ 1453661 h 1763150"/>
              <a:gd name="connsiteX2" fmla="*/ 647114 w 1955409"/>
              <a:gd name="connsiteY2" fmla="*/ 947224 h 1763150"/>
              <a:gd name="connsiteX3" fmla="*/ 815926 w 1955409"/>
              <a:gd name="connsiteY3" fmla="*/ 257907 h 1763150"/>
              <a:gd name="connsiteX4" fmla="*/ 1195754 w 1955409"/>
              <a:gd name="connsiteY4" fmla="*/ 4689 h 1763150"/>
              <a:gd name="connsiteX5" fmla="*/ 1505243 w 1955409"/>
              <a:gd name="connsiteY5" fmla="*/ 286043 h 1763150"/>
              <a:gd name="connsiteX6" fmla="*/ 1659988 w 1955409"/>
              <a:gd name="connsiteY6" fmla="*/ 1073833 h 1763150"/>
              <a:gd name="connsiteX7" fmla="*/ 1955409 w 1955409"/>
              <a:gd name="connsiteY7" fmla="*/ 1763150 h 1763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55409" h="1763150">
                <a:moveTo>
                  <a:pt x="0" y="1749083"/>
                </a:moveTo>
                <a:cubicBezTo>
                  <a:pt x="150055" y="1668193"/>
                  <a:pt x="300111" y="1587304"/>
                  <a:pt x="407963" y="1453661"/>
                </a:cubicBezTo>
                <a:cubicBezTo>
                  <a:pt x="515815" y="1320018"/>
                  <a:pt x="579120" y="1146516"/>
                  <a:pt x="647114" y="947224"/>
                </a:cubicBezTo>
                <a:cubicBezTo>
                  <a:pt x="715108" y="747932"/>
                  <a:pt x="724486" y="414996"/>
                  <a:pt x="815926" y="257907"/>
                </a:cubicBezTo>
                <a:cubicBezTo>
                  <a:pt x="907366" y="100818"/>
                  <a:pt x="1080868" y="0"/>
                  <a:pt x="1195754" y="4689"/>
                </a:cubicBezTo>
                <a:cubicBezTo>
                  <a:pt x="1310640" y="9378"/>
                  <a:pt x="1427871" y="107852"/>
                  <a:pt x="1505243" y="286043"/>
                </a:cubicBezTo>
                <a:cubicBezTo>
                  <a:pt x="1582615" y="464234"/>
                  <a:pt x="1584960" y="827649"/>
                  <a:pt x="1659988" y="1073833"/>
                </a:cubicBezTo>
                <a:cubicBezTo>
                  <a:pt x="1735016" y="1320018"/>
                  <a:pt x="1845212" y="1541584"/>
                  <a:pt x="1955409" y="1763150"/>
                </a:cubicBezTo>
              </a:path>
            </a:pathLst>
          </a:custGeom>
          <a:ln w="2540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5" name="テキスト ボックス 34"/>
          <p:cNvSpPr txBox="1"/>
          <p:nvPr/>
        </p:nvSpPr>
        <p:spPr>
          <a:xfrm>
            <a:off x="6516216" y="5877272"/>
            <a:ext cx="504056" cy="400110"/>
          </a:xfrm>
          <a:prstGeom prst="rect">
            <a:avLst/>
          </a:prstGeom>
          <a:noFill/>
        </p:spPr>
        <p:txBody>
          <a:bodyPr wrap="square" rtlCol="0">
            <a:spAutoFit/>
          </a:bodyPr>
          <a:lstStyle/>
          <a:p>
            <a:r>
              <a:rPr kumimoji="1" lang="en-US" altLang="ja-JP" sz="2000" dirty="0" smtClean="0">
                <a:solidFill>
                  <a:schemeClr val="tx2"/>
                </a:solidFill>
                <a:latin typeface="メイリオ" pitchFamily="50" charset="-128"/>
                <a:ea typeface="メイリオ" pitchFamily="50" charset="-128"/>
              </a:rPr>
              <a:t>2b</a:t>
            </a:r>
            <a:endParaRPr kumimoji="1" lang="ja-JP" altLang="en-US" sz="2000" dirty="0">
              <a:solidFill>
                <a:schemeClr val="tx2"/>
              </a:solidFill>
              <a:latin typeface="メイリオ" pitchFamily="50" charset="-128"/>
              <a:ea typeface="メイリオ" pitchFamily="50" charset="-128"/>
            </a:endParaRPr>
          </a:p>
        </p:txBody>
      </p:sp>
      <p:sp>
        <p:nvSpPr>
          <p:cNvPr id="36" name="テキスト ボックス 35"/>
          <p:cNvSpPr txBox="1"/>
          <p:nvPr/>
        </p:nvSpPr>
        <p:spPr>
          <a:xfrm>
            <a:off x="7308304" y="5877272"/>
            <a:ext cx="504056" cy="400110"/>
          </a:xfrm>
          <a:prstGeom prst="rect">
            <a:avLst/>
          </a:prstGeom>
          <a:noFill/>
        </p:spPr>
        <p:txBody>
          <a:bodyPr wrap="square" rtlCol="0">
            <a:spAutoFit/>
          </a:bodyPr>
          <a:lstStyle/>
          <a:p>
            <a:r>
              <a:rPr kumimoji="1" lang="en-US" altLang="ja-JP" sz="2000" dirty="0" smtClean="0">
                <a:solidFill>
                  <a:schemeClr val="tx2"/>
                </a:solidFill>
                <a:latin typeface="メイリオ" pitchFamily="50" charset="-128"/>
                <a:ea typeface="メイリオ" pitchFamily="50" charset="-128"/>
              </a:rPr>
              <a:t>2c</a:t>
            </a:r>
            <a:endParaRPr kumimoji="1" lang="ja-JP" altLang="en-US" sz="2000" dirty="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79512" y="228600"/>
            <a:ext cx="8820472" cy="990600"/>
          </a:xfrm>
        </p:spPr>
        <p:txBody>
          <a:bodyPr>
            <a:normAutofit fontScale="90000"/>
          </a:bodyPr>
          <a:lstStyle/>
          <a:p>
            <a:r>
              <a:rPr kumimoji="1" lang="ja-JP" altLang="en-US" dirty="0" smtClean="0">
                <a:latin typeface="メイリオ" pitchFamily="50" charset="-128"/>
                <a:ea typeface="メイリオ" pitchFamily="50" charset="-128"/>
              </a:rPr>
              <a:t>プロジェクトは遅れるのが当たり前？</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467544" y="1772816"/>
            <a:ext cx="8280920" cy="4824536"/>
          </a:xfrm>
        </p:spPr>
        <p:txBody>
          <a:bodyPr>
            <a:normAutofit/>
          </a:bodyPr>
          <a:lstStyle/>
          <a:p>
            <a:r>
              <a:rPr lang="ja-JP" altLang="en-US" sz="2800" dirty="0" smtClean="0">
                <a:solidFill>
                  <a:schemeClr val="tx2"/>
                </a:solidFill>
                <a:latin typeface="メイリオ" pitchFamily="50" charset="-128"/>
                <a:ea typeface="メイリオ" pitchFamily="50" charset="-128"/>
              </a:rPr>
              <a:t>締切は守られるのか？</a:t>
            </a:r>
            <a:endParaRPr lang="en-US" altLang="ja-JP" sz="2800" dirty="0" smtClean="0">
              <a:solidFill>
                <a:schemeClr val="tx2"/>
              </a:solidFill>
              <a:latin typeface="メイリオ" pitchFamily="50" charset="-128"/>
              <a:ea typeface="メイリオ" pitchFamily="50" charset="-128"/>
            </a:endParaRPr>
          </a:p>
          <a:p>
            <a:pPr lvl="1"/>
            <a:r>
              <a:rPr lang="ja-JP" altLang="en-US" dirty="0" smtClean="0">
                <a:solidFill>
                  <a:schemeClr val="tx2"/>
                </a:solidFill>
                <a:latin typeface="メイリオ" pitchFamily="50" charset="-128"/>
                <a:ea typeface="メイリオ" pitchFamily="50" charset="-128"/>
              </a:rPr>
              <a:t>課題レポートが終わらない</a:t>
            </a:r>
            <a:r>
              <a:rPr lang="en-US" altLang="ja-JP" dirty="0" smtClean="0">
                <a:solidFill>
                  <a:schemeClr val="tx2"/>
                </a:solidFill>
                <a:latin typeface="メイリオ" pitchFamily="50" charset="-128"/>
                <a:ea typeface="メイリオ" pitchFamily="50" charset="-128"/>
              </a:rPr>
              <a:t>…</a:t>
            </a:r>
          </a:p>
          <a:p>
            <a:pPr lvl="1"/>
            <a:r>
              <a:rPr lang="en-US" altLang="ja-JP" dirty="0" smtClean="0">
                <a:solidFill>
                  <a:schemeClr val="tx2"/>
                </a:solidFill>
                <a:latin typeface="メイリオ" pitchFamily="50" charset="-128"/>
                <a:ea typeface="メイリオ" pitchFamily="50" charset="-128"/>
              </a:rPr>
              <a:t>1</a:t>
            </a:r>
            <a:r>
              <a:rPr lang="ja-JP" altLang="en-US" dirty="0" smtClean="0">
                <a:solidFill>
                  <a:schemeClr val="tx2"/>
                </a:solidFill>
                <a:latin typeface="メイリオ" pitchFamily="50" charset="-128"/>
                <a:ea typeface="メイリオ" pitchFamily="50" charset="-128"/>
              </a:rPr>
              <a:t>週間延ばしてくださいとお願いする</a:t>
            </a:r>
            <a:endParaRPr lang="en-US" altLang="ja-JP" dirty="0" smtClean="0">
              <a:solidFill>
                <a:schemeClr val="tx2"/>
              </a:solidFill>
              <a:latin typeface="メイリオ" pitchFamily="50" charset="-128"/>
              <a:ea typeface="メイリオ" pitchFamily="50" charset="-128"/>
            </a:endParaRPr>
          </a:p>
          <a:p>
            <a:pPr lvl="1"/>
            <a:r>
              <a:rPr lang="en-US" altLang="ja-JP" dirty="0" smtClean="0">
                <a:solidFill>
                  <a:schemeClr val="tx2"/>
                </a:solidFill>
                <a:latin typeface="メイリオ" pitchFamily="50" charset="-128"/>
                <a:ea typeface="メイリオ" pitchFamily="50" charset="-128"/>
              </a:rPr>
              <a:t>1</a:t>
            </a:r>
            <a:r>
              <a:rPr lang="ja-JP" altLang="en-US" dirty="0" smtClean="0">
                <a:solidFill>
                  <a:schemeClr val="tx2"/>
                </a:solidFill>
                <a:latin typeface="メイリオ" pitchFamily="50" charset="-128"/>
                <a:ea typeface="メイリオ" pitchFamily="50" charset="-128"/>
              </a:rPr>
              <a:t>週間延ばすことを許可すると，まだ時間があると思って開始以内</a:t>
            </a:r>
            <a:endParaRPr lang="en-US" altLang="ja-JP" dirty="0" smtClean="0">
              <a:solidFill>
                <a:schemeClr val="tx2"/>
              </a:solidFill>
              <a:latin typeface="メイリオ" pitchFamily="50" charset="-128"/>
              <a:ea typeface="メイリオ" pitchFamily="50" charset="-128"/>
            </a:endParaRPr>
          </a:p>
          <a:p>
            <a:pPr lvl="1">
              <a:buNone/>
            </a:pPr>
            <a:r>
              <a:rPr lang="ja-JP" altLang="en-US" dirty="0" smtClean="0">
                <a:solidFill>
                  <a:schemeClr val="tx2"/>
                </a:solidFill>
                <a:latin typeface="メイリオ" pitchFamily="50" charset="-128"/>
                <a:ea typeface="メイリオ" pitchFamily="50" charset="-128"/>
              </a:rPr>
              <a:t>→作業時間は同じで，完了時刻だけが</a:t>
            </a:r>
            <a:r>
              <a:rPr lang="en-US" altLang="ja-JP" dirty="0" smtClean="0">
                <a:solidFill>
                  <a:schemeClr val="tx2"/>
                </a:solidFill>
                <a:latin typeface="メイリオ" pitchFamily="50" charset="-128"/>
                <a:ea typeface="メイリオ" pitchFamily="50" charset="-128"/>
              </a:rPr>
              <a:t>1</a:t>
            </a:r>
            <a:r>
              <a:rPr lang="ja-JP" altLang="en-US" dirty="0" smtClean="0">
                <a:solidFill>
                  <a:schemeClr val="tx2"/>
                </a:solidFill>
                <a:latin typeface="メイリオ" pitchFamily="50" charset="-128"/>
                <a:ea typeface="メイリオ" pitchFamily="50" charset="-128"/>
              </a:rPr>
              <a:t>週間延びる</a:t>
            </a:r>
            <a:endParaRPr lang="en-US" altLang="ja-JP" dirty="0" smtClean="0">
              <a:solidFill>
                <a:schemeClr val="tx2"/>
              </a:solidFill>
              <a:latin typeface="メイリオ" pitchFamily="50" charset="-128"/>
              <a:ea typeface="メイリオ" pitchFamily="50" charset="-128"/>
            </a:endParaRPr>
          </a:p>
          <a:p>
            <a:endParaRPr lang="en-US" altLang="ja-JP" sz="12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各作業が安全を考えて，所要時間を多く見積もったら，クリティカルパスって何だろう？</a:t>
            </a:r>
            <a:endParaRPr lang="en-US" altLang="ja-JP" sz="2800" dirty="0" smtClean="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79512" y="228600"/>
            <a:ext cx="8820472" cy="990600"/>
          </a:xfrm>
        </p:spPr>
        <p:txBody>
          <a:bodyPr>
            <a:normAutofit/>
          </a:bodyPr>
          <a:lstStyle/>
          <a:p>
            <a:r>
              <a:rPr kumimoji="1" lang="ja-JP" altLang="en-US" sz="4000" dirty="0" smtClean="0">
                <a:latin typeface="メイリオ" pitchFamily="50" charset="-128"/>
                <a:ea typeface="メイリオ" pitchFamily="50" charset="-128"/>
              </a:rPr>
              <a:t>少し応用：確率的日程計画</a:t>
            </a:r>
            <a:endParaRPr kumimoji="1" lang="ja-JP" altLang="en-US" sz="4000"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467544" y="1772816"/>
            <a:ext cx="8280920" cy="4824536"/>
          </a:xfrm>
        </p:spPr>
        <p:txBody>
          <a:bodyPr>
            <a:normAutofit/>
          </a:bodyPr>
          <a:lstStyle/>
          <a:p>
            <a:r>
              <a:rPr lang="ja-JP" altLang="en-US" sz="2800" dirty="0" smtClean="0">
                <a:solidFill>
                  <a:schemeClr val="tx2"/>
                </a:solidFill>
                <a:latin typeface="メイリオ" pitchFamily="50" charset="-128"/>
                <a:ea typeface="メイリオ" pitchFamily="50" charset="-128"/>
              </a:rPr>
              <a:t>作業の所要時間の</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楽観値，最頻値，悲観値</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を見積もる</a:t>
            </a:r>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pPr>
              <a:buNone/>
            </a:pPr>
            <a:endParaRPr lang="en-US" altLang="ja-JP" sz="36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よく</a:t>
            </a:r>
            <a:r>
              <a:rPr lang="en-US" altLang="ja-JP" sz="2800" dirty="0" smtClean="0">
                <a:solidFill>
                  <a:schemeClr val="tx2"/>
                </a:solidFill>
                <a:latin typeface="メイリオ" pitchFamily="50" charset="-128"/>
                <a:ea typeface="メイリオ" pitchFamily="50" charset="-128"/>
              </a:rPr>
              <a:t>β</a:t>
            </a:r>
            <a:r>
              <a:rPr lang="ja-JP" altLang="en-US" sz="2800" dirty="0" smtClean="0">
                <a:solidFill>
                  <a:schemeClr val="tx2"/>
                </a:solidFill>
                <a:latin typeface="メイリオ" pitchFamily="50" charset="-128"/>
                <a:ea typeface="メイリオ" pitchFamily="50" charset="-128"/>
              </a:rPr>
              <a:t>分布を当てはめることが多い</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可能なパス</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ネットワーク内での開始から完了までの道</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の作業時間の和の確率分布を計算</a:t>
            </a:r>
            <a:endParaRPr lang="en-US" altLang="ja-JP" sz="2800" dirty="0" smtClean="0">
              <a:solidFill>
                <a:schemeClr val="tx2"/>
              </a:solidFill>
              <a:latin typeface="メイリオ" pitchFamily="50" charset="-128"/>
              <a:ea typeface="メイリオ" pitchFamily="50" charset="-128"/>
            </a:endParaRPr>
          </a:p>
          <a:p>
            <a:pPr>
              <a:buNone/>
            </a:pPr>
            <a:r>
              <a:rPr lang="ja-JP" altLang="en-US" sz="2800" dirty="0" smtClean="0">
                <a:solidFill>
                  <a:schemeClr val="tx2"/>
                </a:solidFill>
                <a:latin typeface="メイリオ" pitchFamily="50" charset="-128"/>
                <a:ea typeface="メイリオ" pitchFamily="50" charset="-128"/>
              </a:rPr>
              <a:t>　→クリティカルパスを求める</a:t>
            </a:r>
            <a:endParaRPr lang="en-US" altLang="ja-JP" sz="2800" dirty="0" smtClean="0">
              <a:solidFill>
                <a:schemeClr val="tx2"/>
              </a:solidFill>
              <a:latin typeface="メイリオ" pitchFamily="50" charset="-128"/>
              <a:ea typeface="メイリオ" pitchFamily="50" charset="-128"/>
            </a:endParaRPr>
          </a:p>
        </p:txBody>
      </p:sp>
      <p:sp>
        <p:nvSpPr>
          <p:cNvPr id="4" name="正方形/長方形 3"/>
          <p:cNvSpPr/>
          <p:nvPr/>
        </p:nvSpPr>
        <p:spPr>
          <a:xfrm>
            <a:off x="7884368" y="56818"/>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P.184</a:t>
            </a:r>
            <a:endParaRPr lang="ja-JP" altLang="en-US" sz="2000" b="1" dirty="0">
              <a:solidFill>
                <a:schemeClr val="tx2"/>
              </a:solidFill>
            </a:endParaRPr>
          </a:p>
        </p:txBody>
      </p:sp>
      <p:cxnSp>
        <p:nvCxnSpPr>
          <p:cNvPr id="5" name="直線矢印コネクタ 4"/>
          <p:cNvCxnSpPr/>
          <p:nvPr/>
        </p:nvCxnSpPr>
        <p:spPr>
          <a:xfrm flipV="1">
            <a:off x="2915816" y="2276872"/>
            <a:ext cx="0" cy="1224136"/>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6" name="直線矢印コネクタ 5"/>
          <p:cNvCxnSpPr/>
          <p:nvPr/>
        </p:nvCxnSpPr>
        <p:spPr>
          <a:xfrm>
            <a:off x="2915816" y="3501008"/>
            <a:ext cx="3744416" cy="0"/>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3491880" y="3501008"/>
            <a:ext cx="288032" cy="400110"/>
          </a:xfrm>
          <a:prstGeom prst="rect">
            <a:avLst/>
          </a:prstGeom>
          <a:noFill/>
        </p:spPr>
        <p:txBody>
          <a:bodyPr wrap="square" rtlCol="0">
            <a:spAutoFit/>
          </a:bodyPr>
          <a:lstStyle/>
          <a:p>
            <a:r>
              <a:rPr kumimoji="1" lang="en-US" altLang="ja-JP" sz="2000" dirty="0" smtClean="0">
                <a:solidFill>
                  <a:schemeClr val="tx2"/>
                </a:solidFill>
                <a:latin typeface="メイリオ" pitchFamily="50" charset="-128"/>
                <a:ea typeface="メイリオ" pitchFamily="50" charset="-128"/>
              </a:rPr>
              <a:t>a</a:t>
            </a:r>
            <a:endParaRPr kumimoji="1" lang="ja-JP" altLang="en-US" sz="2000" dirty="0">
              <a:solidFill>
                <a:schemeClr val="tx2"/>
              </a:solidFill>
              <a:latin typeface="メイリオ" pitchFamily="50" charset="-128"/>
              <a:ea typeface="メイリオ" pitchFamily="50" charset="-128"/>
            </a:endParaRPr>
          </a:p>
        </p:txBody>
      </p:sp>
      <p:sp>
        <p:nvSpPr>
          <p:cNvPr id="11" name="テキスト ボックス 10"/>
          <p:cNvSpPr txBox="1"/>
          <p:nvPr/>
        </p:nvSpPr>
        <p:spPr>
          <a:xfrm>
            <a:off x="4572000" y="3501008"/>
            <a:ext cx="288032" cy="400110"/>
          </a:xfrm>
          <a:prstGeom prst="rect">
            <a:avLst/>
          </a:prstGeom>
          <a:noFill/>
        </p:spPr>
        <p:txBody>
          <a:bodyPr wrap="square" rtlCol="0">
            <a:spAutoFit/>
          </a:bodyPr>
          <a:lstStyle/>
          <a:p>
            <a:r>
              <a:rPr lang="en-US" altLang="ja-JP" sz="2000" dirty="0" smtClean="0">
                <a:solidFill>
                  <a:schemeClr val="tx2"/>
                </a:solidFill>
                <a:latin typeface="メイリオ" pitchFamily="50" charset="-128"/>
                <a:ea typeface="メイリオ" pitchFamily="50" charset="-128"/>
              </a:rPr>
              <a:t>b</a:t>
            </a:r>
            <a:endParaRPr kumimoji="1" lang="ja-JP" altLang="en-US" sz="2000" dirty="0">
              <a:solidFill>
                <a:schemeClr val="tx2"/>
              </a:solidFill>
              <a:latin typeface="メイリオ" pitchFamily="50" charset="-128"/>
              <a:ea typeface="メイリオ" pitchFamily="50" charset="-128"/>
            </a:endParaRPr>
          </a:p>
        </p:txBody>
      </p:sp>
      <p:sp>
        <p:nvSpPr>
          <p:cNvPr id="12" name="テキスト ボックス 11"/>
          <p:cNvSpPr txBox="1"/>
          <p:nvPr/>
        </p:nvSpPr>
        <p:spPr>
          <a:xfrm>
            <a:off x="5652120" y="3501008"/>
            <a:ext cx="288032" cy="400110"/>
          </a:xfrm>
          <a:prstGeom prst="rect">
            <a:avLst/>
          </a:prstGeom>
          <a:noFill/>
        </p:spPr>
        <p:txBody>
          <a:bodyPr wrap="square" rtlCol="0">
            <a:spAutoFit/>
          </a:bodyPr>
          <a:lstStyle/>
          <a:p>
            <a:r>
              <a:rPr lang="en-US" altLang="ja-JP" sz="2000" dirty="0" smtClean="0">
                <a:solidFill>
                  <a:schemeClr val="tx2"/>
                </a:solidFill>
                <a:latin typeface="メイリオ" pitchFamily="50" charset="-128"/>
                <a:ea typeface="メイリオ" pitchFamily="50" charset="-128"/>
              </a:rPr>
              <a:t>c</a:t>
            </a:r>
            <a:endParaRPr kumimoji="1" lang="ja-JP" altLang="en-US" sz="2000" dirty="0">
              <a:solidFill>
                <a:schemeClr val="tx2"/>
              </a:solidFill>
              <a:latin typeface="メイリオ" pitchFamily="50" charset="-128"/>
              <a:ea typeface="メイリオ" pitchFamily="50" charset="-128"/>
            </a:endParaRPr>
          </a:p>
        </p:txBody>
      </p:sp>
      <p:sp>
        <p:nvSpPr>
          <p:cNvPr id="23" name="フリーフォーム 22"/>
          <p:cNvSpPr/>
          <p:nvPr/>
        </p:nvSpPr>
        <p:spPr>
          <a:xfrm>
            <a:off x="3627120" y="2731477"/>
            <a:ext cx="2098431" cy="787791"/>
          </a:xfrm>
          <a:custGeom>
            <a:avLst/>
            <a:gdLst>
              <a:gd name="connsiteX0" fmla="*/ 16412 w 2098431"/>
              <a:gd name="connsiteY0" fmla="*/ 771378 h 787791"/>
              <a:gd name="connsiteX1" fmla="*/ 86751 w 2098431"/>
              <a:gd name="connsiteY1" fmla="*/ 757311 h 787791"/>
              <a:gd name="connsiteX2" fmla="*/ 536917 w 2098431"/>
              <a:gd name="connsiteY2" fmla="*/ 588498 h 787791"/>
              <a:gd name="connsiteX3" fmla="*/ 790135 w 2098431"/>
              <a:gd name="connsiteY3" fmla="*/ 279009 h 787791"/>
              <a:gd name="connsiteX4" fmla="*/ 958948 w 2098431"/>
              <a:gd name="connsiteY4" fmla="*/ 53926 h 787791"/>
              <a:gd name="connsiteX5" fmla="*/ 1141828 w 2098431"/>
              <a:gd name="connsiteY5" fmla="*/ 11723 h 787791"/>
              <a:gd name="connsiteX6" fmla="*/ 1366911 w 2098431"/>
              <a:gd name="connsiteY6" fmla="*/ 124265 h 787791"/>
              <a:gd name="connsiteX7" fmla="*/ 1648265 w 2098431"/>
              <a:gd name="connsiteY7" fmla="*/ 574431 h 787791"/>
              <a:gd name="connsiteX8" fmla="*/ 2098431 w 2098431"/>
              <a:gd name="connsiteY8" fmla="*/ 785446 h 7877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8431" h="787791">
                <a:moveTo>
                  <a:pt x="16412" y="771378"/>
                </a:moveTo>
                <a:cubicBezTo>
                  <a:pt x="8206" y="779584"/>
                  <a:pt x="0" y="787791"/>
                  <a:pt x="86751" y="757311"/>
                </a:cubicBezTo>
                <a:cubicBezTo>
                  <a:pt x="173502" y="726831"/>
                  <a:pt x="419686" y="668215"/>
                  <a:pt x="536917" y="588498"/>
                </a:cubicBezTo>
                <a:cubicBezTo>
                  <a:pt x="654148" y="508781"/>
                  <a:pt x="719797" y="368104"/>
                  <a:pt x="790135" y="279009"/>
                </a:cubicBezTo>
                <a:cubicBezTo>
                  <a:pt x="860473" y="189914"/>
                  <a:pt x="900333" y="98474"/>
                  <a:pt x="958948" y="53926"/>
                </a:cubicBezTo>
                <a:cubicBezTo>
                  <a:pt x="1017564" y="9378"/>
                  <a:pt x="1073834" y="0"/>
                  <a:pt x="1141828" y="11723"/>
                </a:cubicBezTo>
                <a:cubicBezTo>
                  <a:pt x="1209822" y="23446"/>
                  <a:pt x="1282505" y="30480"/>
                  <a:pt x="1366911" y="124265"/>
                </a:cubicBezTo>
                <a:cubicBezTo>
                  <a:pt x="1451317" y="218050"/>
                  <a:pt x="1526345" y="464234"/>
                  <a:pt x="1648265" y="574431"/>
                </a:cubicBezTo>
                <a:cubicBezTo>
                  <a:pt x="1770185" y="684628"/>
                  <a:pt x="1934308" y="735037"/>
                  <a:pt x="2098431" y="785446"/>
                </a:cubicBezTo>
              </a:path>
            </a:pathLst>
          </a:custGeom>
          <a:ln w="2540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25" name="直線コネクタ 24"/>
          <p:cNvCxnSpPr/>
          <p:nvPr/>
        </p:nvCxnSpPr>
        <p:spPr>
          <a:xfrm flipV="1">
            <a:off x="4716016" y="2780928"/>
            <a:ext cx="0" cy="720080"/>
          </a:xfrm>
          <a:prstGeom prst="line">
            <a:avLst/>
          </a:prstGeom>
          <a:ln w="19050">
            <a:solidFill>
              <a:schemeClr val="tx2"/>
            </a:solidFill>
            <a:prstDash val="dash"/>
          </a:ln>
        </p:spPr>
        <p:style>
          <a:lnRef idx="1">
            <a:schemeClr val="accent1"/>
          </a:lnRef>
          <a:fillRef idx="0">
            <a:schemeClr val="accent1"/>
          </a:fillRef>
          <a:effectRef idx="0">
            <a:schemeClr val="accent1"/>
          </a:effectRef>
          <a:fontRef idx="minor">
            <a:schemeClr val="tx1"/>
          </a:fontRef>
        </p:style>
      </p:cxnSp>
      <p:pic>
        <p:nvPicPr>
          <p:cNvPr id="1027" name="Picture 3"/>
          <p:cNvPicPr>
            <a:picLocks noChangeAspect="1" noChangeArrowheads="1"/>
          </p:cNvPicPr>
          <p:nvPr/>
        </p:nvPicPr>
        <p:blipFill>
          <a:blip r:embed="rId2" cstate="print"/>
          <a:srcRect/>
          <a:stretch>
            <a:fillRect/>
          </a:stretch>
        </p:blipFill>
        <p:spPr bwMode="auto">
          <a:xfrm>
            <a:off x="2483768" y="5877272"/>
            <a:ext cx="4191000" cy="609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itchFamily="50" charset="-128"/>
                <a:ea typeface="メイリオ" pitchFamily="50" charset="-128"/>
              </a:rPr>
              <a:t>ここからの講義内容</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467544" y="1772816"/>
            <a:ext cx="8424936" cy="4824536"/>
          </a:xfrm>
        </p:spPr>
        <p:txBody>
          <a:bodyPr>
            <a:normAutofit/>
          </a:bodyPr>
          <a:lstStyle/>
          <a:p>
            <a:r>
              <a:rPr lang="ja-JP" altLang="en-US" sz="3000" dirty="0" smtClean="0">
                <a:solidFill>
                  <a:schemeClr val="bg1">
                    <a:lumMod val="95000"/>
                  </a:schemeClr>
                </a:solidFill>
                <a:latin typeface="メイリオ" pitchFamily="50" charset="-128"/>
                <a:ea typeface="メイリオ" pitchFamily="50" charset="-128"/>
              </a:rPr>
              <a:t>アローダイアグラムの構築</a:t>
            </a:r>
            <a:endParaRPr lang="en-US" altLang="ja-JP" sz="3000" dirty="0" smtClean="0">
              <a:solidFill>
                <a:schemeClr val="bg1">
                  <a:lumMod val="95000"/>
                </a:schemeClr>
              </a:solidFill>
              <a:latin typeface="メイリオ" pitchFamily="50" charset="-128"/>
              <a:ea typeface="メイリオ" pitchFamily="50" charset="-128"/>
            </a:endParaRPr>
          </a:p>
          <a:p>
            <a:r>
              <a:rPr lang="en-US" altLang="ja-JP" sz="3000" dirty="0" smtClean="0">
                <a:solidFill>
                  <a:schemeClr val="bg1">
                    <a:lumMod val="95000"/>
                  </a:schemeClr>
                </a:solidFill>
                <a:latin typeface="メイリオ" pitchFamily="50" charset="-128"/>
                <a:ea typeface="メイリオ" pitchFamily="50" charset="-128"/>
              </a:rPr>
              <a:t>PERT</a:t>
            </a:r>
            <a:r>
              <a:rPr lang="ja-JP" altLang="en-US" sz="3000" dirty="0" smtClean="0">
                <a:solidFill>
                  <a:schemeClr val="bg1">
                    <a:lumMod val="95000"/>
                  </a:schemeClr>
                </a:solidFill>
                <a:latin typeface="メイリオ" pitchFamily="50" charset="-128"/>
                <a:ea typeface="メイリオ" pitchFamily="50" charset="-128"/>
              </a:rPr>
              <a:t>計算</a:t>
            </a:r>
            <a:endParaRPr lang="en-US" altLang="ja-JP" sz="3000" dirty="0" smtClean="0">
              <a:solidFill>
                <a:schemeClr val="bg1">
                  <a:lumMod val="95000"/>
                </a:schemeClr>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クリティカルパスの見つけ方</a:t>
            </a:r>
            <a:endParaRPr lang="en-US" altLang="ja-JP" sz="3000" dirty="0" smtClean="0">
              <a:solidFill>
                <a:schemeClr val="bg1">
                  <a:lumMod val="95000"/>
                </a:schemeClr>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表を用いた自動計算</a:t>
            </a:r>
            <a:endParaRPr lang="en-US" altLang="ja-JP" sz="3000" dirty="0" smtClean="0">
              <a:solidFill>
                <a:schemeClr val="bg1">
                  <a:lumMod val="95000"/>
                </a:schemeClr>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作業時間見積もりの不確実さ</a:t>
            </a:r>
            <a:endParaRPr lang="en-US" altLang="ja-JP" sz="3000" dirty="0" smtClean="0">
              <a:solidFill>
                <a:schemeClr val="bg1">
                  <a:lumMod val="95000"/>
                </a:schemeClr>
              </a:solidFill>
              <a:latin typeface="メイリオ" pitchFamily="50" charset="-128"/>
              <a:ea typeface="メイリオ" pitchFamily="50" charset="-128"/>
            </a:endParaRPr>
          </a:p>
          <a:p>
            <a:r>
              <a:rPr lang="ja-JP" altLang="en-US" sz="3000" b="1" dirty="0" smtClean="0">
                <a:solidFill>
                  <a:srgbClr val="C00000"/>
                </a:solidFill>
                <a:latin typeface="メイリオ" pitchFamily="50" charset="-128"/>
                <a:ea typeface="メイリオ" pitchFamily="50" charset="-128"/>
              </a:rPr>
              <a:t>計画変更</a:t>
            </a:r>
            <a:endParaRPr lang="en-US" altLang="ja-JP" sz="3000" b="1" dirty="0" smtClean="0">
              <a:solidFill>
                <a:srgbClr val="C00000"/>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日程管理</a:t>
            </a:r>
            <a:endParaRPr lang="en-US" altLang="ja-JP" sz="3000" dirty="0" smtClean="0">
              <a:solidFill>
                <a:schemeClr val="bg1">
                  <a:lumMod val="95000"/>
                </a:schemeClr>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28600"/>
            <a:ext cx="8496944" cy="990600"/>
          </a:xfrm>
        </p:spPr>
        <p:txBody>
          <a:bodyPr>
            <a:normAutofit/>
          </a:bodyPr>
          <a:lstStyle/>
          <a:p>
            <a:r>
              <a:rPr lang="ja-JP" altLang="en-US" dirty="0" smtClean="0">
                <a:latin typeface="メイリオ" pitchFamily="50" charset="-128"/>
                <a:ea typeface="メイリオ" pitchFamily="50" charset="-128"/>
              </a:rPr>
              <a:t>納期の短縮</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467544" y="1772816"/>
            <a:ext cx="8280920" cy="4824536"/>
          </a:xfrm>
        </p:spPr>
        <p:txBody>
          <a:bodyPr>
            <a:normAutofit/>
          </a:bodyPr>
          <a:lstStyle/>
          <a:p>
            <a:r>
              <a:rPr lang="ja-JP" altLang="en-US" sz="2800" dirty="0" smtClean="0">
                <a:solidFill>
                  <a:schemeClr val="tx2"/>
                </a:solidFill>
                <a:latin typeface="メイリオ" pitchFamily="50" charset="-128"/>
                <a:ea typeface="メイリオ" pitchFamily="50" charset="-128"/>
              </a:rPr>
              <a:t>完了時刻を短縮するにはクリティカルパス上の作業時間を削ること</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作業を短縮するにはコストがかかる</a:t>
            </a:r>
            <a:endParaRPr lang="en-US" altLang="ja-JP" sz="2800" dirty="0" smtClean="0">
              <a:solidFill>
                <a:schemeClr val="tx2"/>
              </a:solidFill>
              <a:latin typeface="メイリオ" pitchFamily="50" charset="-128"/>
              <a:ea typeface="メイリオ" pitchFamily="50" charset="-128"/>
            </a:endParaRPr>
          </a:p>
          <a:p>
            <a:r>
              <a:rPr lang="en-US" altLang="ja-JP" sz="2800" dirty="0" smtClean="0">
                <a:solidFill>
                  <a:schemeClr val="tx2"/>
                </a:solidFill>
                <a:latin typeface="メイリオ" pitchFamily="50" charset="-128"/>
                <a:ea typeface="メイリオ" pitchFamily="50" charset="-128"/>
              </a:rPr>
              <a:t>1</a:t>
            </a:r>
            <a:r>
              <a:rPr lang="ja-JP" altLang="en-US" sz="2800" dirty="0" smtClean="0">
                <a:solidFill>
                  <a:schemeClr val="tx2"/>
                </a:solidFill>
                <a:latin typeface="メイリオ" pitchFamily="50" charset="-128"/>
                <a:ea typeface="メイリオ" pitchFamily="50" charset="-128"/>
              </a:rPr>
              <a:t>日短縮するにはどの作業を削ればよいか？</a:t>
            </a:r>
            <a:endParaRPr lang="en-US" altLang="ja-JP" sz="2800" dirty="0" smtClean="0">
              <a:solidFill>
                <a:schemeClr val="tx2"/>
              </a:solidFill>
              <a:latin typeface="メイリオ" pitchFamily="50" charset="-128"/>
              <a:ea typeface="メイリオ" pitchFamily="50" charset="-128"/>
            </a:endParaRPr>
          </a:p>
          <a:p>
            <a:pPr>
              <a:buNone/>
            </a:pPr>
            <a:r>
              <a:rPr lang="ja-JP" altLang="en-US" sz="2800" dirty="0" smtClean="0">
                <a:solidFill>
                  <a:schemeClr val="tx2"/>
                </a:solidFill>
                <a:latin typeface="メイリオ" pitchFamily="50" charset="-128"/>
                <a:ea typeface="メイリオ" pitchFamily="50" charset="-128"/>
              </a:rPr>
              <a:t>　→コストの一番低い作業を短縮すべし！</a:t>
            </a:r>
            <a:endParaRPr lang="en-US" altLang="ja-JP" sz="2800" dirty="0" smtClean="0">
              <a:solidFill>
                <a:schemeClr val="tx2"/>
              </a:solidFill>
              <a:latin typeface="メイリオ" pitchFamily="50" charset="-128"/>
              <a:ea typeface="メイリオ" pitchFamily="50" charset="-128"/>
            </a:endParaRPr>
          </a:p>
        </p:txBody>
      </p:sp>
      <p:sp>
        <p:nvSpPr>
          <p:cNvPr id="4" name="円/楕円 3"/>
          <p:cNvSpPr/>
          <p:nvPr/>
        </p:nvSpPr>
        <p:spPr>
          <a:xfrm>
            <a:off x="3779912" y="5805264"/>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3</a:t>
            </a:r>
            <a:endParaRPr kumimoji="1" lang="ja-JP" altLang="en-US" sz="2800" b="1" dirty="0">
              <a:solidFill>
                <a:schemeClr val="tx2"/>
              </a:solidFill>
              <a:latin typeface="メイリオ" pitchFamily="50" charset="-128"/>
              <a:ea typeface="メイリオ" pitchFamily="50" charset="-128"/>
            </a:endParaRPr>
          </a:p>
        </p:txBody>
      </p:sp>
      <p:cxnSp>
        <p:nvCxnSpPr>
          <p:cNvPr id="5" name="直線矢印コネクタ 4"/>
          <p:cNvCxnSpPr>
            <a:stCxn id="7" idx="6"/>
            <a:endCxn id="6" idx="2"/>
          </p:cNvCxnSpPr>
          <p:nvPr/>
        </p:nvCxnSpPr>
        <p:spPr>
          <a:xfrm flipV="1">
            <a:off x="1619672" y="4653136"/>
            <a:ext cx="1080120" cy="1080120"/>
          </a:xfrm>
          <a:prstGeom prst="straightConnector1">
            <a:avLst/>
          </a:prstGeom>
          <a:ln w="63500">
            <a:solidFill>
              <a:srgbClr val="C00000"/>
            </a:solidFill>
            <a:tailEnd type="arrow" w="lg" len="lg"/>
          </a:ln>
        </p:spPr>
        <p:style>
          <a:lnRef idx="1">
            <a:schemeClr val="accent1"/>
          </a:lnRef>
          <a:fillRef idx="0">
            <a:schemeClr val="accent1"/>
          </a:fillRef>
          <a:effectRef idx="0">
            <a:schemeClr val="accent1"/>
          </a:effectRef>
          <a:fontRef idx="minor">
            <a:schemeClr val="tx1"/>
          </a:fontRef>
        </p:style>
      </p:cxnSp>
      <p:sp>
        <p:nvSpPr>
          <p:cNvPr id="6" name="円/楕円 5"/>
          <p:cNvSpPr/>
          <p:nvPr/>
        </p:nvSpPr>
        <p:spPr>
          <a:xfrm>
            <a:off x="2699792" y="4293096"/>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2</a:t>
            </a:r>
            <a:endParaRPr kumimoji="1" lang="ja-JP" altLang="en-US" sz="2800" b="1" dirty="0">
              <a:solidFill>
                <a:schemeClr val="tx2"/>
              </a:solidFill>
              <a:latin typeface="メイリオ" pitchFamily="50" charset="-128"/>
              <a:ea typeface="メイリオ" pitchFamily="50" charset="-128"/>
            </a:endParaRPr>
          </a:p>
        </p:txBody>
      </p:sp>
      <p:sp>
        <p:nvSpPr>
          <p:cNvPr id="7" name="円/楕円 6"/>
          <p:cNvSpPr/>
          <p:nvPr/>
        </p:nvSpPr>
        <p:spPr>
          <a:xfrm>
            <a:off x="899592" y="5373216"/>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1</a:t>
            </a:r>
            <a:endParaRPr kumimoji="1" lang="ja-JP" altLang="en-US" sz="2800" b="1" dirty="0">
              <a:solidFill>
                <a:schemeClr val="tx2"/>
              </a:solidFill>
              <a:latin typeface="メイリオ" pitchFamily="50" charset="-128"/>
              <a:ea typeface="メイリオ" pitchFamily="50" charset="-128"/>
            </a:endParaRPr>
          </a:p>
        </p:txBody>
      </p:sp>
      <p:sp>
        <p:nvSpPr>
          <p:cNvPr id="8" name="円/楕円 7"/>
          <p:cNvSpPr/>
          <p:nvPr/>
        </p:nvSpPr>
        <p:spPr>
          <a:xfrm>
            <a:off x="5652120" y="4869160"/>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4</a:t>
            </a:r>
            <a:endParaRPr kumimoji="1" lang="ja-JP" altLang="en-US" sz="2800" b="1" dirty="0">
              <a:solidFill>
                <a:schemeClr val="tx2"/>
              </a:solidFill>
              <a:latin typeface="メイリオ" pitchFamily="50" charset="-128"/>
              <a:ea typeface="メイリオ" pitchFamily="50" charset="-128"/>
            </a:endParaRPr>
          </a:p>
        </p:txBody>
      </p:sp>
      <p:cxnSp>
        <p:nvCxnSpPr>
          <p:cNvPr id="9" name="直線矢印コネクタ 8"/>
          <p:cNvCxnSpPr>
            <a:stCxn id="7" idx="6"/>
            <a:endCxn id="4" idx="2"/>
          </p:cNvCxnSpPr>
          <p:nvPr/>
        </p:nvCxnSpPr>
        <p:spPr>
          <a:xfrm>
            <a:off x="1619672" y="5733256"/>
            <a:ext cx="2160240" cy="432048"/>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0" name="直線矢印コネクタ 9"/>
          <p:cNvCxnSpPr>
            <a:stCxn id="6" idx="5"/>
            <a:endCxn id="4" idx="1"/>
          </p:cNvCxnSpPr>
          <p:nvPr/>
        </p:nvCxnSpPr>
        <p:spPr>
          <a:xfrm>
            <a:off x="3314419" y="4907723"/>
            <a:ext cx="570946" cy="1002994"/>
          </a:xfrm>
          <a:prstGeom prst="straightConnector1">
            <a:avLst/>
          </a:prstGeom>
          <a:ln w="63500" cmpd="sng">
            <a:solidFill>
              <a:srgbClr val="C00000"/>
            </a:solidFill>
            <a:prstDash val="solid"/>
            <a:tailEnd type="arrow" w="lg" len="lg"/>
          </a:ln>
        </p:spPr>
        <p:style>
          <a:lnRef idx="1">
            <a:schemeClr val="accent1"/>
          </a:lnRef>
          <a:fillRef idx="0">
            <a:schemeClr val="accent1"/>
          </a:fillRef>
          <a:effectRef idx="0">
            <a:schemeClr val="accent1"/>
          </a:effectRef>
          <a:fontRef idx="minor">
            <a:schemeClr val="tx1"/>
          </a:fontRef>
        </p:style>
      </p:cxnSp>
      <p:cxnSp>
        <p:nvCxnSpPr>
          <p:cNvPr id="11" name="直線矢印コネクタ 10"/>
          <p:cNvCxnSpPr>
            <a:stCxn id="6" idx="6"/>
            <a:endCxn id="8" idx="2"/>
          </p:cNvCxnSpPr>
          <p:nvPr/>
        </p:nvCxnSpPr>
        <p:spPr>
          <a:xfrm>
            <a:off x="3419872" y="4653136"/>
            <a:ext cx="2232248" cy="576064"/>
          </a:xfrm>
          <a:prstGeom prst="straightConnector1">
            <a:avLst/>
          </a:prstGeom>
          <a:ln w="2540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a:stCxn id="4" idx="6"/>
            <a:endCxn id="8" idx="2"/>
          </p:cNvCxnSpPr>
          <p:nvPr/>
        </p:nvCxnSpPr>
        <p:spPr>
          <a:xfrm flipV="1">
            <a:off x="4499992" y="5229200"/>
            <a:ext cx="1152128" cy="936104"/>
          </a:xfrm>
          <a:prstGeom prst="straightConnector1">
            <a:avLst/>
          </a:prstGeom>
          <a:ln w="63500">
            <a:solidFill>
              <a:srgbClr val="C00000"/>
            </a:solidFill>
            <a:tailEnd type="arrow" w="lg" len="lg"/>
          </a:ln>
        </p:spPr>
        <p:style>
          <a:lnRef idx="1">
            <a:schemeClr val="accent1"/>
          </a:lnRef>
          <a:fillRef idx="0">
            <a:schemeClr val="accent1"/>
          </a:fillRef>
          <a:effectRef idx="0">
            <a:schemeClr val="accent1"/>
          </a:effectRef>
          <a:fontRef idx="minor">
            <a:schemeClr val="tx1"/>
          </a:fontRef>
        </p:style>
      </p:cxnSp>
      <p:sp>
        <p:nvSpPr>
          <p:cNvPr id="13" name="テキスト ボックス 12"/>
          <p:cNvSpPr txBox="1"/>
          <p:nvPr/>
        </p:nvSpPr>
        <p:spPr>
          <a:xfrm>
            <a:off x="1115616" y="4767535"/>
            <a:ext cx="1152128"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A(5)</a:t>
            </a:r>
            <a:r>
              <a:rPr lang="en-US" altLang="ja-JP" sz="2400" dirty="0" smtClean="0">
                <a:solidFill>
                  <a:schemeClr val="tx2"/>
                </a:solidFill>
                <a:latin typeface="メイリオ" pitchFamily="50" charset="-128"/>
                <a:ea typeface="メイリオ" pitchFamily="50" charset="-128"/>
              </a:rPr>
              <a:t>,5</a:t>
            </a:r>
            <a:endParaRPr kumimoji="1" lang="ja-JP" altLang="en-US" sz="2400" b="1" dirty="0">
              <a:solidFill>
                <a:srgbClr val="C00000"/>
              </a:solidFill>
              <a:latin typeface="メイリオ" pitchFamily="50" charset="-128"/>
              <a:ea typeface="メイリオ" pitchFamily="50" charset="-128"/>
            </a:endParaRPr>
          </a:p>
        </p:txBody>
      </p:sp>
      <p:sp>
        <p:nvSpPr>
          <p:cNvPr id="14" name="テキスト ボックス 13"/>
          <p:cNvSpPr txBox="1"/>
          <p:nvPr/>
        </p:nvSpPr>
        <p:spPr>
          <a:xfrm>
            <a:off x="1691680" y="5949280"/>
            <a:ext cx="1224136"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B(8),5</a:t>
            </a:r>
            <a:endParaRPr kumimoji="1" lang="ja-JP" altLang="en-US" sz="2400" dirty="0">
              <a:solidFill>
                <a:srgbClr val="C00000"/>
              </a:solidFill>
              <a:latin typeface="メイリオ" pitchFamily="50" charset="-128"/>
              <a:ea typeface="メイリオ" pitchFamily="50" charset="-128"/>
            </a:endParaRPr>
          </a:p>
        </p:txBody>
      </p:sp>
      <p:sp>
        <p:nvSpPr>
          <p:cNvPr id="15" name="テキスト ボックス 14"/>
          <p:cNvSpPr txBox="1"/>
          <p:nvPr/>
        </p:nvSpPr>
        <p:spPr>
          <a:xfrm>
            <a:off x="4067944" y="4437112"/>
            <a:ext cx="1368152"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D(7),7</a:t>
            </a:r>
            <a:endParaRPr kumimoji="1" lang="ja-JP" altLang="en-US" sz="2400" dirty="0">
              <a:solidFill>
                <a:srgbClr val="C00000"/>
              </a:solidFill>
              <a:latin typeface="メイリオ" pitchFamily="50" charset="-128"/>
              <a:ea typeface="メイリオ" pitchFamily="50" charset="-128"/>
            </a:endParaRPr>
          </a:p>
        </p:txBody>
      </p:sp>
      <p:sp>
        <p:nvSpPr>
          <p:cNvPr id="16" name="テキスト ボックス 15"/>
          <p:cNvSpPr txBox="1"/>
          <p:nvPr/>
        </p:nvSpPr>
        <p:spPr>
          <a:xfrm>
            <a:off x="4932040" y="5733256"/>
            <a:ext cx="1224136"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E(4),6</a:t>
            </a:r>
            <a:endParaRPr kumimoji="1" lang="ja-JP" altLang="en-US" sz="2400" b="1" dirty="0">
              <a:solidFill>
                <a:srgbClr val="C00000"/>
              </a:solidFill>
              <a:latin typeface="メイリオ" pitchFamily="50" charset="-128"/>
              <a:ea typeface="メイリオ" pitchFamily="50" charset="-128"/>
            </a:endParaRPr>
          </a:p>
        </p:txBody>
      </p:sp>
      <p:sp>
        <p:nvSpPr>
          <p:cNvPr id="17" name="テキスト ボックス 16"/>
          <p:cNvSpPr txBox="1"/>
          <p:nvPr/>
        </p:nvSpPr>
        <p:spPr>
          <a:xfrm>
            <a:off x="2339752" y="5229200"/>
            <a:ext cx="1224136"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C(4),</a:t>
            </a:r>
            <a:r>
              <a:rPr kumimoji="1" lang="en-US" altLang="ja-JP" sz="2400" b="1" dirty="0" smtClean="0">
                <a:solidFill>
                  <a:srgbClr val="C00000"/>
                </a:solidFill>
                <a:latin typeface="メイリオ" pitchFamily="50" charset="-128"/>
                <a:ea typeface="メイリオ" pitchFamily="50" charset="-128"/>
              </a:rPr>
              <a:t>4</a:t>
            </a:r>
          </a:p>
        </p:txBody>
      </p:sp>
      <p:cxnSp>
        <p:nvCxnSpPr>
          <p:cNvPr id="18" name="直線矢印コネクタ 17"/>
          <p:cNvCxnSpPr>
            <a:stCxn id="8" idx="6"/>
            <a:endCxn id="19" idx="2"/>
          </p:cNvCxnSpPr>
          <p:nvPr/>
        </p:nvCxnSpPr>
        <p:spPr>
          <a:xfrm>
            <a:off x="6372200" y="5229200"/>
            <a:ext cx="1080120" cy="0"/>
          </a:xfrm>
          <a:prstGeom prst="straightConnector1">
            <a:avLst/>
          </a:prstGeom>
          <a:ln w="63500">
            <a:solidFill>
              <a:srgbClr val="C00000"/>
            </a:solidFill>
            <a:tailEnd type="arrow" w="lg" len="lg"/>
          </a:ln>
        </p:spPr>
        <p:style>
          <a:lnRef idx="1">
            <a:schemeClr val="accent1"/>
          </a:lnRef>
          <a:fillRef idx="0">
            <a:schemeClr val="accent1"/>
          </a:fillRef>
          <a:effectRef idx="0">
            <a:schemeClr val="accent1"/>
          </a:effectRef>
          <a:fontRef idx="minor">
            <a:schemeClr val="tx1"/>
          </a:fontRef>
        </p:style>
      </p:cxnSp>
      <p:sp>
        <p:nvSpPr>
          <p:cNvPr id="19" name="円/楕円 18"/>
          <p:cNvSpPr/>
          <p:nvPr/>
        </p:nvSpPr>
        <p:spPr>
          <a:xfrm>
            <a:off x="7452320" y="4869160"/>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5</a:t>
            </a:r>
            <a:endParaRPr kumimoji="1" lang="ja-JP" altLang="en-US" sz="2800" b="1" dirty="0">
              <a:solidFill>
                <a:schemeClr val="tx2"/>
              </a:solidFill>
              <a:latin typeface="メイリオ" pitchFamily="50" charset="-128"/>
              <a:ea typeface="メイリオ" pitchFamily="50" charset="-128"/>
            </a:endParaRPr>
          </a:p>
        </p:txBody>
      </p:sp>
      <p:sp>
        <p:nvSpPr>
          <p:cNvPr id="20" name="テキスト ボックス 19"/>
          <p:cNvSpPr txBox="1"/>
          <p:nvPr/>
        </p:nvSpPr>
        <p:spPr>
          <a:xfrm>
            <a:off x="6084168" y="4509120"/>
            <a:ext cx="1440160" cy="461665"/>
          </a:xfrm>
          <a:prstGeom prst="rect">
            <a:avLst/>
          </a:prstGeom>
          <a:noFill/>
        </p:spPr>
        <p:txBody>
          <a:bodyPr wrap="square" rtlCol="0">
            <a:spAutoFit/>
          </a:bodyPr>
          <a:lstStyle/>
          <a:p>
            <a:r>
              <a:rPr lang="en-US" altLang="ja-JP" sz="2400" dirty="0" smtClean="0">
                <a:solidFill>
                  <a:schemeClr val="tx2"/>
                </a:solidFill>
                <a:latin typeface="メイリオ" pitchFamily="50" charset="-128"/>
                <a:ea typeface="メイリオ" pitchFamily="50" charset="-128"/>
              </a:rPr>
              <a:t>F</a:t>
            </a:r>
            <a:r>
              <a:rPr kumimoji="1" lang="en-US" altLang="ja-JP" sz="2400" dirty="0" smtClean="0">
                <a:solidFill>
                  <a:schemeClr val="tx2"/>
                </a:solidFill>
                <a:latin typeface="メイリオ" pitchFamily="50" charset="-128"/>
                <a:ea typeface="メイリオ" pitchFamily="50" charset="-128"/>
              </a:rPr>
              <a:t>(2),12</a:t>
            </a:r>
            <a:endParaRPr kumimoji="1" lang="ja-JP" altLang="en-US" sz="2400" dirty="0">
              <a:solidFill>
                <a:schemeClr val="tx2"/>
              </a:solidFill>
              <a:latin typeface="メイリオ" pitchFamily="50" charset="-128"/>
              <a:ea typeface="メイリオ" pitchFamily="50" charset="-128"/>
            </a:endParaRPr>
          </a:p>
        </p:txBody>
      </p:sp>
      <p:sp>
        <p:nvSpPr>
          <p:cNvPr id="22" name="角丸四角形吹き出し 21"/>
          <p:cNvSpPr/>
          <p:nvPr/>
        </p:nvSpPr>
        <p:spPr>
          <a:xfrm>
            <a:off x="7380312" y="3717032"/>
            <a:ext cx="1619672" cy="792088"/>
          </a:xfrm>
          <a:prstGeom prst="wedgeRoundRectCallout">
            <a:avLst>
              <a:gd name="adj1" fmla="val -47758"/>
              <a:gd name="adj2" fmla="val 64276"/>
              <a:gd name="adj3" fmla="val 16667"/>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smtClean="0">
                <a:solidFill>
                  <a:schemeClr val="tx2"/>
                </a:solidFill>
                <a:latin typeface="メイリオ" pitchFamily="50" charset="-128"/>
                <a:ea typeface="メイリオ" pitchFamily="50" charset="-128"/>
              </a:rPr>
              <a:t>1</a:t>
            </a:r>
            <a:r>
              <a:rPr lang="ja-JP" altLang="en-US" sz="2000" dirty="0" smtClean="0">
                <a:solidFill>
                  <a:schemeClr val="tx2"/>
                </a:solidFill>
                <a:latin typeface="メイリオ" pitchFamily="50" charset="-128"/>
                <a:ea typeface="メイリオ" pitchFamily="50" charset="-128"/>
              </a:rPr>
              <a:t>単位時間の短縮費用</a:t>
            </a:r>
            <a:endParaRPr kumimoji="1" lang="en-US" altLang="ja-JP" sz="2000" dirty="0" smtClean="0">
              <a:solidFill>
                <a:schemeClr val="tx2"/>
              </a:solidFill>
              <a:latin typeface="メイリオ" pitchFamily="50" charset="-128"/>
              <a:ea typeface="メイリオ" pitchFamily="50" charset="-128"/>
            </a:endParaRPr>
          </a:p>
        </p:txBody>
      </p:sp>
      <p:sp>
        <p:nvSpPr>
          <p:cNvPr id="23" name="円/楕円 22"/>
          <p:cNvSpPr/>
          <p:nvPr/>
        </p:nvSpPr>
        <p:spPr>
          <a:xfrm>
            <a:off x="2267744" y="5085184"/>
            <a:ext cx="1440160" cy="648072"/>
          </a:xfrm>
          <a:prstGeom prst="ellipse">
            <a:avLst/>
          </a:prstGeom>
          <a:noFill/>
          <a:ln w="254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28600"/>
            <a:ext cx="8496944" cy="990600"/>
          </a:xfrm>
        </p:spPr>
        <p:txBody>
          <a:bodyPr>
            <a:normAutofit/>
          </a:bodyPr>
          <a:lstStyle/>
          <a:p>
            <a:r>
              <a:rPr kumimoji="1" lang="ja-JP" altLang="en-US" dirty="0" smtClean="0">
                <a:latin typeface="メイリオ" pitchFamily="50" charset="-128"/>
                <a:ea typeface="メイリオ" pitchFamily="50" charset="-128"/>
              </a:rPr>
              <a:t>作業</a:t>
            </a:r>
            <a:r>
              <a:rPr kumimoji="1" lang="en-US" altLang="ja-JP" dirty="0" smtClean="0">
                <a:latin typeface="メイリオ" pitchFamily="50" charset="-128"/>
                <a:ea typeface="メイリオ" pitchFamily="50" charset="-128"/>
              </a:rPr>
              <a:t>C</a:t>
            </a:r>
            <a:r>
              <a:rPr kumimoji="1" lang="ja-JP" altLang="en-US" dirty="0" smtClean="0">
                <a:latin typeface="メイリオ" pitchFamily="50" charset="-128"/>
                <a:ea typeface="メイリオ" pitchFamily="50" charset="-128"/>
              </a:rPr>
              <a:t>を</a:t>
            </a:r>
            <a:r>
              <a:rPr kumimoji="1" lang="en-US" altLang="ja-JP" dirty="0" smtClean="0">
                <a:latin typeface="メイリオ" pitchFamily="50" charset="-128"/>
                <a:ea typeface="メイリオ" pitchFamily="50" charset="-128"/>
              </a:rPr>
              <a:t>1</a:t>
            </a:r>
            <a:r>
              <a:rPr kumimoji="1" lang="ja-JP" altLang="en-US" dirty="0" smtClean="0">
                <a:latin typeface="メイリオ" pitchFamily="50" charset="-128"/>
                <a:ea typeface="メイリオ" pitchFamily="50" charset="-128"/>
              </a:rPr>
              <a:t>単位時間短縮すると</a:t>
            </a:r>
            <a:r>
              <a:rPr kumimoji="1" lang="en-US" altLang="ja-JP" dirty="0" smtClean="0">
                <a:latin typeface="メイリオ" pitchFamily="50" charset="-128"/>
                <a:ea typeface="メイリオ" pitchFamily="50" charset="-128"/>
              </a:rPr>
              <a:t>…</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467544" y="1772816"/>
            <a:ext cx="8280920" cy="4824536"/>
          </a:xfrm>
        </p:spPr>
        <p:txBody>
          <a:bodyPr>
            <a:normAutofit/>
          </a:bodyPr>
          <a:lstStyle/>
          <a:p>
            <a:r>
              <a:rPr lang="ja-JP" altLang="en-US" sz="2800" dirty="0" smtClean="0">
                <a:solidFill>
                  <a:schemeClr val="tx2"/>
                </a:solidFill>
                <a:latin typeface="メイリオ" pitchFamily="50" charset="-128"/>
                <a:ea typeface="メイリオ" pitchFamily="50" charset="-128"/>
              </a:rPr>
              <a:t>完了時刻を短縮するにはクリティカルパス上の作業時間を削ること</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作業を短縮するにはコストがかかる</a:t>
            </a:r>
            <a:endParaRPr lang="en-US" altLang="ja-JP" sz="2800" dirty="0" smtClean="0">
              <a:solidFill>
                <a:schemeClr val="tx2"/>
              </a:solidFill>
              <a:latin typeface="メイリオ" pitchFamily="50" charset="-128"/>
              <a:ea typeface="メイリオ" pitchFamily="50" charset="-128"/>
            </a:endParaRPr>
          </a:p>
          <a:p>
            <a:r>
              <a:rPr lang="en-US" altLang="ja-JP" sz="2800" dirty="0" smtClean="0">
                <a:solidFill>
                  <a:schemeClr val="tx2"/>
                </a:solidFill>
                <a:latin typeface="メイリオ" pitchFamily="50" charset="-128"/>
                <a:ea typeface="メイリオ" pitchFamily="50" charset="-128"/>
              </a:rPr>
              <a:t>1</a:t>
            </a:r>
            <a:r>
              <a:rPr lang="ja-JP" altLang="en-US" sz="2800" dirty="0" smtClean="0">
                <a:solidFill>
                  <a:schemeClr val="tx2"/>
                </a:solidFill>
                <a:latin typeface="メイリオ" pitchFamily="50" charset="-128"/>
                <a:ea typeface="メイリオ" pitchFamily="50" charset="-128"/>
              </a:rPr>
              <a:t>日短縮するにはどの作業を削ればよいか？</a:t>
            </a:r>
            <a:endParaRPr lang="en-US" altLang="ja-JP" sz="2800" dirty="0" smtClean="0">
              <a:solidFill>
                <a:schemeClr val="tx2"/>
              </a:solidFill>
              <a:latin typeface="メイリオ" pitchFamily="50" charset="-128"/>
              <a:ea typeface="メイリオ" pitchFamily="50" charset="-128"/>
            </a:endParaRPr>
          </a:p>
          <a:p>
            <a:pPr>
              <a:buNone/>
            </a:pPr>
            <a:r>
              <a:rPr lang="ja-JP" altLang="en-US" sz="2800" dirty="0" smtClean="0">
                <a:solidFill>
                  <a:schemeClr val="tx2"/>
                </a:solidFill>
                <a:latin typeface="メイリオ" pitchFamily="50" charset="-128"/>
                <a:ea typeface="メイリオ" pitchFamily="50" charset="-128"/>
              </a:rPr>
              <a:t>　→コストの一番低い作業を短縮すべし！</a:t>
            </a:r>
            <a:endParaRPr lang="en-US" altLang="ja-JP" sz="2800" dirty="0" smtClean="0">
              <a:solidFill>
                <a:schemeClr val="tx2"/>
              </a:solidFill>
              <a:latin typeface="メイリオ" pitchFamily="50" charset="-128"/>
              <a:ea typeface="メイリオ" pitchFamily="50" charset="-128"/>
            </a:endParaRPr>
          </a:p>
        </p:txBody>
      </p:sp>
      <p:sp>
        <p:nvSpPr>
          <p:cNvPr id="4" name="円/楕円 3"/>
          <p:cNvSpPr/>
          <p:nvPr/>
        </p:nvSpPr>
        <p:spPr>
          <a:xfrm>
            <a:off x="3779912" y="5805264"/>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3</a:t>
            </a:r>
            <a:endParaRPr kumimoji="1" lang="ja-JP" altLang="en-US" sz="2800" b="1" dirty="0">
              <a:solidFill>
                <a:schemeClr val="tx2"/>
              </a:solidFill>
              <a:latin typeface="メイリオ" pitchFamily="50" charset="-128"/>
              <a:ea typeface="メイリオ" pitchFamily="50" charset="-128"/>
            </a:endParaRPr>
          </a:p>
        </p:txBody>
      </p:sp>
      <p:cxnSp>
        <p:nvCxnSpPr>
          <p:cNvPr id="5" name="直線矢印コネクタ 4"/>
          <p:cNvCxnSpPr>
            <a:stCxn id="7" idx="6"/>
            <a:endCxn id="6" idx="2"/>
          </p:cNvCxnSpPr>
          <p:nvPr/>
        </p:nvCxnSpPr>
        <p:spPr>
          <a:xfrm flipV="1">
            <a:off x="1619672" y="4653136"/>
            <a:ext cx="1080120" cy="1080120"/>
          </a:xfrm>
          <a:prstGeom prst="straightConnector1">
            <a:avLst/>
          </a:prstGeom>
          <a:ln w="63500">
            <a:solidFill>
              <a:srgbClr val="C00000"/>
            </a:solidFill>
            <a:tailEnd type="arrow" w="lg" len="lg"/>
          </a:ln>
        </p:spPr>
        <p:style>
          <a:lnRef idx="1">
            <a:schemeClr val="accent1"/>
          </a:lnRef>
          <a:fillRef idx="0">
            <a:schemeClr val="accent1"/>
          </a:fillRef>
          <a:effectRef idx="0">
            <a:schemeClr val="accent1"/>
          </a:effectRef>
          <a:fontRef idx="minor">
            <a:schemeClr val="tx1"/>
          </a:fontRef>
        </p:style>
      </p:cxnSp>
      <p:sp>
        <p:nvSpPr>
          <p:cNvPr id="6" name="円/楕円 5"/>
          <p:cNvSpPr/>
          <p:nvPr/>
        </p:nvSpPr>
        <p:spPr>
          <a:xfrm>
            <a:off x="2699792" y="4293096"/>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2</a:t>
            </a:r>
            <a:endParaRPr kumimoji="1" lang="ja-JP" altLang="en-US" sz="2800" b="1" dirty="0">
              <a:solidFill>
                <a:schemeClr val="tx2"/>
              </a:solidFill>
              <a:latin typeface="メイリオ" pitchFamily="50" charset="-128"/>
              <a:ea typeface="メイリオ" pitchFamily="50" charset="-128"/>
            </a:endParaRPr>
          </a:p>
        </p:txBody>
      </p:sp>
      <p:sp>
        <p:nvSpPr>
          <p:cNvPr id="7" name="円/楕円 6"/>
          <p:cNvSpPr/>
          <p:nvPr/>
        </p:nvSpPr>
        <p:spPr>
          <a:xfrm>
            <a:off x="899592" y="5373216"/>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1</a:t>
            </a:r>
            <a:endParaRPr kumimoji="1" lang="ja-JP" altLang="en-US" sz="2800" b="1" dirty="0">
              <a:solidFill>
                <a:schemeClr val="tx2"/>
              </a:solidFill>
              <a:latin typeface="メイリオ" pitchFamily="50" charset="-128"/>
              <a:ea typeface="メイリオ" pitchFamily="50" charset="-128"/>
            </a:endParaRPr>
          </a:p>
        </p:txBody>
      </p:sp>
      <p:sp>
        <p:nvSpPr>
          <p:cNvPr id="8" name="円/楕円 7"/>
          <p:cNvSpPr/>
          <p:nvPr/>
        </p:nvSpPr>
        <p:spPr>
          <a:xfrm>
            <a:off x="5652120" y="4869160"/>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4</a:t>
            </a:r>
            <a:endParaRPr kumimoji="1" lang="ja-JP" altLang="en-US" sz="2800" b="1" dirty="0">
              <a:solidFill>
                <a:schemeClr val="tx2"/>
              </a:solidFill>
              <a:latin typeface="メイリオ" pitchFamily="50" charset="-128"/>
              <a:ea typeface="メイリオ" pitchFamily="50" charset="-128"/>
            </a:endParaRPr>
          </a:p>
        </p:txBody>
      </p:sp>
      <p:cxnSp>
        <p:nvCxnSpPr>
          <p:cNvPr id="9" name="直線矢印コネクタ 8"/>
          <p:cNvCxnSpPr>
            <a:stCxn id="7" idx="6"/>
            <a:endCxn id="4" idx="2"/>
          </p:cNvCxnSpPr>
          <p:nvPr/>
        </p:nvCxnSpPr>
        <p:spPr>
          <a:xfrm>
            <a:off x="1619672" y="5733256"/>
            <a:ext cx="2160240" cy="432048"/>
          </a:xfrm>
          <a:prstGeom prst="straightConnector1">
            <a:avLst/>
          </a:prstGeom>
          <a:ln w="57150">
            <a:solidFill>
              <a:srgbClr val="C00000"/>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0" name="直線矢印コネクタ 9"/>
          <p:cNvCxnSpPr>
            <a:stCxn id="6" idx="5"/>
            <a:endCxn id="4" idx="1"/>
          </p:cNvCxnSpPr>
          <p:nvPr/>
        </p:nvCxnSpPr>
        <p:spPr>
          <a:xfrm>
            <a:off x="3314419" y="4907723"/>
            <a:ext cx="570946" cy="1002994"/>
          </a:xfrm>
          <a:prstGeom prst="straightConnector1">
            <a:avLst/>
          </a:prstGeom>
          <a:ln w="63500" cmpd="sng">
            <a:solidFill>
              <a:srgbClr val="C00000"/>
            </a:solidFill>
            <a:prstDash val="solid"/>
            <a:tailEnd type="arrow" w="lg" len="lg"/>
          </a:ln>
        </p:spPr>
        <p:style>
          <a:lnRef idx="1">
            <a:schemeClr val="accent1"/>
          </a:lnRef>
          <a:fillRef idx="0">
            <a:schemeClr val="accent1"/>
          </a:fillRef>
          <a:effectRef idx="0">
            <a:schemeClr val="accent1"/>
          </a:effectRef>
          <a:fontRef idx="minor">
            <a:schemeClr val="tx1"/>
          </a:fontRef>
        </p:style>
      </p:cxnSp>
      <p:cxnSp>
        <p:nvCxnSpPr>
          <p:cNvPr id="11" name="直線矢印コネクタ 10"/>
          <p:cNvCxnSpPr>
            <a:stCxn id="6" idx="6"/>
            <a:endCxn id="8" idx="2"/>
          </p:cNvCxnSpPr>
          <p:nvPr/>
        </p:nvCxnSpPr>
        <p:spPr>
          <a:xfrm>
            <a:off x="3419872" y="4653136"/>
            <a:ext cx="2232248" cy="576064"/>
          </a:xfrm>
          <a:prstGeom prst="straightConnector1">
            <a:avLst/>
          </a:prstGeom>
          <a:ln w="57150">
            <a:solidFill>
              <a:srgbClr val="C00000"/>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a:stCxn id="4" idx="6"/>
            <a:endCxn id="8" idx="2"/>
          </p:cNvCxnSpPr>
          <p:nvPr/>
        </p:nvCxnSpPr>
        <p:spPr>
          <a:xfrm flipV="1">
            <a:off x="4499992" y="5229200"/>
            <a:ext cx="1152128" cy="936104"/>
          </a:xfrm>
          <a:prstGeom prst="straightConnector1">
            <a:avLst/>
          </a:prstGeom>
          <a:ln w="63500">
            <a:solidFill>
              <a:srgbClr val="C00000"/>
            </a:solidFill>
            <a:tailEnd type="arrow" w="lg" len="lg"/>
          </a:ln>
        </p:spPr>
        <p:style>
          <a:lnRef idx="1">
            <a:schemeClr val="accent1"/>
          </a:lnRef>
          <a:fillRef idx="0">
            <a:schemeClr val="accent1"/>
          </a:fillRef>
          <a:effectRef idx="0">
            <a:schemeClr val="accent1"/>
          </a:effectRef>
          <a:fontRef idx="minor">
            <a:schemeClr val="tx1"/>
          </a:fontRef>
        </p:style>
      </p:cxnSp>
      <p:sp>
        <p:nvSpPr>
          <p:cNvPr id="13" name="テキスト ボックス 12"/>
          <p:cNvSpPr txBox="1"/>
          <p:nvPr/>
        </p:nvSpPr>
        <p:spPr>
          <a:xfrm>
            <a:off x="1115616" y="4767535"/>
            <a:ext cx="1152128"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A(5)</a:t>
            </a:r>
            <a:r>
              <a:rPr lang="en-US" altLang="ja-JP" sz="2400" dirty="0" smtClean="0">
                <a:solidFill>
                  <a:schemeClr val="tx2"/>
                </a:solidFill>
                <a:latin typeface="メイリオ" pitchFamily="50" charset="-128"/>
                <a:ea typeface="メイリオ" pitchFamily="50" charset="-128"/>
              </a:rPr>
              <a:t>,5</a:t>
            </a:r>
            <a:endParaRPr kumimoji="1" lang="ja-JP" altLang="en-US" sz="2400" b="1" dirty="0">
              <a:solidFill>
                <a:srgbClr val="C00000"/>
              </a:solidFill>
              <a:latin typeface="メイリオ" pitchFamily="50" charset="-128"/>
              <a:ea typeface="メイリオ" pitchFamily="50" charset="-128"/>
            </a:endParaRPr>
          </a:p>
        </p:txBody>
      </p:sp>
      <p:sp>
        <p:nvSpPr>
          <p:cNvPr id="14" name="テキスト ボックス 13"/>
          <p:cNvSpPr txBox="1"/>
          <p:nvPr/>
        </p:nvSpPr>
        <p:spPr>
          <a:xfrm>
            <a:off x="1691680" y="5949280"/>
            <a:ext cx="1224136"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B(8),5</a:t>
            </a:r>
            <a:endParaRPr kumimoji="1" lang="ja-JP" altLang="en-US" sz="2400" dirty="0">
              <a:solidFill>
                <a:srgbClr val="C00000"/>
              </a:solidFill>
              <a:latin typeface="メイリオ" pitchFamily="50" charset="-128"/>
              <a:ea typeface="メイリオ" pitchFamily="50" charset="-128"/>
            </a:endParaRPr>
          </a:p>
        </p:txBody>
      </p:sp>
      <p:sp>
        <p:nvSpPr>
          <p:cNvPr id="15" name="テキスト ボックス 14"/>
          <p:cNvSpPr txBox="1"/>
          <p:nvPr/>
        </p:nvSpPr>
        <p:spPr>
          <a:xfrm>
            <a:off x="4067944" y="4437112"/>
            <a:ext cx="1368152"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D(7),7</a:t>
            </a:r>
            <a:endParaRPr kumimoji="1" lang="ja-JP" altLang="en-US" sz="2400" dirty="0">
              <a:solidFill>
                <a:srgbClr val="C00000"/>
              </a:solidFill>
              <a:latin typeface="メイリオ" pitchFamily="50" charset="-128"/>
              <a:ea typeface="メイリオ" pitchFamily="50" charset="-128"/>
            </a:endParaRPr>
          </a:p>
        </p:txBody>
      </p:sp>
      <p:sp>
        <p:nvSpPr>
          <p:cNvPr id="16" name="テキスト ボックス 15"/>
          <p:cNvSpPr txBox="1"/>
          <p:nvPr/>
        </p:nvSpPr>
        <p:spPr>
          <a:xfrm>
            <a:off x="4932040" y="5733256"/>
            <a:ext cx="1224136"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E(4),6</a:t>
            </a:r>
            <a:endParaRPr kumimoji="1" lang="ja-JP" altLang="en-US" sz="2400" b="1" dirty="0">
              <a:solidFill>
                <a:srgbClr val="C00000"/>
              </a:solidFill>
              <a:latin typeface="メイリオ" pitchFamily="50" charset="-128"/>
              <a:ea typeface="メイリオ" pitchFamily="50" charset="-128"/>
            </a:endParaRPr>
          </a:p>
        </p:txBody>
      </p:sp>
      <p:sp>
        <p:nvSpPr>
          <p:cNvPr id="17" name="テキスト ボックス 16"/>
          <p:cNvSpPr txBox="1"/>
          <p:nvPr/>
        </p:nvSpPr>
        <p:spPr>
          <a:xfrm>
            <a:off x="2339752" y="5229200"/>
            <a:ext cx="1224136"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C(</a:t>
            </a:r>
            <a:r>
              <a:rPr kumimoji="1" lang="en-US" altLang="ja-JP" sz="2400" b="1" u="sng" dirty="0" smtClean="0">
                <a:solidFill>
                  <a:srgbClr val="008000"/>
                </a:solidFill>
                <a:latin typeface="メイリオ" pitchFamily="50" charset="-128"/>
                <a:ea typeface="メイリオ" pitchFamily="50" charset="-128"/>
              </a:rPr>
              <a:t>3</a:t>
            </a:r>
            <a:r>
              <a:rPr kumimoji="1" lang="en-US" altLang="ja-JP" sz="2400" dirty="0" smtClean="0">
                <a:solidFill>
                  <a:schemeClr val="tx2"/>
                </a:solidFill>
                <a:latin typeface="メイリオ" pitchFamily="50" charset="-128"/>
                <a:ea typeface="メイリオ" pitchFamily="50" charset="-128"/>
              </a:rPr>
              <a:t>),</a:t>
            </a:r>
            <a:r>
              <a:rPr kumimoji="1" lang="en-US" altLang="ja-JP" sz="2400" b="1" dirty="0" smtClean="0">
                <a:solidFill>
                  <a:srgbClr val="C00000"/>
                </a:solidFill>
                <a:latin typeface="メイリオ" pitchFamily="50" charset="-128"/>
                <a:ea typeface="メイリオ" pitchFamily="50" charset="-128"/>
              </a:rPr>
              <a:t>4</a:t>
            </a:r>
          </a:p>
        </p:txBody>
      </p:sp>
      <p:cxnSp>
        <p:nvCxnSpPr>
          <p:cNvPr id="18" name="直線矢印コネクタ 17"/>
          <p:cNvCxnSpPr>
            <a:stCxn id="8" idx="6"/>
            <a:endCxn id="19" idx="2"/>
          </p:cNvCxnSpPr>
          <p:nvPr/>
        </p:nvCxnSpPr>
        <p:spPr>
          <a:xfrm>
            <a:off x="6372200" y="5229200"/>
            <a:ext cx="1080120" cy="0"/>
          </a:xfrm>
          <a:prstGeom prst="straightConnector1">
            <a:avLst/>
          </a:prstGeom>
          <a:ln w="63500">
            <a:solidFill>
              <a:srgbClr val="C00000"/>
            </a:solidFill>
            <a:tailEnd type="arrow" w="lg" len="lg"/>
          </a:ln>
        </p:spPr>
        <p:style>
          <a:lnRef idx="1">
            <a:schemeClr val="accent1"/>
          </a:lnRef>
          <a:fillRef idx="0">
            <a:schemeClr val="accent1"/>
          </a:fillRef>
          <a:effectRef idx="0">
            <a:schemeClr val="accent1"/>
          </a:effectRef>
          <a:fontRef idx="minor">
            <a:schemeClr val="tx1"/>
          </a:fontRef>
        </p:style>
      </p:cxnSp>
      <p:sp>
        <p:nvSpPr>
          <p:cNvPr id="19" name="円/楕円 18"/>
          <p:cNvSpPr/>
          <p:nvPr/>
        </p:nvSpPr>
        <p:spPr>
          <a:xfrm>
            <a:off x="7452320" y="4869160"/>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5</a:t>
            </a:r>
            <a:endParaRPr kumimoji="1" lang="ja-JP" altLang="en-US" sz="2800" b="1" dirty="0">
              <a:solidFill>
                <a:schemeClr val="tx2"/>
              </a:solidFill>
              <a:latin typeface="メイリオ" pitchFamily="50" charset="-128"/>
              <a:ea typeface="メイリオ" pitchFamily="50" charset="-128"/>
            </a:endParaRPr>
          </a:p>
        </p:txBody>
      </p:sp>
      <p:sp>
        <p:nvSpPr>
          <p:cNvPr id="20" name="テキスト ボックス 19"/>
          <p:cNvSpPr txBox="1"/>
          <p:nvPr/>
        </p:nvSpPr>
        <p:spPr>
          <a:xfrm>
            <a:off x="6084168" y="4509120"/>
            <a:ext cx="1440160" cy="461665"/>
          </a:xfrm>
          <a:prstGeom prst="rect">
            <a:avLst/>
          </a:prstGeom>
          <a:noFill/>
        </p:spPr>
        <p:txBody>
          <a:bodyPr wrap="square" rtlCol="0">
            <a:spAutoFit/>
          </a:bodyPr>
          <a:lstStyle/>
          <a:p>
            <a:r>
              <a:rPr lang="en-US" altLang="ja-JP" sz="2400" dirty="0" smtClean="0">
                <a:solidFill>
                  <a:schemeClr val="tx2"/>
                </a:solidFill>
                <a:latin typeface="メイリオ" pitchFamily="50" charset="-128"/>
                <a:ea typeface="メイリオ" pitchFamily="50" charset="-128"/>
              </a:rPr>
              <a:t>F</a:t>
            </a:r>
            <a:r>
              <a:rPr kumimoji="1" lang="en-US" altLang="ja-JP" sz="2400" dirty="0" smtClean="0">
                <a:solidFill>
                  <a:schemeClr val="tx2"/>
                </a:solidFill>
                <a:latin typeface="メイリオ" pitchFamily="50" charset="-128"/>
                <a:ea typeface="メイリオ" pitchFamily="50" charset="-128"/>
              </a:rPr>
              <a:t>(2),12</a:t>
            </a:r>
            <a:endParaRPr kumimoji="1" lang="ja-JP" altLang="en-US" sz="2400" dirty="0">
              <a:solidFill>
                <a:schemeClr val="tx2"/>
              </a:solidFill>
              <a:latin typeface="メイリオ" pitchFamily="50" charset="-128"/>
              <a:ea typeface="メイリオ" pitchFamily="50" charset="-128"/>
            </a:endParaRPr>
          </a:p>
        </p:txBody>
      </p:sp>
      <p:sp>
        <p:nvSpPr>
          <p:cNvPr id="23" name="円/楕円 22"/>
          <p:cNvSpPr/>
          <p:nvPr/>
        </p:nvSpPr>
        <p:spPr>
          <a:xfrm>
            <a:off x="2267744" y="5085184"/>
            <a:ext cx="1440160" cy="648072"/>
          </a:xfrm>
          <a:prstGeom prst="ellipse">
            <a:avLst/>
          </a:prstGeom>
          <a:noFill/>
          <a:ln w="254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p:cNvSpPr/>
          <p:nvPr/>
        </p:nvSpPr>
        <p:spPr>
          <a:xfrm>
            <a:off x="6300192" y="5661248"/>
            <a:ext cx="2843808" cy="1196752"/>
          </a:xfrm>
          <a:prstGeom prst="rect">
            <a:avLst/>
          </a:prstGeom>
          <a:solidFill>
            <a:schemeClr val="bg1"/>
          </a:solid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smtClean="0">
                <a:solidFill>
                  <a:schemeClr val="tx2"/>
                </a:solidFill>
                <a:latin typeface="メイリオ" pitchFamily="50" charset="-128"/>
                <a:ea typeface="メイリオ" pitchFamily="50" charset="-128"/>
              </a:rPr>
              <a:t>全ての作業が</a:t>
            </a:r>
            <a:endParaRPr lang="en-US" altLang="ja-JP" sz="2400" b="1" dirty="0" smtClean="0">
              <a:solidFill>
                <a:schemeClr val="tx2"/>
              </a:solidFill>
              <a:latin typeface="メイリオ" pitchFamily="50" charset="-128"/>
              <a:ea typeface="メイリオ" pitchFamily="50" charset="-128"/>
            </a:endParaRPr>
          </a:p>
          <a:p>
            <a:pPr algn="ctr"/>
            <a:r>
              <a:rPr kumimoji="1" lang="ja-JP" altLang="en-US" sz="2400" b="1" dirty="0" smtClean="0">
                <a:solidFill>
                  <a:schemeClr val="tx2"/>
                </a:solidFill>
                <a:latin typeface="メイリオ" pitchFamily="50" charset="-128"/>
                <a:ea typeface="メイリオ" pitchFamily="50" charset="-128"/>
              </a:rPr>
              <a:t>クリティカルパス上にある</a:t>
            </a:r>
            <a:endParaRPr kumimoji="1" lang="ja-JP" altLang="en-US" sz="2400" b="1" dirty="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latin typeface="メイリオ" pitchFamily="50" charset="-128"/>
                <a:ea typeface="メイリオ" pitchFamily="50" charset="-128"/>
              </a:rPr>
              <a:t>PERT</a:t>
            </a:r>
            <a:r>
              <a:rPr kumimoji="1" lang="ja-JP" altLang="en-US" dirty="0" smtClean="0">
                <a:latin typeface="メイリオ" pitchFamily="50" charset="-128"/>
                <a:ea typeface="メイリオ" pitchFamily="50" charset="-128"/>
              </a:rPr>
              <a:t>で</a:t>
            </a:r>
            <a:r>
              <a:rPr lang="ja-JP" altLang="en-US" dirty="0" smtClean="0">
                <a:latin typeface="メイリオ" pitchFamily="50" charset="-128"/>
                <a:ea typeface="メイリオ" pitchFamily="50" charset="-128"/>
              </a:rPr>
              <a:t>何がわかるのか？</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251520" y="1772816"/>
            <a:ext cx="8640960" cy="4752528"/>
          </a:xfrm>
        </p:spPr>
        <p:txBody>
          <a:bodyPr>
            <a:normAutofit/>
          </a:bodyPr>
          <a:lstStyle/>
          <a:p>
            <a:r>
              <a:rPr lang="ja-JP" altLang="en-US" sz="2800" dirty="0" smtClean="0">
                <a:solidFill>
                  <a:schemeClr val="tx2"/>
                </a:solidFill>
                <a:latin typeface="メイリオ" pitchFamily="50" charset="-128"/>
                <a:ea typeface="メイリオ" pitchFamily="50" charset="-128"/>
              </a:rPr>
              <a:t>プロジェクトを</a:t>
            </a:r>
            <a:r>
              <a:rPr lang="ja-JP" altLang="en-US" sz="2800" b="1" u="sng" dirty="0" smtClean="0">
                <a:solidFill>
                  <a:srgbClr val="C00000"/>
                </a:solidFill>
                <a:latin typeface="メイリオ" pitchFamily="50" charset="-128"/>
                <a:ea typeface="メイリオ" pitchFamily="50" charset="-128"/>
              </a:rPr>
              <a:t>完了させるには最低どのくらいかかるのか</a:t>
            </a:r>
            <a:endParaRPr kumimoji="1" lang="en-US" altLang="ja-JP" sz="2800" b="1" u="sng" dirty="0" smtClean="0">
              <a:solidFill>
                <a:srgbClr val="C00000"/>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どの作業が完了時刻に影響を与えているのか</a:t>
            </a:r>
            <a:r>
              <a:rPr lang="en-US" altLang="ja-JP" sz="2800" dirty="0" smtClean="0">
                <a:solidFill>
                  <a:schemeClr val="tx2"/>
                </a:solidFill>
                <a:latin typeface="メイリオ" pitchFamily="50" charset="-128"/>
                <a:ea typeface="メイリオ" pitchFamily="50" charset="-128"/>
              </a:rPr>
              <a:t>(</a:t>
            </a:r>
            <a:r>
              <a:rPr lang="ja-JP" altLang="en-US" sz="2800" b="1" u="sng" dirty="0" smtClean="0">
                <a:solidFill>
                  <a:srgbClr val="C00000"/>
                </a:solidFill>
                <a:latin typeface="メイリオ" pitchFamily="50" charset="-128"/>
                <a:ea typeface="メイリオ" pitchFamily="50" charset="-128"/>
              </a:rPr>
              <a:t>ボトルネックの発見</a:t>
            </a:r>
            <a:r>
              <a:rPr lang="en-US" altLang="ja-JP" sz="2800" dirty="0" smtClean="0">
                <a:solidFill>
                  <a:schemeClr val="tx2"/>
                </a:solidFill>
                <a:latin typeface="メイリオ" pitchFamily="50" charset="-128"/>
                <a:ea typeface="メイリオ" pitchFamily="50" charset="-128"/>
              </a:rPr>
              <a:t>)</a:t>
            </a:r>
          </a:p>
          <a:p>
            <a:r>
              <a:rPr kumimoji="1" lang="ja-JP" altLang="en-US" sz="2800" dirty="0" smtClean="0">
                <a:solidFill>
                  <a:schemeClr val="tx2"/>
                </a:solidFill>
                <a:latin typeface="メイリオ" pitchFamily="50" charset="-128"/>
                <a:ea typeface="メイリオ" pitchFamily="50" charset="-128"/>
              </a:rPr>
              <a:t>どの作業がどのくらい余裕があるのか</a:t>
            </a:r>
            <a:r>
              <a:rPr lang="ja-JP" altLang="en-US" sz="2800" dirty="0" smtClean="0">
                <a:solidFill>
                  <a:schemeClr val="tx2"/>
                </a:solidFill>
                <a:latin typeface="メイリオ" pitchFamily="50" charset="-128"/>
                <a:ea typeface="メイリオ" pitchFamily="50" charset="-128"/>
              </a:rPr>
              <a:t>，うまく段取り換えをすることで，納期短縮は可能か</a:t>
            </a:r>
            <a:endParaRPr lang="en-US" altLang="ja-JP" sz="2800" dirty="0" smtClean="0">
              <a:solidFill>
                <a:schemeClr val="tx2"/>
              </a:solidFill>
              <a:latin typeface="メイリオ" pitchFamily="50" charset="-128"/>
              <a:ea typeface="メイリオ" pitchFamily="50" charset="-128"/>
            </a:endParaRPr>
          </a:p>
          <a:p>
            <a:r>
              <a:rPr kumimoji="1" lang="ja-JP" altLang="en-US" sz="2800" dirty="0" smtClean="0">
                <a:solidFill>
                  <a:schemeClr val="tx2"/>
                </a:solidFill>
                <a:latin typeface="メイリオ" pitchFamily="50" charset="-128"/>
                <a:ea typeface="メイリオ" pitchFamily="50" charset="-128"/>
              </a:rPr>
              <a:t>作業が開始されてから予定変更になった場合，どのように対処するか</a:t>
            </a:r>
            <a:endParaRPr kumimoji="1" lang="en-US" altLang="ja-JP" sz="2800" dirty="0" smtClean="0">
              <a:solidFill>
                <a:schemeClr val="tx2"/>
              </a:solidFill>
              <a:latin typeface="メイリオ" pitchFamily="50" charset="-128"/>
              <a:ea typeface="メイリオ" pitchFamily="50" charset="-128"/>
            </a:endParaRPr>
          </a:p>
          <a:p>
            <a:pPr>
              <a:buNone/>
            </a:pPr>
            <a:r>
              <a:rPr lang="ja-JP" altLang="en-US" sz="2800" dirty="0" smtClean="0">
                <a:solidFill>
                  <a:schemeClr val="tx2"/>
                </a:solidFill>
                <a:latin typeface="メイリオ" pitchFamily="50" charset="-128"/>
                <a:ea typeface="メイリオ" pitchFamily="50" charset="-128"/>
              </a:rPr>
              <a:t>　</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例：原料調達ができなくなった，業者の段取りがつかなくなった，</a:t>
            </a:r>
            <a:r>
              <a:rPr lang="en-US" altLang="ja-JP" sz="2800" dirty="0" smtClean="0">
                <a:solidFill>
                  <a:schemeClr val="tx2"/>
                </a:solidFill>
                <a:latin typeface="メイリオ" pitchFamily="50" charset="-128"/>
                <a:ea typeface="メイリオ" pitchFamily="50" charset="-128"/>
              </a:rPr>
              <a:t>…)</a:t>
            </a:r>
            <a:endParaRPr kumimoji="1" lang="en-US" altLang="ja-JP" sz="2800" dirty="0" smtClean="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28600"/>
            <a:ext cx="8496944" cy="990600"/>
          </a:xfrm>
        </p:spPr>
        <p:txBody>
          <a:bodyPr>
            <a:normAutofit/>
          </a:bodyPr>
          <a:lstStyle/>
          <a:p>
            <a:r>
              <a:rPr lang="ja-JP" altLang="en-US" dirty="0" smtClean="0">
                <a:latin typeface="メイリオ" pitchFamily="50" charset="-128"/>
                <a:ea typeface="メイリオ" pitchFamily="50" charset="-128"/>
              </a:rPr>
              <a:t>納期をもっと短縮</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467544" y="1772816"/>
            <a:ext cx="8280920" cy="4824536"/>
          </a:xfrm>
        </p:spPr>
        <p:txBody>
          <a:bodyPr>
            <a:normAutofit/>
          </a:bodyPr>
          <a:lstStyle/>
          <a:p>
            <a:r>
              <a:rPr lang="ja-JP" altLang="en-US" sz="2800" dirty="0" smtClean="0">
                <a:solidFill>
                  <a:schemeClr val="tx2"/>
                </a:solidFill>
                <a:latin typeface="メイリオ" pitchFamily="50" charset="-128"/>
                <a:ea typeface="メイリオ" pitchFamily="50" charset="-128"/>
              </a:rPr>
              <a:t>もう</a:t>
            </a:r>
            <a:r>
              <a:rPr lang="en-US" altLang="ja-JP" sz="2800" dirty="0" smtClean="0">
                <a:solidFill>
                  <a:schemeClr val="tx2"/>
                </a:solidFill>
                <a:latin typeface="メイリオ" pitchFamily="50" charset="-128"/>
                <a:ea typeface="メイリオ" pitchFamily="50" charset="-128"/>
              </a:rPr>
              <a:t>1</a:t>
            </a:r>
            <a:r>
              <a:rPr lang="ja-JP" altLang="en-US" sz="2800" dirty="0" smtClean="0">
                <a:solidFill>
                  <a:schemeClr val="tx2"/>
                </a:solidFill>
                <a:latin typeface="メイリオ" pitchFamily="50" charset="-128"/>
                <a:ea typeface="メイリオ" pitchFamily="50" charset="-128"/>
              </a:rPr>
              <a:t>日短縮するにはどうしたらよいか？</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カット：ネットワークを左右に切断する曲線</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納期を短縮するには，カットを横切るクリティカルパスを考えればよい</a:t>
            </a:r>
            <a:endParaRPr lang="en-US" altLang="ja-JP" sz="2800" dirty="0" smtClean="0">
              <a:solidFill>
                <a:schemeClr val="tx2"/>
              </a:solidFill>
              <a:latin typeface="メイリオ" pitchFamily="50" charset="-128"/>
              <a:ea typeface="メイリオ" pitchFamily="50" charset="-128"/>
            </a:endParaRPr>
          </a:p>
        </p:txBody>
      </p:sp>
      <p:sp>
        <p:nvSpPr>
          <p:cNvPr id="4" name="円/楕円 3"/>
          <p:cNvSpPr/>
          <p:nvPr/>
        </p:nvSpPr>
        <p:spPr>
          <a:xfrm>
            <a:off x="3779912" y="5301208"/>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3</a:t>
            </a:r>
            <a:endParaRPr kumimoji="1" lang="ja-JP" altLang="en-US" sz="2800" b="1" dirty="0">
              <a:solidFill>
                <a:schemeClr val="tx2"/>
              </a:solidFill>
              <a:latin typeface="メイリオ" pitchFamily="50" charset="-128"/>
              <a:ea typeface="メイリオ" pitchFamily="50" charset="-128"/>
            </a:endParaRPr>
          </a:p>
        </p:txBody>
      </p:sp>
      <p:cxnSp>
        <p:nvCxnSpPr>
          <p:cNvPr id="5" name="直線矢印コネクタ 4"/>
          <p:cNvCxnSpPr>
            <a:stCxn id="7" idx="6"/>
            <a:endCxn id="6" idx="2"/>
          </p:cNvCxnSpPr>
          <p:nvPr/>
        </p:nvCxnSpPr>
        <p:spPr>
          <a:xfrm flipV="1">
            <a:off x="1619672" y="4149080"/>
            <a:ext cx="1080120" cy="1080120"/>
          </a:xfrm>
          <a:prstGeom prst="straightConnector1">
            <a:avLst/>
          </a:prstGeom>
          <a:ln w="63500">
            <a:solidFill>
              <a:srgbClr val="C00000"/>
            </a:solidFill>
            <a:tailEnd type="arrow" w="lg" len="lg"/>
          </a:ln>
        </p:spPr>
        <p:style>
          <a:lnRef idx="1">
            <a:schemeClr val="accent1"/>
          </a:lnRef>
          <a:fillRef idx="0">
            <a:schemeClr val="accent1"/>
          </a:fillRef>
          <a:effectRef idx="0">
            <a:schemeClr val="accent1"/>
          </a:effectRef>
          <a:fontRef idx="minor">
            <a:schemeClr val="tx1"/>
          </a:fontRef>
        </p:style>
      </p:cxnSp>
      <p:sp>
        <p:nvSpPr>
          <p:cNvPr id="6" name="円/楕円 5"/>
          <p:cNvSpPr/>
          <p:nvPr/>
        </p:nvSpPr>
        <p:spPr>
          <a:xfrm>
            <a:off x="2699792" y="3789040"/>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2</a:t>
            </a:r>
            <a:endParaRPr kumimoji="1" lang="ja-JP" altLang="en-US" sz="2800" b="1" dirty="0">
              <a:solidFill>
                <a:schemeClr val="tx2"/>
              </a:solidFill>
              <a:latin typeface="メイリオ" pitchFamily="50" charset="-128"/>
              <a:ea typeface="メイリオ" pitchFamily="50" charset="-128"/>
            </a:endParaRPr>
          </a:p>
        </p:txBody>
      </p:sp>
      <p:sp>
        <p:nvSpPr>
          <p:cNvPr id="7" name="円/楕円 6"/>
          <p:cNvSpPr/>
          <p:nvPr/>
        </p:nvSpPr>
        <p:spPr>
          <a:xfrm>
            <a:off x="899592" y="4869160"/>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1</a:t>
            </a:r>
            <a:endParaRPr kumimoji="1" lang="ja-JP" altLang="en-US" sz="2800" b="1" dirty="0">
              <a:solidFill>
                <a:schemeClr val="tx2"/>
              </a:solidFill>
              <a:latin typeface="メイリオ" pitchFamily="50" charset="-128"/>
              <a:ea typeface="メイリオ" pitchFamily="50" charset="-128"/>
            </a:endParaRPr>
          </a:p>
        </p:txBody>
      </p:sp>
      <p:sp>
        <p:nvSpPr>
          <p:cNvPr id="8" name="円/楕円 7"/>
          <p:cNvSpPr/>
          <p:nvPr/>
        </p:nvSpPr>
        <p:spPr>
          <a:xfrm>
            <a:off x="5652120" y="4365104"/>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4</a:t>
            </a:r>
            <a:endParaRPr kumimoji="1" lang="ja-JP" altLang="en-US" sz="2800" b="1" dirty="0">
              <a:solidFill>
                <a:schemeClr val="tx2"/>
              </a:solidFill>
              <a:latin typeface="メイリオ" pitchFamily="50" charset="-128"/>
              <a:ea typeface="メイリオ" pitchFamily="50" charset="-128"/>
            </a:endParaRPr>
          </a:p>
        </p:txBody>
      </p:sp>
      <p:cxnSp>
        <p:nvCxnSpPr>
          <p:cNvPr id="9" name="直線矢印コネクタ 8"/>
          <p:cNvCxnSpPr>
            <a:stCxn id="7" idx="6"/>
            <a:endCxn id="4" idx="2"/>
          </p:cNvCxnSpPr>
          <p:nvPr/>
        </p:nvCxnSpPr>
        <p:spPr>
          <a:xfrm>
            <a:off x="1619672" y="5229200"/>
            <a:ext cx="2160240" cy="432048"/>
          </a:xfrm>
          <a:prstGeom prst="straightConnector1">
            <a:avLst/>
          </a:prstGeom>
          <a:ln w="57150">
            <a:solidFill>
              <a:srgbClr val="C00000"/>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0" name="直線矢印コネクタ 9"/>
          <p:cNvCxnSpPr>
            <a:stCxn id="6" idx="5"/>
            <a:endCxn id="4" idx="1"/>
          </p:cNvCxnSpPr>
          <p:nvPr/>
        </p:nvCxnSpPr>
        <p:spPr>
          <a:xfrm>
            <a:off x="3314419" y="4403667"/>
            <a:ext cx="570946" cy="1002994"/>
          </a:xfrm>
          <a:prstGeom prst="straightConnector1">
            <a:avLst/>
          </a:prstGeom>
          <a:ln w="63500" cmpd="sng">
            <a:solidFill>
              <a:srgbClr val="C00000"/>
            </a:solidFill>
            <a:prstDash val="solid"/>
            <a:tailEnd type="arrow" w="lg" len="lg"/>
          </a:ln>
        </p:spPr>
        <p:style>
          <a:lnRef idx="1">
            <a:schemeClr val="accent1"/>
          </a:lnRef>
          <a:fillRef idx="0">
            <a:schemeClr val="accent1"/>
          </a:fillRef>
          <a:effectRef idx="0">
            <a:schemeClr val="accent1"/>
          </a:effectRef>
          <a:fontRef idx="minor">
            <a:schemeClr val="tx1"/>
          </a:fontRef>
        </p:style>
      </p:cxnSp>
      <p:cxnSp>
        <p:nvCxnSpPr>
          <p:cNvPr id="11" name="直線矢印コネクタ 10"/>
          <p:cNvCxnSpPr>
            <a:stCxn id="6" idx="6"/>
            <a:endCxn id="8" idx="2"/>
          </p:cNvCxnSpPr>
          <p:nvPr/>
        </p:nvCxnSpPr>
        <p:spPr>
          <a:xfrm>
            <a:off x="3419872" y="4149080"/>
            <a:ext cx="2232248" cy="576064"/>
          </a:xfrm>
          <a:prstGeom prst="straightConnector1">
            <a:avLst/>
          </a:prstGeom>
          <a:ln w="57150">
            <a:solidFill>
              <a:srgbClr val="C00000"/>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a:stCxn id="4" idx="6"/>
            <a:endCxn id="8" idx="2"/>
          </p:cNvCxnSpPr>
          <p:nvPr/>
        </p:nvCxnSpPr>
        <p:spPr>
          <a:xfrm flipV="1">
            <a:off x="4499992" y="4725144"/>
            <a:ext cx="1152128" cy="936104"/>
          </a:xfrm>
          <a:prstGeom prst="straightConnector1">
            <a:avLst/>
          </a:prstGeom>
          <a:ln w="63500">
            <a:solidFill>
              <a:srgbClr val="C00000"/>
            </a:solidFill>
            <a:tailEnd type="arrow" w="lg" len="lg"/>
          </a:ln>
        </p:spPr>
        <p:style>
          <a:lnRef idx="1">
            <a:schemeClr val="accent1"/>
          </a:lnRef>
          <a:fillRef idx="0">
            <a:schemeClr val="accent1"/>
          </a:fillRef>
          <a:effectRef idx="0">
            <a:schemeClr val="accent1"/>
          </a:effectRef>
          <a:fontRef idx="minor">
            <a:schemeClr val="tx1"/>
          </a:fontRef>
        </p:style>
      </p:cxnSp>
      <p:sp>
        <p:nvSpPr>
          <p:cNvPr id="13" name="テキスト ボックス 12"/>
          <p:cNvSpPr txBox="1"/>
          <p:nvPr/>
        </p:nvSpPr>
        <p:spPr>
          <a:xfrm>
            <a:off x="1115616" y="4263479"/>
            <a:ext cx="1152128"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A(5)</a:t>
            </a:r>
            <a:r>
              <a:rPr lang="en-US" altLang="ja-JP" sz="2400" dirty="0" smtClean="0">
                <a:solidFill>
                  <a:schemeClr val="tx2"/>
                </a:solidFill>
                <a:latin typeface="メイリオ" pitchFamily="50" charset="-128"/>
                <a:ea typeface="メイリオ" pitchFamily="50" charset="-128"/>
              </a:rPr>
              <a:t>,5</a:t>
            </a:r>
            <a:endParaRPr kumimoji="1" lang="ja-JP" altLang="en-US" sz="2400" b="1" dirty="0">
              <a:solidFill>
                <a:srgbClr val="C00000"/>
              </a:solidFill>
              <a:latin typeface="メイリオ" pitchFamily="50" charset="-128"/>
              <a:ea typeface="メイリオ" pitchFamily="50" charset="-128"/>
            </a:endParaRPr>
          </a:p>
        </p:txBody>
      </p:sp>
      <p:sp>
        <p:nvSpPr>
          <p:cNvPr id="14" name="テキスト ボックス 13"/>
          <p:cNvSpPr txBox="1"/>
          <p:nvPr/>
        </p:nvSpPr>
        <p:spPr>
          <a:xfrm>
            <a:off x="1691680" y="5445224"/>
            <a:ext cx="1224136"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B(8),5</a:t>
            </a:r>
            <a:endParaRPr kumimoji="1" lang="ja-JP" altLang="en-US" sz="2400" dirty="0">
              <a:solidFill>
                <a:srgbClr val="C00000"/>
              </a:solidFill>
              <a:latin typeface="メイリオ" pitchFamily="50" charset="-128"/>
              <a:ea typeface="メイリオ" pitchFamily="50" charset="-128"/>
            </a:endParaRPr>
          </a:p>
        </p:txBody>
      </p:sp>
      <p:sp>
        <p:nvSpPr>
          <p:cNvPr id="15" name="テキスト ボックス 14"/>
          <p:cNvSpPr txBox="1"/>
          <p:nvPr/>
        </p:nvSpPr>
        <p:spPr>
          <a:xfrm>
            <a:off x="4067944" y="3933056"/>
            <a:ext cx="1368152"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D(7),7</a:t>
            </a:r>
            <a:endParaRPr kumimoji="1" lang="ja-JP" altLang="en-US" sz="2400" dirty="0">
              <a:solidFill>
                <a:srgbClr val="C00000"/>
              </a:solidFill>
              <a:latin typeface="メイリオ" pitchFamily="50" charset="-128"/>
              <a:ea typeface="メイリオ" pitchFamily="50" charset="-128"/>
            </a:endParaRPr>
          </a:p>
        </p:txBody>
      </p:sp>
      <p:sp>
        <p:nvSpPr>
          <p:cNvPr id="16" name="テキスト ボックス 15"/>
          <p:cNvSpPr txBox="1"/>
          <p:nvPr/>
        </p:nvSpPr>
        <p:spPr>
          <a:xfrm>
            <a:off x="4932040" y="5229200"/>
            <a:ext cx="1224136"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E(4),6</a:t>
            </a:r>
            <a:endParaRPr kumimoji="1" lang="ja-JP" altLang="en-US" sz="2400" b="1" dirty="0">
              <a:solidFill>
                <a:srgbClr val="C00000"/>
              </a:solidFill>
              <a:latin typeface="メイリオ" pitchFamily="50" charset="-128"/>
              <a:ea typeface="メイリオ" pitchFamily="50" charset="-128"/>
            </a:endParaRPr>
          </a:p>
        </p:txBody>
      </p:sp>
      <p:sp>
        <p:nvSpPr>
          <p:cNvPr id="17" name="テキスト ボックス 16"/>
          <p:cNvSpPr txBox="1"/>
          <p:nvPr/>
        </p:nvSpPr>
        <p:spPr>
          <a:xfrm>
            <a:off x="2339752" y="4725144"/>
            <a:ext cx="1224136"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C(</a:t>
            </a:r>
            <a:r>
              <a:rPr kumimoji="1" lang="en-US" altLang="ja-JP" sz="2400" b="1" u="sng" dirty="0" smtClean="0">
                <a:solidFill>
                  <a:srgbClr val="008000"/>
                </a:solidFill>
                <a:latin typeface="メイリオ" pitchFamily="50" charset="-128"/>
                <a:ea typeface="メイリオ" pitchFamily="50" charset="-128"/>
              </a:rPr>
              <a:t>3</a:t>
            </a:r>
            <a:r>
              <a:rPr kumimoji="1" lang="en-US" altLang="ja-JP" sz="2400" dirty="0" smtClean="0">
                <a:solidFill>
                  <a:schemeClr val="tx2"/>
                </a:solidFill>
                <a:latin typeface="メイリオ" pitchFamily="50" charset="-128"/>
                <a:ea typeface="メイリオ" pitchFamily="50" charset="-128"/>
              </a:rPr>
              <a:t>),4</a:t>
            </a:r>
            <a:endParaRPr kumimoji="1" lang="en-US" altLang="ja-JP" sz="2400" b="1" dirty="0" smtClean="0">
              <a:solidFill>
                <a:srgbClr val="C00000"/>
              </a:solidFill>
              <a:latin typeface="メイリオ" pitchFamily="50" charset="-128"/>
              <a:ea typeface="メイリオ" pitchFamily="50" charset="-128"/>
            </a:endParaRPr>
          </a:p>
        </p:txBody>
      </p:sp>
      <p:cxnSp>
        <p:nvCxnSpPr>
          <p:cNvPr id="18" name="直線矢印コネクタ 17"/>
          <p:cNvCxnSpPr>
            <a:stCxn id="8" idx="6"/>
            <a:endCxn id="19" idx="2"/>
          </p:cNvCxnSpPr>
          <p:nvPr/>
        </p:nvCxnSpPr>
        <p:spPr>
          <a:xfrm>
            <a:off x="6372200" y="4725144"/>
            <a:ext cx="1080120" cy="0"/>
          </a:xfrm>
          <a:prstGeom prst="straightConnector1">
            <a:avLst/>
          </a:prstGeom>
          <a:ln w="63500">
            <a:solidFill>
              <a:srgbClr val="C00000"/>
            </a:solidFill>
            <a:tailEnd type="arrow" w="lg" len="lg"/>
          </a:ln>
        </p:spPr>
        <p:style>
          <a:lnRef idx="1">
            <a:schemeClr val="accent1"/>
          </a:lnRef>
          <a:fillRef idx="0">
            <a:schemeClr val="accent1"/>
          </a:fillRef>
          <a:effectRef idx="0">
            <a:schemeClr val="accent1"/>
          </a:effectRef>
          <a:fontRef idx="minor">
            <a:schemeClr val="tx1"/>
          </a:fontRef>
        </p:style>
      </p:cxnSp>
      <p:sp>
        <p:nvSpPr>
          <p:cNvPr id="19" name="円/楕円 18"/>
          <p:cNvSpPr/>
          <p:nvPr/>
        </p:nvSpPr>
        <p:spPr>
          <a:xfrm>
            <a:off x="7452320" y="4365104"/>
            <a:ext cx="720080" cy="7200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solidFill>
                  <a:schemeClr val="tx2"/>
                </a:solidFill>
                <a:latin typeface="メイリオ" pitchFamily="50" charset="-128"/>
                <a:ea typeface="メイリオ" pitchFamily="50" charset="-128"/>
              </a:rPr>
              <a:t>5</a:t>
            </a:r>
            <a:endParaRPr kumimoji="1" lang="ja-JP" altLang="en-US" sz="2800" b="1" dirty="0">
              <a:solidFill>
                <a:schemeClr val="tx2"/>
              </a:solidFill>
              <a:latin typeface="メイリオ" pitchFamily="50" charset="-128"/>
              <a:ea typeface="メイリオ" pitchFamily="50" charset="-128"/>
            </a:endParaRPr>
          </a:p>
        </p:txBody>
      </p:sp>
      <p:sp>
        <p:nvSpPr>
          <p:cNvPr id="20" name="テキスト ボックス 19"/>
          <p:cNvSpPr txBox="1"/>
          <p:nvPr/>
        </p:nvSpPr>
        <p:spPr>
          <a:xfrm>
            <a:off x="6084168" y="4005064"/>
            <a:ext cx="1440160" cy="461665"/>
          </a:xfrm>
          <a:prstGeom prst="rect">
            <a:avLst/>
          </a:prstGeom>
          <a:noFill/>
        </p:spPr>
        <p:txBody>
          <a:bodyPr wrap="square" rtlCol="0">
            <a:spAutoFit/>
          </a:bodyPr>
          <a:lstStyle/>
          <a:p>
            <a:r>
              <a:rPr lang="en-US" altLang="ja-JP" sz="2400" dirty="0" smtClean="0">
                <a:solidFill>
                  <a:schemeClr val="tx2"/>
                </a:solidFill>
                <a:latin typeface="メイリオ" pitchFamily="50" charset="-128"/>
                <a:ea typeface="メイリオ" pitchFamily="50" charset="-128"/>
              </a:rPr>
              <a:t>F</a:t>
            </a:r>
            <a:r>
              <a:rPr kumimoji="1" lang="en-US" altLang="ja-JP" sz="2400" dirty="0" smtClean="0">
                <a:solidFill>
                  <a:schemeClr val="tx2"/>
                </a:solidFill>
                <a:latin typeface="メイリオ" pitchFamily="50" charset="-128"/>
                <a:ea typeface="メイリオ" pitchFamily="50" charset="-128"/>
              </a:rPr>
              <a:t>(2),12</a:t>
            </a:r>
            <a:endParaRPr kumimoji="1" lang="ja-JP" altLang="en-US" sz="2400" dirty="0">
              <a:solidFill>
                <a:schemeClr val="tx2"/>
              </a:solidFill>
              <a:latin typeface="メイリオ" pitchFamily="50" charset="-128"/>
              <a:ea typeface="メイリオ" pitchFamily="50" charset="-128"/>
            </a:endParaRPr>
          </a:p>
        </p:txBody>
      </p:sp>
      <p:cxnSp>
        <p:nvCxnSpPr>
          <p:cNvPr id="24" name="直線コネクタ 23"/>
          <p:cNvCxnSpPr/>
          <p:nvPr/>
        </p:nvCxnSpPr>
        <p:spPr>
          <a:xfrm>
            <a:off x="2195736" y="3861048"/>
            <a:ext cx="360040" cy="2376264"/>
          </a:xfrm>
          <a:prstGeom prst="line">
            <a:avLst/>
          </a:prstGeom>
          <a:ln w="15875">
            <a:solidFill>
              <a:srgbClr val="008000"/>
            </a:solidFill>
          </a:ln>
        </p:spPr>
        <p:style>
          <a:lnRef idx="1">
            <a:schemeClr val="accent1"/>
          </a:lnRef>
          <a:fillRef idx="0">
            <a:schemeClr val="accent1"/>
          </a:fillRef>
          <a:effectRef idx="0">
            <a:schemeClr val="accent1"/>
          </a:effectRef>
          <a:fontRef idx="minor">
            <a:schemeClr val="tx1"/>
          </a:fontRef>
        </p:style>
      </p:cxnSp>
      <p:sp>
        <p:nvSpPr>
          <p:cNvPr id="25" name="正方形/長方形 24"/>
          <p:cNvSpPr/>
          <p:nvPr/>
        </p:nvSpPr>
        <p:spPr>
          <a:xfrm>
            <a:off x="2339752" y="6237312"/>
            <a:ext cx="566181" cy="461665"/>
          </a:xfrm>
          <a:prstGeom prst="rect">
            <a:avLst/>
          </a:prstGeom>
          <a:ln>
            <a:solidFill>
              <a:srgbClr val="008000"/>
            </a:solidFill>
          </a:ln>
        </p:spPr>
        <p:txBody>
          <a:bodyPr wrap="none">
            <a:spAutoFit/>
          </a:bodyPr>
          <a:lstStyle/>
          <a:p>
            <a:r>
              <a:rPr lang="en-US" altLang="ja-JP" sz="2400" dirty="0" smtClean="0">
                <a:solidFill>
                  <a:schemeClr val="tx2"/>
                </a:solidFill>
                <a:latin typeface="メイリオ" pitchFamily="50" charset="-128"/>
                <a:ea typeface="メイリオ" pitchFamily="50" charset="-128"/>
              </a:rPr>
              <a:t>10</a:t>
            </a:r>
            <a:endParaRPr lang="ja-JP" altLang="en-US" sz="2400" dirty="0"/>
          </a:p>
        </p:txBody>
      </p:sp>
      <p:cxnSp>
        <p:nvCxnSpPr>
          <p:cNvPr id="26" name="直線コネクタ 25"/>
          <p:cNvCxnSpPr>
            <a:endCxn id="29" idx="0"/>
          </p:cNvCxnSpPr>
          <p:nvPr/>
        </p:nvCxnSpPr>
        <p:spPr>
          <a:xfrm flipH="1">
            <a:off x="3424814" y="3861048"/>
            <a:ext cx="427111" cy="2376264"/>
          </a:xfrm>
          <a:prstGeom prst="line">
            <a:avLst/>
          </a:prstGeom>
          <a:ln w="15875">
            <a:solidFill>
              <a:srgbClr val="008000"/>
            </a:solidFill>
          </a:ln>
        </p:spPr>
        <p:style>
          <a:lnRef idx="1">
            <a:schemeClr val="accent1"/>
          </a:lnRef>
          <a:fillRef idx="0">
            <a:schemeClr val="accent1"/>
          </a:fillRef>
          <a:effectRef idx="0">
            <a:schemeClr val="accent1"/>
          </a:effectRef>
          <a:fontRef idx="minor">
            <a:schemeClr val="tx1"/>
          </a:fontRef>
        </p:style>
      </p:cxnSp>
      <p:sp>
        <p:nvSpPr>
          <p:cNvPr id="29" name="正方形/長方形 28"/>
          <p:cNvSpPr/>
          <p:nvPr/>
        </p:nvSpPr>
        <p:spPr>
          <a:xfrm>
            <a:off x="3141723" y="6237312"/>
            <a:ext cx="566181" cy="461665"/>
          </a:xfrm>
          <a:prstGeom prst="rect">
            <a:avLst/>
          </a:prstGeom>
          <a:ln>
            <a:solidFill>
              <a:srgbClr val="008000"/>
            </a:solidFill>
          </a:ln>
        </p:spPr>
        <p:txBody>
          <a:bodyPr wrap="none">
            <a:spAutoFit/>
          </a:bodyPr>
          <a:lstStyle/>
          <a:p>
            <a:r>
              <a:rPr lang="en-US" altLang="ja-JP" sz="2400" dirty="0" smtClean="0">
                <a:solidFill>
                  <a:schemeClr val="tx2"/>
                </a:solidFill>
                <a:latin typeface="メイリオ" pitchFamily="50" charset="-128"/>
                <a:ea typeface="メイリオ" pitchFamily="50" charset="-128"/>
              </a:rPr>
              <a:t>16</a:t>
            </a:r>
            <a:endParaRPr lang="ja-JP" altLang="en-US" sz="2400" dirty="0"/>
          </a:p>
        </p:txBody>
      </p:sp>
      <p:cxnSp>
        <p:nvCxnSpPr>
          <p:cNvPr id="31" name="直線コネクタ 30"/>
          <p:cNvCxnSpPr>
            <a:endCxn id="34" idx="0"/>
          </p:cNvCxnSpPr>
          <p:nvPr/>
        </p:nvCxnSpPr>
        <p:spPr>
          <a:xfrm>
            <a:off x="4211960" y="3861048"/>
            <a:ext cx="869038" cy="2376264"/>
          </a:xfrm>
          <a:prstGeom prst="line">
            <a:avLst/>
          </a:prstGeom>
          <a:ln w="15875">
            <a:solidFill>
              <a:srgbClr val="008000"/>
            </a:solidFill>
          </a:ln>
        </p:spPr>
        <p:style>
          <a:lnRef idx="1">
            <a:schemeClr val="accent1"/>
          </a:lnRef>
          <a:fillRef idx="0">
            <a:schemeClr val="accent1"/>
          </a:fillRef>
          <a:effectRef idx="0">
            <a:schemeClr val="accent1"/>
          </a:effectRef>
          <a:fontRef idx="minor">
            <a:schemeClr val="tx1"/>
          </a:fontRef>
        </p:style>
      </p:cxnSp>
      <p:sp>
        <p:nvSpPr>
          <p:cNvPr id="34" name="正方形/長方形 33"/>
          <p:cNvSpPr/>
          <p:nvPr/>
        </p:nvSpPr>
        <p:spPr>
          <a:xfrm>
            <a:off x="4797907" y="6237312"/>
            <a:ext cx="566181" cy="461665"/>
          </a:xfrm>
          <a:prstGeom prst="rect">
            <a:avLst/>
          </a:prstGeom>
          <a:ln>
            <a:solidFill>
              <a:srgbClr val="008000"/>
            </a:solidFill>
          </a:ln>
        </p:spPr>
        <p:txBody>
          <a:bodyPr wrap="none">
            <a:spAutoFit/>
          </a:bodyPr>
          <a:lstStyle/>
          <a:p>
            <a:r>
              <a:rPr lang="en-US" altLang="ja-JP" sz="2400" dirty="0" smtClean="0">
                <a:solidFill>
                  <a:schemeClr val="tx2"/>
                </a:solidFill>
                <a:latin typeface="メイリオ" pitchFamily="50" charset="-128"/>
                <a:ea typeface="メイリオ" pitchFamily="50" charset="-128"/>
              </a:rPr>
              <a:t>13</a:t>
            </a:r>
            <a:endParaRPr lang="ja-JP" altLang="en-US" sz="2400" dirty="0"/>
          </a:p>
        </p:txBody>
      </p:sp>
      <p:sp>
        <p:nvSpPr>
          <p:cNvPr id="36" name="正方形/長方形 35"/>
          <p:cNvSpPr/>
          <p:nvPr/>
        </p:nvSpPr>
        <p:spPr>
          <a:xfrm>
            <a:off x="6372200" y="6237312"/>
            <a:ext cx="566181" cy="461665"/>
          </a:xfrm>
          <a:prstGeom prst="rect">
            <a:avLst/>
          </a:prstGeom>
          <a:ln>
            <a:solidFill>
              <a:srgbClr val="008000"/>
            </a:solidFill>
          </a:ln>
        </p:spPr>
        <p:txBody>
          <a:bodyPr wrap="none">
            <a:spAutoFit/>
          </a:bodyPr>
          <a:lstStyle/>
          <a:p>
            <a:r>
              <a:rPr lang="en-US" altLang="ja-JP" sz="2400" dirty="0" smtClean="0">
                <a:solidFill>
                  <a:schemeClr val="tx2"/>
                </a:solidFill>
                <a:latin typeface="メイリオ" pitchFamily="50" charset="-128"/>
                <a:ea typeface="メイリオ" pitchFamily="50" charset="-128"/>
              </a:rPr>
              <a:t>12</a:t>
            </a:r>
            <a:endParaRPr lang="ja-JP" altLang="en-US" sz="2400" dirty="0"/>
          </a:p>
        </p:txBody>
      </p:sp>
      <p:cxnSp>
        <p:nvCxnSpPr>
          <p:cNvPr id="37" name="直線コネクタ 36"/>
          <p:cNvCxnSpPr/>
          <p:nvPr/>
        </p:nvCxnSpPr>
        <p:spPr>
          <a:xfrm flipH="1">
            <a:off x="6665174" y="3717032"/>
            <a:ext cx="67066" cy="2520280"/>
          </a:xfrm>
          <a:prstGeom prst="line">
            <a:avLst/>
          </a:prstGeom>
          <a:ln w="15875">
            <a:solidFill>
              <a:srgbClr val="008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wipe(down)">
                                      <p:cBhvr>
                                        <p:cTn id="7" dur="5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6"/>
                                        </p:tgtEl>
                                        <p:attrNameLst>
                                          <p:attrName>style.visibility</p:attrName>
                                        </p:attrNameLst>
                                      </p:cBhvr>
                                      <p:to>
                                        <p:strVal val="visible"/>
                                      </p:to>
                                    </p:set>
                                    <p:animEffect transition="in" filter="wipe(down)">
                                      <p:cBhvr>
                                        <p:cTn id="12" dur="500"/>
                                        <p:tgtEl>
                                          <p:spTgt spid="26"/>
                                        </p:tgtEl>
                                      </p:cBhvr>
                                    </p:animEffect>
                                  </p:childTnLst>
                                </p:cTn>
                              </p:par>
                            </p:childTnLst>
                          </p:cTn>
                        </p:par>
                        <p:par>
                          <p:cTn id="13" fill="hold">
                            <p:stCondLst>
                              <p:cond delay="500"/>
                            </p:stCondLst>
                            <p:childTnLst>
                              <p:par>
                                <p:cTn id="14" presetID="22" presetClass="entr" presetSubtype="4" fill="hold" nodeType="afterEffect">
                                  <p:stCondLst>
                                    <p:cond delay="0"/>
                                  </p:stCondLst>
                                  <p:childTnLst>
                                    <p:set>
                                      <p:cBhvr>
                                        <p:cTn id="15" dur="1" fill="hold">
                                          <p:stCondLst>
                                            <p:cond delay="0"/>
                                          </p:stCondLst>
                                        </p:cTn>
                                        <p:tgtEl>
                                          <p:spTgt spid="31"/>
                                        </p:tgtEl>
                                        <p:attrNameLst>
                                          <p:attrName>style.visibility</p:attrName>
                                        </p:attrNameLst>
                                      </p:cBhvr>
                                      <p:to>
                                        <p:strVal val="visible"/>
                                      </p:to>
                                    </p:set>
                                    <p:animEffect transition="in" filter="wipe(down)">
                                      <p:cBhvr>
                                        <p:cTn id="16" dur="500"/>
                                        <p:tgtEl>
                                          <p:spTgt spid="31"/>
                                        </p:tgtEl>
                                      </p:cBhvr>
                                    </p:animEffect>
                                  </p:childTnLst>
                                </p:cTn>
                              </p:par>
                            </p:childTnLst>
                          </p:cTn>
                        </p:par>
                        <p:par>
                          <p:cTn id="17" fill="hold">
                            <p:stCondLst>
                              <p:cond delay="1000"/>
                            </p:stCondLst>
                            <p:childTnLst>
                              <p:par>
                                <p:cTn id="18" presetID="22" presetClass="entr" presetSubtype="4" fill="hold" nodeType="afterEffect">
                                  <p:stCondLst>
                                    <p:cond delay="0"/>
                                  </p:stCondLst>
                                  <p:childTnLst>
                                    <p:set>
                                      <p:cBhvr>
                                        <p:cTn id="19" dur="1" fill="hold">
                                          <p:stCondLst>
                                            <p:cond delay="0"/>
                                          </p:stCondLst>
                                        </p:cTn>
                                        <p:tgtEl>
                                          <p:spTgt spid="37"/>
                                        </p:tgtEl>
                                        <p:attrNameLst>
                                          <p:attrName>style.visibility</p:attrName>
                                        </p:attrNameLst>
                                      </p:cBhvr>
                                      <p:to>
                                        <p:strVal val="visible"/>
                                      </p:to>
                                    </p:set>
                                    <p:animEffect transition="in" filter="wipe(down)">
                                      <p:cBhvr>
                                        <p:cTn id="20" dur="500"/>
                                        <p:tgtEl>
                                          <p:spTgt spid="37"/>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grpId="0" nodeType="clickEffect">
                                  <p:stCondLst>
                                    <p:cond delay="0"/>
                                  </p:stCondLst>
                                  <p:childTnLst>
                                    <p:set>
                                      <p:cBhvr>
                                        <p:cTn id="24" dur="1" fill="hold">
                                          <p:stCondLst>
                                            <p:cond delay="0"/>
                                          </p:stCondLst>
                                        </p:cTn>
                                        <p:tgtEl>
                                          <p:spTgt spid="25"/>
                                        </p:tgtEl>
                                        <p:attrNameLst>
                                          <p:attrName>style.visibility</p:attrName>
                                        </p:attrNameLst>
                                      </p:cBhvr>
                                      <p:to>
                                        <p:strVal val="visible"/>
                                      </p:to>
                                    </p:set>
                                    <p:animEffect transition="in" filter="dissolve">
                                      <p:cBhvr>
                                        <p:cTn id="25" dur="500"/>
                                        <p:tgtEl>
                                          <p:spTgt spid="25"/>
                                        </p:tgtEl>
                                      </p:cBhvr>
                                    </p:animEffect>
                                  </p:childTnLst>
                                </p:cTn>
                              </p:par>
                            </p:childTnLst>
                          </p:cTn>
                        </p:par>
                        <p:par>
                          <p:cTn id="26" fill="hold">
                            <p:stCondLst>
                              <p:cond delay="500"/>
                            </p:stCondLst>
                            <p:childTnLst>
                              <p:par>
                                <p:cTn id="27" presetID="9" presetClass="entr" presetSubtype="0" fill="hold" grpId="0" nodeType="afterEffect">
                                  <p:stCondLst>
                                    <p:cond delay="0"/>
                                  </p:stCondLst>
                                  <p:childTnLst>
                                    <p:set>
                                      <p:cBhvr>
                                        <p:cTn id="28" dur="1" fill="hold">
                                          <p:stCondLst>
                                            <p:cond delay="0"/>
                                          </p:stCondLst>
                                        </p:cTn>
                                        <p:tgtEl>
                                          <p:spTgt spid="29"/>
                                        </p:tgtEl>
                                        <p:attrNameLst>
                                          <p:attrName>style.visibility</p:attrName>
                                        </p:attrNameLst>
                                      </p:cBhvr>
                                      <p:to>
                                        <p:strVal val="visible"/>
                                      </p:to>
                                    </p:set>
                                    <p:animEffect transition="in" filter="dissolve">
                                      <p:cBhvr>
                                        <p:cTn id="29" dur="500"/>
                                        <p:tgtEl>
                                          <p:spTgt spid="29"/>
                                        </p:tgtEl>
                                      </p:cBhvr>
                                    </p:animEffect>
                                  </p:childTnLst>
                                </p:cTn>
                              </p:par>
                            </p:childTnLst>
                          </p:cTn>
                        </p:par>
                        <p:par>
                          <p:cTn id="30" fill="hold">
                            <p:stCondLst>
                              <p:cond delay="1000"/>
                            </p:stCondLst>
                            <p:childTnLst>
                              <p:par>
                                <p:cTn id="31" presetID="9" presetClass="entr" presetSubtype="0" fill="hold" grpId="0" nodeType="afterEffect">
                                  <p:stCondLst>
                                    <p:cond delay="0"/>
                                  </p:stCondLst>
                                  <p:childTnLst>
                                    <p:set>
                                      <p:cBhvr>
                                        <p:cTn id="32" dur="1" fill="hold">
                                          <p:stCondLst>
                                            <p:cond delay="0"/>
                                          </p:stCondLst>
                                        </p:cTn>
                                        <p:tgtEl>
                                          <p:spTgt spid="34"/>
                                        </p:tgtEl>
                                        <p:attrNameLst>
                                          <p:attrName>style.visibility</p:attrName>
                                        </p:attrNameLst>
                                      </p:cBhvr>
                                      <p:to>
                                        <p:strVal val="visible"/>
                                      </p:to>
                                    </p:set>
                                    <p:animEffect transition="in" filter="dissolve">
                                      <p:cBhvr>
                                        <p:cTn id="33" dur="500"/>
                                        <p:tgtEl>
                                          <p:spTgt spid="34"/>
                                        </p:tgtEl>
                                      </p:cBhvr>
                                    </p:animEffect>
                                  </p:childTnLst>
                                </p:cTn>
                              </p:par>
                            </p:childTnLst>
                          </p:cTn>
                        </p:par>
                        <p:par>
                          <p:cTn id="34" fill="hold">
                            <p:stCondLst>
                              <p:cond delay="1500"/>
                            </p:stCondLst>
                            <p:childTnLst>
                              <p:par>
                                <p:cTn id="35" presetID="9" presetClass="entr" presetSubtype="0" fill="hold" grpId="0" nodeType="afterEffect">
                                  <p:stCondLst>
                                    <p:cond delay="0"/>
                                  </p:stCondLst>
                                  <p:childTnLst>
                                    <p:set>
                                      <p:cBhvr>
                                        <p:cTn id="36" dur="1" fill="hold">
                                          <p:stCondLst>
                                            <p:cond delay="0"/>
                                          </p:stCondLst>
                                        </p:cTn>
                                        <p:tgtEl>
                                          <p:spTgt spid="36"/>
                                        </p:tgtEl>
                                        <p:attrNameLst>
                                          <p:attrName>style.visibility</p:attrName>
                                        </p:attrNameLst>
                                      </p:cBhvr>
                                      <p:to>
                                        <p:strVal val="visible"/>
                                      </p:to>
                                    </p:set>
                                    <p:animEffect transition="in" filter="dissolve">
                                      <p:cBhvr>
                                        <p:cTn id="37"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9" grpId="0" animBg="1"/>
      <p:bldP spid="34" grpId="0" animBg="1"/>
      <p:bldP spid="36" grpId="0" animBg="1"/>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itchFamily="50" charset="-128"/>
                <a:ea typeface="メイリオ" pitchFamily="50" charset="-128"/>
              </a:rPr>
              <a:t>ここからの講義内容</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467544" y="1772816"/>
            <a:ext cx="8424936" cy="4824536"/>
          </a:xfrm>
        </p:spPr>
        <p:txBody>
          <a:bodyPr>
            <a:normAutofit/>
          </a:bodyPr>
          <a:lstStyle/>
          <a:p>
            <a:r>
              <a:rPr lang="ja-JP" altLang="en-US" sz="3000" dirty="0" smtClean="0">
                <a:solidFill>
                  <a:schemeClr val="bg1">
                    <a:lumMod val="95000"/>
                  </a:schemeClr>
                </a:solidFill>
                <a:latin typeface="メイリオ" pitchFamily="50" charset="-128"/>
                <a:ea typeface="メイリオ" pitchFamily="50" charset="-128"/>
              </a:rPr>
              <a:t>アローダイアグラムの構築</a:t>
            </a:r>
            <a:endParaRPr lang="en-US" altLang="ja-JP" sz="3000" dirty="0" smtClean="0">
              <a:solidFill>
                <a:schemeClr val="bg1">
                  <a:lumMod val="95000"/>
                </a:schemeClr>
              </a:solidFill>
              <a:latin typeface="メイリオ" pitchFamily="50" charset="-128"/>
              <a:ea typeface="メイリオ" pitchFamily="50" charset="-128"/>
            </a:endParaRPr>
          </a:p>
          <a:p>
            <a:r>
              <a:rPr lang="en-US" altLang="ja-JP" sz="3000" dirty="0" smtClean="0">
                <a:solidFill>
                  <a:schemeClr val="bg1">
                    <a:lumMod val="95000"/>
                  </a:schemeClr>
                </a:solidFill>
                <a:latin typeface="メイリオ" pitchFamily="50" charset="-128"/>
                <a:ea typeface="メイリオ" pitchFamily="50" charset="-128"/>
              </a:rPr>
              <a:t>PERT</a:t>
            </a:r>
            <a:r>
              <a:rPr lang="ja-JP" altLang="en-US" sz="3000" dirty="0" smtClean="0">
                <a:solidFill>
                  <a:schemeClr val="bg1">
                    <a:lumMod val="95000"/>
                  </a:schemeClr>
                </a:solidFill>
                <a:latin typeface="メイリオ" pitchFamily="50" charset="-128"/>
                <a:ea typeface="メイリオ" pitchFamily="50" charset="-128"/>
              </a:rPr>
              <a:t>計算</a:t>
            </a:r>
            <a:endParaRPr lang="en-US" altLang="ja-JP" sz="3000" dirty="0" smtClean="0">
              <a:solidFill>
                <a:schemeClr val="bg1">
                  <a:lumMod val="95000"/>
                </a:schemeClr>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クリティカルパスの見つけ方</a:t>
            </a:r>
            <a:endParaRPr lang="en-US" altLang="ja-JP" sz="3000" dirty="0" smtClean="0">
              <a:solidFill>
                <a:schemeClr val="bg1">
                  <a:lumMod val="95000"/>
                </a:schemeClr>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表を用いた自動計算</a:t>
            </a:r>
            <a:endParaRPr lang="en-US" altLang="ja-JP" sz="3000" dirty="0" smtClean="0">
              <a:solidFill>
                <a:schemeClr val="bg1">
                  <a:lumMod val="95000"/>
                </a:schemeClr>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作業時間見積もりの不確実さ</a:t>
            </a:r>
            <a:endParaRPr lang="en-US" altLang="ja-JP" sz="3000" dirty="0" smtClean="0">
              <a:solidFill>
                <a:schemeClr val="bg1">
                  <a:lumMod val="95000"/>
                </a:schemeClr>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計画変更</a:t>
            </a:r>
            <a:endParaRPr lang="en-US" altLang="ja-JP" sz="3000" dirty="0" smtClean="0">
              <a:solidFill>
                <a:schemeClr val="bg1">
                  <a:lumMod val="95000"/>
                </a:schemeClr>
              </a:solidFill>
              <a:latin typeface="メイリオ" pitchFamily="50" charset="-128"/>
              <a:ea typeface="メイリオ" pitchFamily="50" charset="-128"/>
            </a:endParaRPr>
          </a:p>
          <a:p>
            <a:r>
              <a:rPr lang="ja-JP" altLang="en-US" sz="3000" b="1" dirty="0" smtClean="0">
                <a:solidFill>
                  <a:srgbClr val="C00000"/>
                </a:solidFill>
                <a:latin typeface="メイリオ" pitchFamily="50" charset="-128"/>
                <a:ea typeface="メイリオ" pitchFamily="50" charset="-128"/>
              </a:rPr>
              <a:t>日程管理</a:t>
            </a:r>
            <a:endParaRPr lang="en-US" altLang="ja-JP" sz="3000" b="1" dirty="0" smtClean="0">
              <a:solidFill>
                <a:srgbClr val="C00000"/>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latin typeface="メイリオ" pitchFamily="50" charset="-128"/>
                <a:ea typeface="メイリオ" pitchFamily="50" charset="-128"/>
              </a:rPr>
              <a:t>日程管理</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467544" y="1772816"/>
            <a:ext cx="8424936" cy="4824536"/>
          </a:xfrm>
        </p:spPr>
        <p:txBody>
          <a:bodyPr>
            <a:normAutofit/>
          </a:bodyPr>
          <a:lstStyle/>
          <a:p>
            <a:r>
              <a:rPr lang="ja-JP" altLang="en-US" sz="2800" dirty="0" smtClean="0">
                <a:solidFill>
                  <a:schemeClr val="tx2"/>
                </a:solidFill>
                <a:latin typeface="メイリオ" pitchFamily="50" charset="-128"/>
                <a:ea typeface="メイリオ" pitchFamily="50" charset="-128"/>
              </a:rPr>
              <a:t>プロジェクト開始後，納期通り進行しているかどうかをチェックすること</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各作業の予定とのずれを監視し，アローダイアグラムを作り直す</a:t>
            </a:r>
            <a:endParaRPr lang="en-US" altLang="ja-JP" sz="2800" dirty="0" smtClean="0">
              <a:solidFill>
                <a:schemeClr val="tx2"/>
              </a:solidFill>
              <a:latin typeface="メイリオ" pitchFamily="50" charset="-128"/>
              <a:ea typeface="メイリオ" pitchFamily="50" charset="-128"/>
            </a:endParaRPr>
          </a:p>
        </p:txBody>
      </p:sp>
      <p:sp>
        <p:nvSpPr>
          <p:cNvPr id="55" name="正方形/長方形 54"/>
          <p:cNvSpPr/>
          <p:nvPr/>
        </p:nvSpPr>
        <p:spPr>
          <a:xfrm>
            <a:off x="7884368" y="56818"/>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P.188</a:t>
            </a:r>
            <a:endParaRPr lang="ja-JP" altLang="en-US" sz="2000" b="1" dirty="0">
              <a:solidFill>
                <a:schemeClr val="tx2"/>
              </a:solidFill>
            </a:endParaRP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latin typeface="メイリオ" pitchFamily="50" charset="-128"/>
                <a:ea typeface="メイリオ" pitchFamily="50" charset="-128"/>
              </a:rPr>
              <a:t>日程管理の例　その</a:t>
            </a:r>
            <a:r>
              <a:rPr lang="en-US" altLang="ja-JP" dirty="0" smtClean="0">
                <a:latin typeface="メイリオ" pitchFamily="50" charset="-128"/>
                <a:ea typeface="メイリオ" pitchFamily="50" charset="-128"/>
              </a:rPr>
              <a:t>1</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251520" y="1772816"/>
            <a:ext cx="8640960" cy="4824536"/>
          </a:xfrm>
        </p:spPr>
        <p:txBody>
          <a:bodyPr>
            <a:normAutofit/>
          </a:bodyPr>
          <a:lstStyle/>
          <a:p>
            <a:pPr>
              <a:buNone/>
            </a:pPr>
            <a:r>
              <a:rPr lang="ja-JP" altLang="en-US" sz="2800" dirty="0" smtClean="0">
                <a:solidFill>
                  <a:schemeClr val="tx2"/>
                </a:solidFill>
                <a:latin typeface="メイリオ" pitchFamily="50" charset="-128"/>
                <a:ea typeface="メイリオ" pitchFamily="50" charset="-128"/>
              </a:rPr>
              <a:t>例：プログラムを開始して</a:t>
            </a:r>
            <a:r>
              <a:rPr lang="en-US" altLang="ja-JP" sz="2800" b="1" dirty="0" smtClean="0">
                <a:solidFill>
                  <a:srgbClr val="008000"/>
                </a:solidFill>
                <a:latin typeface="メイリオ" pitchFamily="50" charset="-128"/>
                <a:ea typeface="メイリオ" pitchFamily="50" charset="-128"/>
              </a:rPr>
              <a:t>5</a:t>
            </a:r>
            <a:r>
              <a:rPr lang="ja-JP" altLang="en-US" sz="2800" b="1" dirty="0" smtClean="0">
                <a:solidFill>
                  <a:srgbClr val="008000"/>
                </a:solidFill>
                <a:latin typeface="メイリオ" pitchFamily="50" charset="-128"/>
                <a:ea typeface="メイリオ" pitchFamily="50" charset="-128"/>
              </a:rPr>
              <a:t>単位時間後</a:t>
            </a:r>
            <a:r>
              <a:rPr lang="ja-JP" altLang="en-US" sz="2800" dirty="0" smtClean="0">
                <a:solidFill>
                  <a:schemeClr val="tx2"/>
                </a:solidFill>
                <a:latin typeface="メイリオ" pitchFamily="50" charset="-128"/>
                <a:ea typeface="メイリオ" pitchFamily="50" charset="-128"/>
              </a:rPr>
              <a:t>．作業</a:t>
            </a:r>
            <a:r>
              <a:rPr lang="en-US" altLang="ja-JP" sz="2800" dirty="0" smtClean="0">
                <a:solidFill>
                  <a:schemeClr val="tx2"/>
                </a:solidFill>
                <a:latin typeface="メイリオ" pitchFamily="50" charset="-128"/>
                <a:ea typeface="メイリオ" pitchFamily="50" charset="-128"/>
              </a:rPr>
              <a:t>A,B,C</a:t>
            </a:r>
            <a:r>
              <a:rPr lang="ja-JP" altLang="en-US" sz="2800" dirty="0" smtClean="0">
                <a:solidFill>
                  <a:schemeClr val="tx2"/>
                </a:solidFill>
                <a:latin typeface="メイリオ" pitchFamily="50" charset="-128"/>
                <a:ea typeface="メイリオ" pitchFamily="50" charset="-128"/>
              </a:rPr>
              <a:t>は予定通り終了して，作業</a:t>
            </a:r>
            <a:r>
              <a:rPr lang="en-US" altLang="ja-JP" sz="2800" dirty="0" smtClean="0">
                <a:solidFill>
                  <a:schemeClr val="tx2"/>
                </a:solidFill>
                <a:latin typeface="メイリオ" pitchFamily="50" charset="-128"/>
                <a:ea typeface="メイリオ" pitchFamily="50" charset="-128"/>
              </a:rPr>
              <a:t>D,E,F</a:t>
            </a:r>
            <a:r>
              <a:rPr lang="ja-JP" altLang="en-US" sz="2800" dirty="0" smtClean="0">
                <a:solidFill>
                  <a:schemeClr val="tx2"/>
                </a:solidFill>
                <a:latin typeface="メイリオ" pitchFamily="50" charset="-128"/>
                <a:ea typeface="メイリオ" pitchFamily="50" charset="-128"/>
              </a:rPr>
              <a:t>が開始されている．</a:t>
            </a:r>
            <a:endParaRPr lang="en-US" altLang="ja-JP" sz="2800" dirty="0" smtClean="0">
              <a:solidFill>
                <a:schemeClr val="tx2"/>
              </a:solidFill>
              <a:latin typeface="メイリオ" pitchFamily="50" charset="-128"/>
              <a:ea typeface="メイリオ" pitchFamily="50" charset="-128"/>
            </a:endParaRPr>
          </a:p>
          <a:p>
            <a:pPr>
              <a:buNone/>
            </a:pPr>
            <a:r>
              <a:rPr lang="ja-JP" altLang="en-US" sz="2800" dirty="0" smtClean="0">
                <a:solidFill>
                  <a:schemeClr val="tx2"/>
                </a:solidFill>
                <a:latin typeface="メイリオ" pitchFamily="50" charset="-128"/>
                <a:ea typeface="メイリオ" pitchFamily="50" charset="-128"/>
              </a:rPr>
              <a:t>　→作業</a:t>
            </a:r>
            <a:r>
              <a:rPr lang="en-US" altLang="ja-JP" sz="2800" dirty="0" smtClean="0">
                <a:solidFill>
                  <a:schemeClr val="tx2"/>
                </a:solidFill>
                <a:latin typeface="メイリオ" pitchFamily="50" charset="-128"/>
                <a:ea typeface="メイリオ" pitchFamily="50" charset="-128"/>
              </a:rPr>
              <a:t>E</a:t>
            </a:r>
            <a:r>
              <a:rPr lang="ja-JP" altLang="en-US" sz="2800" dirty="0" smtClean="0">
                <a:solidFill>
                  <a:schemeClr val="tx2"/>
                </a:solidFill>
                <a:latin typeface="メイリオ" pitchFamily="50" charset="-128"/>
                <a:ea typeface="メイリオ" pitchFamily="50" charset="-128"/>
              </a:rPr>
              <a:t>は見積よりも</a:t>
            </a:r>
            <a:r>
              <a:rPr lang="en-US" altLang="ja-JP" sz="2800" dirty="0" smtClean="0">
                <a:solidFill>
                  <a:schemeClr val="tx2"/>
                </a:solidFill>
                <a:latin typeface="メイリオ" pitchFamily="50" charset="-128"/>
                <a:ea typeface="メイリオ" pitchFamily="50" charset="-128"/>
              </a:rPr>
              <a:t>2</a:t>
            </a:r>
            <a:r>
              <a:rPr lang="ja-JP" altLang="en-US" sz="2800" dirty="0" smtClean="0">
                <a:solidFill>
                  <a:schemeClr val="tx2"/>
                </a:solidFill>
                <a:latin typeface="メイリオ" pitchFamily="50" charset="-128"/>
                <a:ea typeface="メイリオ" pitchFamily="50" charset="-128"/>
              </a:rPr>
              <a:t>単位時間余計にかかることがわかった</a:t>
            </a:r>
            <a:endParaRPr lang="en-US" altLang="ja-JP" sz="2800" dirty="0" smtClean="0">
              <a:solidFill>
                <a:schemeClr val="tx2"/>
              </a:solidFill>
              <a:latin typeface="メイリオ" pitchFamily="50" charset="-128"/>
              <a:ea typeface="メイリオ" pitchFamily="50" charset="-128"/>
            </a:endParaRPr>
          </a:p>
        </p:txBody>
      </p:sp>
      <p:sp>
        <p:nvSpPr>
          <p:cNvPr id="4" name="円/楕円 3"/>
          <p:cNvSpPr/>
          <p:nvPr/>
        </p:nvSpPr>
        <p:spPr>
          <a:xfrm>
            <a:off x="683568" y="4869160"/>
            <a:ext cx="576064" cy="576064"/>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chemeClr val="tx2"/>
                </a:solidFill>
                <a:latin typeface="メイリオ" pitchFamily="50" charset="-128"/>
                <a:ea typeface="メイリオ" pitchFamily="50" charset="-128"/>
              </a:rPr>
              <a:t>1</a:t>
            </a:r>
            <a:endParaRPr kumimoji="1" lang="ja-JP" altLang="en-US" sz="2400" b="1" dirty="0">
              <a:solidFill>
                <a:schemeClr val="tx2"/>
              </a:solidFill>
              <a:latin typeface="メイリオ" pitchFamily="50" charset="-128"/>
              <a:ea typeface="メイリオ" pitchFamily="50" charset="-128"/>
            </a:endParaRPr>
          </a:p>
        </p:txBody>
      </p:sp>
      <p:sp>
        <p:nvSpPr>
          <p:cNvPr id="5" name="円/楕円 4"/>
          <p:cNvSpPr/>
          <p:nvPr/>
        </p:nvSpPr>
        <p:spPr>
          <a:xfrm>
            <a:off x="2123728" y="3861048"/>
            <a:ext cx="576064" cy="576064"/>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smtClean="0">
                <a:solidFill>
                  <a:schemeClr val="tx2"/>
                </a:solidFill>
                <a:latin typeface="メイリオ" pitchFamily="50" charset="-128"/>
                <a:ea typeface="メイリオ" pitchFamily="50" charset="-128"/>
              </a:rPr>
              <a:t>２</a:t>
            </a:r>
            <a:endParaRPr kumimoji="1" lang="ja-JP" altLang="en-US" sz="2400" b="1" dirty="0">
              <a:solidFill>
                <a:schemeClr val="tx2"/>
              </a:solidFill>
              <a:latin typeface="メイリオ" pitchFamily="50" charset="-128"/>
              <a:ea typeface="メイリオ" pitchFamily="50" charset="-128"/>
            </a:endParaRPr>
          </a:p>
        </p:txBody>
      </p:sp>
      <p:sp>
        <p:nvSpPr>
          <p:cNvPr id="6" name="円/楕円 5"/>
          <p:cNvSpPr/>
          <p:nvPr/>
        </p:nvSpPr>
        <p:spPr>
          <a:xfrm>
            <a:off x="2699792" y="4869160"/>
            <a:ext cx="576064" cy="576064"/>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chemeClr val="tx2"/>
                </a:solidFill>
                <a:latin typeface="メイリオ" pitchFamily="50" charset="-128"/>
                <a:ea typeface="メイリオ" pitchFamily="50" charset="-128"/>
              </a:rPr>
              <a:t>4</a:t>
            </a:r>
            <a:endParaRPr kumimoji="1" lang="ja-JP" altLang="en-US" sz="2400" b="1" dirty="0">
              <a:solidFill>
                <a:schemeClr val="tx2"/>
              </a:solidFill>
              <a:latin typeface="メイリオ" pitchFamily="50" charset="-128"/>
              <a:ea typeface="メイリオ" pitchFamily="50" charset="-128"/>
            </a:endParaRPr>
          </a:p>
        </p:txBody>
      </p:sp>
      <p:sp>
        <p:nvSpPr>
          <p:cNvPr id="7" name="円/楕円 6"/>
          <p:cNvSpPr/>
          <p:nvPr/>
        </p:nvSpPr>
        <p:spPr>
          <a:xfrm>
            <a:off x="2123728" y="5949280"/>
            <a:ext cx="576064" cy="576064"/>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chemeClr val="tx2"/>
                </a:solidFill>
                <a:latin typeface="メイリオ" pitchFamily="50" charset="-128"/>
                <a:ea typeface="メイリオ" pitchFamily="50" charset="-128"/>
              </a:rPr>
              <a:t>3</a:t>
            </a:r>
            <a:endParaRPr kumimoji="1" lang="ja-JP" altLang="en-US" sz="2400" b="1" dirty="0">
              <a:solidFill>
                <a:schemeClr val="tx2"/>
              </a:solidFill>
              <a:latin typeface="メイリオ" pitchFamily="50" charset="-128"/>
              <a:ea typeface="メイリオ" pitchFamily="50" charset="-128"/>
            </a:endParaRPr>
          </a:p>
        </p:txBody>
      </p:sp>
      <p:sp>
        <p:nvSpPr>
          <p:cNvPr id="8" name="円/楕円 7"/>
          <p:cNvSpPr/>
          <p:nvPr/>
        </p:nvSpPr>
        <p:spPr>
          <a:xfrm>
            <a:off x="3923928" y="3861048"/>
            <a:ext cx="576064" cy="576064"/>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chemeClr val="tx2"/>
                </a:solidFill>
                <a:latin typeface="メイリオ" pitchFamily="50" charset="-128"/>
                <a:ea typeface="メイリオ" pitchFamily="50" charset="-128"/>
              </a:rPr>
              <a:t>5</a:t>
            </a:r>
            <a:endParaRPr kumimoji="1" lang="ja-JP" altLang="en-US" sz="2400" b="1" dirty="0">
              <a:solidFill>
                <a:schemeClr val="tx2"/>
              </a:solidFill>
              <a:latin typeface="メイリオ" pitchFamily="50" charset="-128"/>
              <a:ea typeface="メイリオ" pitchFamily="50" charset="-128"/>
            </a:endParaRPr>
          </a:p>
        </p:txBody>
      </p:sp>
      <p:sp>
        <p:nvSpPr>
          <p:cNvPr id="9" name="円/楕円 8"/>
          <p:cNvSpPr/>
          <p:nvPr/>
        </p:nvSpPr>
        <p:spPr>
          <a:xfrm>
            <a:off x="4716016" y="4869160"/>
            <a:ext cx="576064" cy="576064"/>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chemeClr val="tx2"/>
                </a:solidFill>
                <a:latin typeface="メイリオ" pitchFamily="50" charset="-128"/>
                <a:ea typeface="メイリオ" pitchFamily="50" charset="-128"/>
              </a:rPr>
              <a:t>6</a:t>
            </a:r>
            <a:endParaRPr kumimoji="1" lang="ja-JP" altLang="en-US" sz="2400" b="1" dirty="0">
              <a:solidFill>
                <a:schemeClr val="tx2"/>
              </a:solidFill>
              <a:latin typeface="メイリオ" pitchFamily="50" charset="-128"/>
              <a:ea typeface="メイリオ" pitchFamily="50" charset="-128"/>
            </a:endParaRPr>
          </a:p>
        </p:txBody>
      </p:sp>
      <p:sp>
        <p:nvSpPr>
          <p:cNvPr id="10" name="円/楕円 9"/>
          <p:cNvSpPr/>
          <p:nvPr/>
        </p:nvSpPr>
        <p:spPr>
          <a:xfrm>
            <a:off x="5508104" y="5949280"/>
            <a:ext cx="576064" cy="576064"/>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chemeClr val="tx2"/>
                </a:solidFill>
                <a:latin typeface="メイリオ" pitchFamily="50" charset="-128"/>
                <a:ea typeface="メイリオ" pitchFamily="50" charset="-128"/>
              </a:rPr>
              <a:t>7</a:t>
            </a:r>
            <a:endParaRPr kumimoji="1" lang="ja-JP" altLang="en-US" sz="2400" b="1" dirty="0">
              <a:solidFill>
                <a:schemeClr val="tx2"/>
              </a:solidFill>
              <a:latin typeface="メイリオ" pitchFamily="50" charset="-128"/>
              <a:ea typeface="メイリオ" pitchFamily="50" charset="-128"/>
            </a:endParaRPr>
          </a:p>
        </p:txBody>
      </p:sp>
      <p:sp>
        <p:nvSpPr>
          <p:cNvPr id="11" name="円/楕円 10"/>
          <p:cNvSpPr/>
          <p:nvPr/>
        </p:nvSpPr>
        <p:spPr>
          <a:xfrm>
            <a:off x="6588224" y="4869160"/>
            <a:ext cx="576064" cy="576064"/>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chemeClr val="tx2"/>
                </a:solidFill>
                <a:latin typeface="メイリオ" pitchFamily="50" charset="-128"/>
                <a:ea typeface="メイリオ" pitchFamily="50" charset="-128"/>
              </a:rPr>
              <a:t>8</a:t>
            </a:r>
            <a:endParaRPr kumimoji="1" lang="ja-JP" altLang="en-US" sz="2400" b="1" dirty="0">
              <a:solidFill>
                <a:schemeClr val="tx2"/>
              </a:solidFill>
              <a:latin typeface="メイリオ" pitchFamily="50" charset="-128"/>
              <a:ea typeface="メイリオ" pitchFamily="50" charset="-128"/>
            </a:endParaRPr>
          </a:p>
        </p:txBody>
      </p:sp>
      <p:sp>
        <p:nvSpPr>
          <p:cNvPr id="12" name="円/楕円 11"/>
          <p:cNvSpPr/>
          <p:nvPr/>
        </p:nvSpPr>
        <p:spPr>
          <a:xfrm>
            <a:off x="8244408" y="4869160"/>
            <a:ext cx="576064" cy="576064"/>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chemeClr val="tx2"/>
                </a:solidFill>
                <a:latin typeface="メイリオ" pitchFamily="50" charset="-128"/>
                <a:ea typeface="メイリオ" pitchFamily="50" charset="-128"/>
              </a:rPr>
              <a:t>9</a:t>
            </a:r>
            <a:endParaRPr kumimoji="1" lang="ja-JP" altLang="en-US" sz="2400" b="1" dirty="0">
              <a:solidFill>
                <a:schemeClr val="tx2"/>
              </a:solidFill>
              <a:latin typeface="メイリオ" pitchFamily="50" charset="-128"/>
              <a:ea typeface="メイリオ" pitchFamily="50" charset="-128"/>
            </a:endParaRPr>
          </a:p>
        </p:txBody>
      </p:sp>
      <p:cxnSp>
        <p:nvCxnSpPr>
          <p:cNvPr id="13" name="直線矢印コネクタ 12"/>
          <p:cNvCxnSpPr>
            <a:stCxn id="4" idx="6"/>
            <a:endCxn id="5" idx="3"/>
          </p:cNvCxnSpPr>
          <p:nvPr/>
        </p:nvCxnSpPr>
        <p:spPr>
          <a:xfrm flipV="1">
            <a:off x="1259632" y="4352749"/>
            <a:ext cx="948459" cy="804443"/>
          </a:xfrm>
          <a:prstGeom prst="straightConnector1">
            <a:avLst/>
          </a:prstGeom>
          <a:ln w="508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a:stCxn id="4" idx="6"/>
            <a:endCxn id="6" idx="2"/>
          </p:cNvCxnSpPr>
          <p:nvPr/>
        </p:nvCxnSpPr>
        <p:spPr>
          <a:xfrm>
            <a:off x="1259632" y="5157192"/>
            <a:ext cx="1440160" cy="0"/>
          </a:xfrm>
          <a:prstGeom prst="straightConnector1">
            <a:avLst/>
          </a:prstGeom>
          <a:ln w="254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a:stCxn id="4" idx="6"/>
            <a:endCxn id="7" idx="1"/>
          </p:cNvCxnSpPr>
          <p:nvPr/>
        </p:nvCxnSpPr>
        <p:spPr>
          <a:xfrm>
            <a:off x="1259632" y="5157192"/>
            <a:ext cx="948459" cy="876451"/>
          </a:xfrm>
          <a:prstGeom prst="straightConnector1">
            <a:avLst/>
          </a:prstGeom>
          <a:ln w="508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a:stCxn id="5" idx="5"/>
            <a:endCxn id="6" idx="0"/>
          </p:cNvCxnSpPr>
          <p:nvPr/>
        </p:nvCxnSpPr>
        <p:spPr>
          <a:xfrm>
            <a:off x="2615429" y="4352749"/>
            <a:ext cx="372395" cy="516411"/>
          </a:xfrm>
          <a:prstGeom prst="straightConnector1">
            <a:avLst/>
          </a:prstGeom>
          <a:ln w="25400">
            <a:solidFill>
              <a:schemeClr val="tx2"/>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a:stCxn id="7" idx="7"/>
            <a:endCxn id="6" idx="4"/>
          </p:cNvCxnSpPr>
          <p:nvPr/>
        </p:nvCxnSpPr>
        <p:spPr>
          <a:xfrm flipV="1">
            <a:off x="2615429" y="5445224"/>
            <a:ext cx="372395" cy="588419"/>
          </a:xfrm>
          <a:prstGeom prst="straightConnector1">
            <a:avLst/>
          </a:prstGeom>
          <a:ln w="25400">
            <a:solidFill>
              <a:schemeClr val="tx2"/>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a:stCxn id="5" idx="6"/>
            <a:endCxn id="8" idx="2"/>
          </p:cNvCxnSpPr>
          <p:nvPr/>
        </p:nvCxnSpPr>
        <p:spPr>
          <a:xfrm>
            <a:off x="2699792" y="4149080"/>
            <a:ext cx="1224136" cy="0"/>
          </a:xfrm>
          <a:prstGeom prst="straightConnector1">
            <a:avLst/>
          </a:prstGeom>
          <a:ln w="508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a:stCxn id="6" idx="6"/>
            <a:endCxn id="9" idx="2"/>
          </p:cNvCxnSpPr>
          <p:nvPr/>
        </p:nvCxnSpPr>
        <p:spPr>
          <a:xfrm>
            <a:off x="3275856" y="5157192"/>
            <a:ext cx="1440160" cy="0"/>
          </a:xfrm>
          <a:prstGeom prst="straightConnector1">
            <a:avLst/>
          </a:prstGeom>
          <a:ln w="254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20" name="直線矢印コネクタ 19"/>
          <p:cNvCxnSpPr>
            <a:stCxn id="7" idx="6"/>
            <a:endCxn id="10" idx="2"/>
          </p:cNvCxnSpPr>
          <p:nvPr/>
        </p:nvCxnSpPr>
        <p:spPr>
          <a:xfrm>
            <a:off x="2699792" y="6237312"/>
            <a:ext cx="2808312" cy="0"/>
          </a:xfrm>
          <a:prstGeom prst="straightConnector1">
            <a:avLst/>
          </a:prstGeom>
          <a:ln w="508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a:stCxn id="8" idx="5"/>
            <a:endCxn id="9" idx="1"/>
          </p:cNvCxnSpPr>
          <p:nvPr/>
        </p:nvCxnSpPr>
        <p:spPr>
          <a:xfrm>
            <a:off x="4415629" y="4352749"/>
            <a:ext cx="384750" cy="600774"/>
          </a:xfrm>
          <a:prstGeom prst="straightConnector1">
            <a:avLst/>
          </a:prstGeom>
          <a:ln w="508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a:stCxn id="9" idx="5"/>
            <a:endCxn id="10" idx="1"/>
          </p:cNvCxnSpPr>
          <p:nvPr/>
        </p:nvCxnSpPr>
        <p:spPr>
          <a:xfrm>
            <a:off x="5207717" y="5360861"/>
            <a:ext cx="384750" cy="672782"/>
          </a:xfrm>
          <a:prstGeom prst="straightConnector1">
            <a:avLst/>
          </a:prstGeom>
          <a:ln w="50800">
            <a:solidFill>
              <a:srgbClr val="C0000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23" name="直線矢印コネクタ 22"/>
          <p:cNvCxnSpPr>
            <a:stCxn id="8" idx="6"/>
            <a:endCxn id="11" idx="2"/>
          </p:cNvCxnSpPr>
          <p:nvPr/>
        </p:nvCxnSpPr>
        <p:spPr>
          <a:xfrm>
            <a:off x="4499992" y="4149080"/>
            <a:ext cx="2088232" cy="1008112"/>
          </a:xfrm>
          <a:prstGeom prst="straightConnector1">
            <a:avLst/>
          </a:prstGeom>
          <a:ln w="254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24" name="直線矢印コネクタ 23"/>
          <p:cNvCxnSpPr>
            <a:stCxn id="10" idx="6"/>
            <a:endCxn id="11" idx="3"/>
          </p:cNvCxnSpPr>
          <p:nvPr/>
        </p:nvCxnSpPr>
        <p:spPr>
          <a:xfrm flipV="1">
            <a:off x="6084168" y="5360861"/>
            <a:ext cx="588419" cy="876451"/>
          </a:xfrm>
          <a:prstGeom prst="straightConnector1">
            <a:avLst/>
          </a:prstGeom>
          <a:ln w="50800">
            <a:solidFill>
              <a:schemeClr val="accent2">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5" name="直線矢印コネクタ 24"/>
          <p:cNvCxnSpPr>
            <a:stCxn id="11" idx="6"/>
            <a:endCxn id="12" idx="2"/>
          </p:cNvCxnSpPr>
          <p:nvPr/>
        </p:nvCxnSpPr>
        <p:spPr>
          <a:xfrm>
            <a:off x="7164288" y="5157192"/>
            <a:ext cx="1080120" cy="0"/>
          </a:xfrm>
          <a:prstGeom prst="straightConnector1">
            <a:avLst/>
          </a:prstGeom>
          <a:ln w="50800">
            <a:solidFill>
              <a:schemeClr val="accent2">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26" name="テキスト ボックス 25"/>
          <p:cNvSpPr txBox="1"/>
          <p:nvPr/>
        </p:nvSpPr>
        <p:spPr>
          <a:xfrm>
            <a:off x="1115616" y="4263479"/>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A(3)</a:t>
            </a:r>
            <a:endParaRPr kumimoji="1" lang="ja-JP" altLang="en-US" sz="2400" b="1" dirty="0">
              <a:solidFill>
                <a:srgbClr val="C00000"/>
              </a:solidFill>
              <a:latin typeface="メイリオ" pitchFamily="50" charset="-128"/>
              <a:ea typeface="メイリオ" pitchFamily="50" charset="-128"/>
            </a:endParaRPr>
          </a:p>
        </p:txBody>
      </p:sp>
      <p:sp>
        <p:nvSpPr>
          <p:cNvPr id="27" name="テキスト ボックス 26"/>
          <p:cNvSpPr txBox="1"/>
          <p:nvPr/>
        </p:nvSpPr>
        <p:spPr>
          <a:xfrm>
            <a:off x="1115616" y="5631631"/>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C(3)</a:t>
            </a:r>
            <a:endParaRPr kumimoji="1" lang="ja-JP" altLang="en-US" sz="2400" b="1" dirty="0">
              <a:solidFill>
                <a:srgbClr val="C00000"/>
              </a:solidFill>
              <a:latin typeface="メイリオ" pitchFamily="50" charset="-128"/>
              <a:ea typeface="メイリオ" pitchFamily="50" charset="-128"/>
            </a:endParaRPr>
          </a:p>
        </p:txBody>
      </p:sp>
      <p:sp>
        <p:nvSpPr>
          <p:cNvPr id="28" name="テキスト ボックス 27"/>
          <p:cNvSpPr txBox="1"/>
          <p:nvPr/>
        </p:nvSpPr>
        <p:spPr>
          <a:xfrm>
            <a:off x="1691680" y="4767535"/>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B(4)</a:t>
            </a:r>
            <a:endParaRPr kumimoji="1" lang="ja-JP" altLang="en-US" sz="2400" b="1" dirty="0">
              <a:solidFill>
                <a:srgbClr val="C00000"/>
              </a:solidFill>
              <a:latin typeface="メイリオ" pitchFamily="50" charset="-128"/>
              <a:ea typeface="メイリオ" pitchFamily="50" charset="-128"/>
            </a:endParaRPr>
          </a:p>
        </p:txBody>
      </p:sp>
      <p:sp>
        <p:nvSpPr>
          <p:cNvPr id="29" name="テキスト ボックス 28"/>
          <p:cNvSpPr txBox="1"/>
          <p:nvPr/>
        </p:nvSpPr>
        <p:spPr>
          <a:xfrm>
            <a:off x="2915816" y="3759423"/>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D(5)</a:t>
            </a:r>
            <a:endParaRPr kumimoji="1" lang="ja-JP" altLang="en-US" sz="2400" b="1" dirty="0">
              <a:solidFill>
                <a:srgbClr val="C00000"/>
              </a:solidFill>
              <a:latin typeface="メイリオ" pitchFamily="50" charset="-128"/>
              <a:ea typeface="メイリオ" pitchFamily="50" charset="-128"/>
            </a:endParaRPr>
          </a:p>
        </p:txBody>
      </p:sp>
      <p:sp>
        <p:nvSpPr>
          <p:cNvPr id="30" name="テキスト ボックス 29"/>
          <p:cNvSpPr txBox="1"/>
          <p:nvPr/>
        </p:nvSpPr>
        <p:spPr>
          <a:xfrm>
            <a:off x="3491880" y="5157192"/>
            <a:ext cx="936104" cy="461665"/>
          </a:xfrm>
          <a:prstGeom prst="rect">
            <a:avLst/>
          </a:prstGeom>
          <a:noFill/>
        </p:spPr>
        <p:txBody>
          <a:bodyPr wrap="square" rtlCol="0">
            <a:spAutoFit/>
          </a:bodyPr>
          <a:lstStyle/>
          <a:p>
            <a:r>
              <a:rPr lang="en-US" altLang="ja-JP" sz="2400" dirty="0" smtClean="0">
                <a:solidFill>
                  <a:schemeClr val="tx2"/>
                </a:solidFill>
                <a:latin typeface="メイリオ" pitchFamily="50" charset="-128"/>
                <a:ea typeface="メイリオ" pitchFamily="50" charset="-128"/>
              </a:rPr>
              <a:t>E</a:t>
            </a:r>
            <a:r>
              <a:rPr kumimoji="1" lang="en-US" altLang="ja-JP" sz="2400" dirty="0" smtClean="0">
                <a:solidFill>
                  <a:schemeClr val="tx2"/>
                </a:solidFill>
                <a:latin typeface="メイリオ" pitchFamily="50" charset="-128"/>
                <a:ea typeface="メイリオ" pitchFamily="50" charset="-128"/>
              </a:rPr>
              <a:t>(6)</a:t>
            </a:r>
            <a:endParaRPr kumimoji="1" lang="ja-JP" altLang="en-US" sz="2400" b="1" dirty="0">
              <a:solidFill>
                <a:srgbClr val="C00000"/>
              </a:solidFill>
              <a:latin typeface="メイリオ" pitchFamily="50" charset="-128"/>
              <a:ea typeface="メイリオ" pitchFamily="50" charset="-128"/>
            </a:endParaRPr>
          </a:p>
        </p:txBody>
      </p:sp>
      <p:sp>
        <p:nvSpPr>
          <p:cNvPr id="31" name="テキスト ボックス 30"/>
          <p:cNvSpPr txBox="1"/>
          <p:nvPr/>
        </p:nvSpPr>
        <p:spPr>
          <a:xfrm>
            <a:off x="3491880" y="5847655"/>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F(8)</a:t>
            </a:r>
            <a:endParaRPr kumimoji="1" lang="ja-JP" altLang="en-US" sz="2400" b="1" dirty="0">
              <a:solidFill>
                <a:srgbClr val="C00000"/>
              </a:solidFill>
              <a:latin typeface="メイリオ" pitchFamily="50" charset="-128"/>
              <a:ea typeface="メイリオ" pitchFamily="50" charset="-128"/>
            </a:endParaRPr>
          </a:p>
        </p:txBody>
      </p:sp>
      <p:sp>
        <p:nvSpPr>
          <p:cNvPr id="32" name="テキスト ボックス 31"/>
          <p:cNvSpPr txBox="1"/>
          <p:nvPr/>
        </p:nvSpPr>
        <p:spPr>
          <a:xfrm>
            <a:off x="3779912" y="4479503"/>
            <a:ext cx="936104" cy="461665"/>
          </a:xfrm>
          <a:prstGeom prst="rect">
            <a:avLst/>
          </a:prstGeom>
          <a:noFill/>
        </p:spPr>
        <p:txBody>
          <a:bodyPr wrap="square" rtlCol="0">
            <a:spAutoFit/>
          </a:bodyPr>
          <a:lstStyle/>
          <a:p>
            <a:r>
              <a:rPr lang="en-US" altLang="ja-JP" sz="2400" dirty="0" smtClean="0">
                <a:solidFill>
                  <a:schemeClr val="tx2"/>
                </a:solidFill>
                <a:latin typeface="メイリオ" pitchFamily="50" charset="-128"/>
                <a:ea typeface="メイリオ" pitchFamily="50" charset="-128"/>
              </a:rPr>
              <a:t>G</a:t>
            </a:r>
            <a:r>
              <a:rPr kumimoji="1" lang="en-US" altLang="ja-JP" sz="2400" dirty="0" smtClean="0">
                <a:solidFill>
                  <a:schemeClr val="tx2"/>
                </a:solidFill>
                <a:latin typeface="メイリオ" pitchFamily="50" charset="-128"/>
                <a:ea typeface="メイリオ" pitchFamily="50" charset="-128"/>
              </a:rPr>
              <a:t>(3)</a:t>
            </a:r>
            <a:endParaRPr kumimoji="1" lang="ja-JP" altLang="en-US" sz="2400" b="1" dirty="0">
              <a:solidFill>
                <a:srgbClr val="C00000"/>
              </a:solidFill>
              <a:latin typeface="メイリオ" pitchFamily="50" charset="-128"/>
              <a:ea typeface="メイリオ" pitchFamily="50" charset="-128"/>
            </a:endParaRPr>
          </a:p>
        </p:txBody>
      </p:sp>
      <p:sp>
        <p:nvSpPr>
          <p:cNvPr id="33" name="テキスト ボックス 32"/>
          <p:cNvSpPr txBox="1"/>
          <p:nvPr/>
        </p:nvSpPr>
        <p:spPr>
          <a:xfrm>
            <a:off x="5148064" y="4119463"/>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H(4)</a:t>
            </a:r>
            <a:endParaRPr kumimoji="1" lang="ja-JP" altLang="en-US" sz="2400" b="1" dirty="0">
              <a:solidFill>
                <a:srgbClr val="C00000"/>
              </a:solidFill>
              <a:latin typeface="メイリオ" pitchFamily="50" charset="-128"/>
              <a:ea typeface="メイリオ" pitchFamily="50" charset="-128"/>
            </a:endParaRPr>
          </a:p>
        </p:txBody>
      </p:sp>
      <p:sp>
        <p:nvSpPr>
          <p:cNvPr id="34" name="テキスト ボックス 33"/>
          <p:cNvSpPr txBox="1"/>
          <p:nvPr/>
        </p:nvSpPr>
        <p:spPr>
          <a:xfrm>
            <a:off x="6372200" y="5661248"/>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I(3)</a:t>
            </a:r>
            <a:endParaRPr kumimoji="1" lang="ja-JP" altLang="en-US" sz="2400" b="1" dirty="0">
              <a:solidFill>
                <a:srgbClr val="C00000"/>
              </a:solidFill>
              <a:latin typeface="メイリオ" pitchFamily="50" charset="-128"/>
              <a:ea typeface="メイリオ" pitchFamily="50" charset="-128"/>
            </a:endParaRPr>
          </a:p>
        </p:txBody>
      </p:sp>
      <p:sp>
        <p:nvSpPr>
          <p:cNvPr id="35" name="テキスト ボックス 34"/>
          <p:cNvSpPr txBox="1"/>
          <p:nvPr/>
        </p:nvSpPr>
        <p:spPr>
          <a:xfrm>
            <a:off x="7308304" y="4725144"/>
            <a:ext cx="864096"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J(4)</a:t>
            </a:r>
            <a:endParaRPr kumimoji="1" lang="ja-JP" altLang="en-US" sz="2400" b="1" dirty="0">
              <a:solidFill>
                <a:srgbClr val="C00000"/>
              </a:solidFill>
              <a:latin typeface="メイリオ" pitchFamily="50" charset="-128"/>
              <a:ea typeface="メイリオ" pitchFamily="50" charset="-128"/>
            </a:endParaRPr>
          </a:p>
        </p:txBody>
      </p:sp>
      <p:cxnSp>
        <p:nvCxnSpPr>
          <p:cNvPr id="37" name="直線コネクタ 36"/>
          <p:cNvCxnSpPr/>
          <p:nvPr/>
        </p:nvCxnSpPr>
        <p:spPr>
          <a:xfrm>
            <a:off x="3491880" y="3573016"/>
            <a:ext cx="0" cy="3096344"/>
          </a:xfrm>
          <a:prstGeom prst="line">
            <a:avLst/>
          </a:prstGeom>
          <a:ln w="19050">
            <a:solidFill>
              <a:srgbClr val="008000"/>
            </a:solidFill>
          </a:ln>
        </p:spPr>
        <p:style>
          <a:lnRef idx="1">
            <a:schemeClr val="accent1"/>
          </a:lnRef>
          <a:fillRef idx="0">
            <a:schemeClr val="accent1"/>
          </a:fillRef>
          <a:effectRef idx="0">
            <a:schemeClr val="accent1"/>
          </a:effectRef>
          <a:fontRef idx="minor">
            <a:schemeClr val="tx1"/>
          </a:fontRef>
        </p:style>
      </p:cxnSp>
      <p:sp>
        <p:nvSpPr>
          <p:cNvPr id="42" name="正方形/長方形 41"/>
          <p:cNvSpPr/>
          <p:nvPr/>
        </p:nvSpPr>
        <p:spPr>
          <a:xfrm>
            <a:off x="6012160" y="3212976"/>
            <a:ext cx="3024336" cy="908720"/>
          </a:xfrm>
          <a:prstGeom prst="rect">
            <a:avLst/>
          </a:prstGeom>
          <a:solidFill>
            <a:schemeClr val="bg1"/>
          </a:solid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solidFill>
                  <a:schemeClr val="tx2"/>
                </a:solidFill>
                <a:latin typeface="メイリオ" pitchFamily="50" charset="-128"/>
                <a:ea typeface="メイリオ" pitchFamily="50" charset="-128"/>
              </a:rPr>
              <a:t>今回はクリティカルパスが</a:t>
            </a:r>
            <a:r>
              <a:rPr kumimoji="1" lang="en-US" altLang="ja-JP" sz="2400" b="1" dirty="0" smtClean="0">
                <a:solidFill>
                  <a:schemeClr val="tx2"/>
                </a:solidFill>
                <a:latin typeface="メイリオ" pitchFamily="50" charset="-128"/>
                <a:ea typeface="メイリオ" pitchFamily="50" charset="-128"/>
              </a:rPr>
              <a:t>2</a:t>
            </a:r>
            <a:r>
              <a:rPr kumimoji="1" lang="ja-JP" altLang="en-US" sz="2400" b="1" dirty="0" smtClean="0">
                <a:solidFill>
                  <a:schemeClr val="tx2"/>
                </a:solidFill>
                <a:latin typeface="メイリオ" pitchFamily="50" charset="-128"/>
                <a:ea typeface="メイリオ" pitchFamily="50" charset="-128"/>
              </a:rPr>
              <a:t>つある</a:t>
            </a:r>
            <a:endParaRPr kumimoji="1" lang="ja-JP" altLang="en-US" sz="2400" b="1" dirty="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latin typeface="メイリオ" pitchFamily="50" charset="-128"/>
                <a:ea typeface="メイリオ" pitchFamily="50" charset="-128"/>
              </a:rPr>
              <a:t>日程管理の例　その</a:t>
            </a:r>
            <a:r>
              <a:rPr lang="en-US" altLang="ja-JP" dirty="0" smtClean="0">
                <a:latin typeface="メイリオ" pitchFamily="50" charset="-128"/>
                <a:ea typeface="メイリオ" pitchFamily="50" charset="-128"/>
              </a:rPr>
              <a:t>1</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251520" y="1772816"/>
            <a:ext cx="8640960" cy="4824536"/>
          </a:xfrm>
        </p:spPr>
        <p:txBody>
          <a:bodyPr>
            <a:normAutofit/>
          </a:bodyPr>
          <a:lstStyle/>
          <a:p>
            <a:pPr>
              <a:buNone/>
            </a:pPr>
            <a:r>
              <a:rPr lang="ja-JP" altLang="en-US" sz="2800" dirty="0" smtClean="0">
                <a:solidFill>
                  <a:schemeClr val="tx2"/>
                </a:solidFill>
                <a:latin typeface="メイリオ" pitchFamily="50" charset="-128"/>
                <a:ea typeface="メイリオ" pitchFamily="50" charset="-128"/>
              </a:rPr>
              <a:t>例：プログラムを開始して</a:t>
            </a:r>
            <a:r>
              <a:rPr lang="en-US" altLang="ja-JP" sz="2800" b="1" dirty="0" smtClean="0">
                <a:solidFill>
                  <a:srgbClr val="008000"/>
                </a:solidFill>
                <a:latin typeface="メイリオ" pitchFamily="50" charset="-128"/>
                <a:ea typeface="メイリオ" pitchFamily="50" charset="-128"/>
              </a:rPr>
              <a:t>5</a:t>
            </a:r>
            <a:r>
              <a:rPr lang="ja-JP" altLang="en-US" sz="2800" b="1" dirty="0" smtClean="0">
                <a:solidFill>
                  <a:srgbClr val="008000"/>
                </a:solidFill>
                <a:latin typeface="メイリオ" pitchFamily="50" charset="-128"/>
                <a:ea typeface="メイリオ" pitchFamily="50" charset="-128"/>
              </a:rPr>
              <a:t>単位時間後</a:t>
            </a:r>
            <a:r>
              <a:rPr lang="ja-JP" altLang="en-US" sz="2800" dirty="0" smtClean="0">
                <a:solidFill>
                  <a:schemeClr val="tx2"/>
                </a:solidFill>
                <a:latin typeface="メイリオ" pitchFamily="50" charset="-128"/>
                <a:ea typeface="メイリオ" pitchFamily="50" charset="-128"/>
              </a:rPr>
              <a:t>．作業</a:t>
            </a:r>
            <a:r>
              <a:rPr lang="en-US" altLang="ja-JP" sz="2800" dirty="0" smtClean="0">
                <a:solidFill>
                  <a:schemeClr val="tx2"/>
                </a:solidFill>
                <a:latin typeface="メイリオ" pitchFamily="50" charset="-128"/>
                <a:ea typeface="メイリオ" pitchFamily="50" charset="-128"/>
              </a:rPr>
              <a:t>A,B,C</a:t>
            </a:r>
            <a:r>
              <a:rPr lang="ja-JP" altLang="en-US" sz="2800" dirty="0" smtClean="0">
                <a:solidFill>
                  <a:schemeClr val="tx2"/>
                </a:solidFill>
                <a:latin typeface="メイリオ" pitchFamily="50" charset="-128"/>
                <a:ea typeface="メイリオ" pitchFamily="50" charset="-128"/>
              </a:rPr>
              <a:t>は予定通り終了して，作業</a:t>
            </a:r>
            <a:r>
              <a:rPr lang="en-US" altLang="ja-JP" sz="2800" dirty="0" smtClean="0">
                <a:solidFill>
                  <a:schemeClr val="tx2"/>
                </a:solidFill>
                <a:latin typeface="メイリオ" pitchFamily="50" charset="-128"/>
                <a:ea typeface="メイリオ" pitchFamily="50" charset="-128"/>
              </a:rPr>
              <a:t>D,E,F</a:t>
            </a:r>
            <a:r>
              <a:rPr lang="ja-JP" altLang="en-US" sz="2800" dirty="0" smtClean="0">
                <a:solidFill>
                  <a:schemeClr val="tx2"/>
                </a:solidFill>
                <a:latin typeface="メイリオ" pitchFamily="50" charset="-128"/>
                <a:ea typeface="メイリオ" pitchFamily="50" charset="-128"/>
              </a:rPr>
              <a:t>が開始されている．</a:t>
            </a:r>
            <a:endParaRPr lang="en-US" altLang="ja-JP" sz="2800" dirty="0" smtClean="0">
              <a:solidFill>
                <a:schemeClr val="tx2"/>
              </a:solidFill>
              <a:latin typeface="メイリオ" pitchFamily="50" charset="-128"/>
              <a:ea typeface="メイリオ" pitchFamily="50" charset="-128"/>
            </a:endParaRPr>
          </a:p>
          <a:p>
            <a:pPr>
              <a:spcBef>
                <a:spcPts val="0"/>
              </a:spcBef>
              <a:buNone/>
            </a:pPr>
            <a:r>
              <a:rPr lang="ja-JP" altLang="en-US" sz="2800" dirty="0" smtClean="0">
                <a:solidFill>
                  <a:schemeClr val="tx2"/>
                </a:solidFill>
                <a:latin typeface="メイリオ" pitchFamily="50" charset="-128"/>
                <a:ea typeface="メイリオ" pitchFamily="50" charset="-128"/>
              </a:rPr>
              <a:t>　→</a:t>
            </a:r>
            <a:r>
              <a:rPr lang="ja-JP" altLang="en-US" sz="2800" b="1" u="sng" dirty="0" smtClean="0">
                <a:solidFill>
                  <a:schemeClr val="tx2"/>
                </a:solidFill>
                <a:latin typeface="メイリオ" pitchFamily="50" charset="-128"/>
                <a:ea typeface="メイリオ" pitchFamily="50" charset="-128"/>
              </a:rPr>
              <a:t>作業</a:t>
            </a:r>
            <a:r>
              <a:rPr lang="en-US" altLang="ja-JP" sz="2800" b="1" u="sng" dirty="0" smtClean="0">
                <a:solidFill>
                  <a:schemeClr val="tx2"/>
                </a:solidFill>
                <a:latin typeface="メイリオ" pitchFamily="50" charset="-128"/>
                <a:ea typeface="メイリオ" pitchFamily="50" charset="-128"/>
              </a:rPr>
              <a:t>E</a:t>
            </a:r>
            <a:r>
              <a:rPr lang="ja-JP" altLang="en-US" sz="2800" b="1" u="sng" dirty="0" smtClean="0">
                <a:solidFill>
                  <a:schemeClr val="tx2"/>
                </a:solidFill>
                <a:latin typeface="メイリオ" pitchFamily="50" charset="-128"/>
                <a:ea typeface="メイリオ" pitchFamily="50" charset="-128"/>
              </a:rPr>
              <a:t>は見積よりも</a:t>
            </a:r>
            <a:r>
              <a:rPr lang="en-US" altLang="ja-JP" sz="2800" b="1" u="sng" dirty="0" smtClean="0">
                <a:solidFill>
                  <a:schemeClr val="tx2"/>
                </a:solidFill>
                <a:latin typeface="メイリオ" pitchFamily="50" charset="-128"/>
                <a:ea typeface="メイリオ" pitchFamily="50" charset="-128"/>
              </a:rPr>
              <a:t>2</a:t>
            </a:r>
            <a:r>
              <a:rPr lang="ja-JP" altLang="en-US" sz="2800" b="1" u="sng" dirty="0" smtClean="0">
                <a:solidFill>
                  <a:schemeClr val="tx2"/>
                </a:solidFill>
                <a:latin typeface="メイリオ" pitchFamily="50" charset="-128"/>
                <a:ea typeface="メイリオ" pitchFamily="50" charset="-128"/>
              </a:rPr>
              <a:t>単位時間余計にかかる</a:t>
            </a:r>
            <a:r>
              <a:rPr lang="ja-JP" altLang="en-US" sz="2800" dirty="0" smtClean="0">
                <a:solidFill>
                  <a:schemeClr val="tx2"/>
                </a:solidFill>
                <a:latin typeface="メイリオ" pitchFamily="50" charset="-128"/>
                <a:ea typeface="メイリオ" pitchFamily="50" charset="-128"/>
              </a:rPr>
              <a:t>ことがわかった</a:t>
            </a:r>
            <a:endParaRPr lang="en-US" altLang="ja-JP" sz="2800" dirty="0" smtClean="0">
              <a:solidFill>
                <a:schemeClr val="tx2"/>
              </a:solidFill>
              <a:latin typeface="メイリオ" pitchFamily="50" charset="-128"/>
              <a:ea typeface="メイリオ" pitchFamily="50" charset="-128"/>
            </a:endParaRPr>
          </a:p>
        </p:txBody>
      </p:sp>
      <p:sp>
        <p:nvSpPr>
          <p:cNvPr id="4" name="円/楕円 3"/>
          <p:cNvSpPr/>
          <p:nvPr/>
        </p:nvSpPr>
        <p:spPr>
          <a:xfrm>
            <a:off x="683568" y="4869160"/>
            <a:ext cx="576064" cy="576064"/>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chemeClr val="tx2"/>
                </a:solidFill>
                <a:latin typeface="メイリオ" pitchFamily="50" charset="-128"/>
                <a:ea typeface="メイリオ" pitchFamily="50" charset="-128"/>
              </a:rPr>
              <a:t>1</a:t>
            </a:r>
            <a:endParaRPr kumimoji="1" lang="ja-JP" altLang="en-US" sz="2400" b="1" dirty="0">
              <a:solidFill>
                <a:schemeClr val="tx2"/>
              </a:solidFill>
              <a:latin typeface="メイリオ" pitchFamily="50" charset="-128"/>
              <a:ea typeface="メイリオ" pitchFamily="50" charset="-128"/>
            </a:endParaRPr>
          </a:p>
        </p:txBody>
      </p:sp>
      <p:sp>
        <p:nvSpPr>
          <p:cNvPr id="8" name="円/楕円 7"/>
          <p:cNvSpPr/>
          <p:nvPr/>
        </p:nvSpPr>
        <p:spPr>
          <a:xfrm>
            <a:off x="3923928" y="3861048"/>
            <a:ext cx="576064" cy="576064"/>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chemeClr val="tx2"/>
                </a:solidFill>
                <a:latin typeface="メイリオ" pitchFamily="50" charset="-128"/>
                <a:ea typeface="メイリオ" pitchFamily="50" charset="-128"/>
              </a:rPr>
              <a:t>5</a:t>
            </a:r>
            <a:endParaRPr kumimoji="1" lang="ja-JP" altLang="en-US" sz="2400" b="1" dirty="0">
              <a:solidFill>
                <a:schemeClr val="tx2"/>
              </a:solidFill>
              <a:latin typeface="メイリオ" pitchFamily="50" charset="-128"/>
              <a:ea typeface="メイリオ" pitchFamily="50" charset="-128"/>
            </a:endParaRPr>
          </a:p>
        </p:txBody>
      </p:sp>
      <p:sp>
        <p:nvSpPr>
          <p:cNvPr id="9" name="円/楕円 8"/>
          <p:cNvSpPr/>
          <p:nvPr/>
        </p:nvSpPr>
        <p:spPr>
          <a:xfrm>
            <a:off x="4716016" y="4869160"/>
            <a:ext cx="576064" cy="576064"/>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chemeClr val="tx2"/>
                </a:solidFill>
                <a:latin typeface="メイリオ" pitchFamily="50" charset="-128"/>
                <a:ea typeface="メイリオ" pitchFamily="50" charset="-128"/>
              </a:rPr>
              <a:t>6</a:t>
            </a:r>
            <a:endParaRPr kumimoji="1" lang="ja-JP" altLang="en-US" sz="2400" b="1" dirty="0">
              <a:solidFill>
                <a:schemeClr val="tx2"/>
              </a:solidFill>
              <a:latin typeface="メイリオ" pitchFamily="50" charset="-128"/>
              <a:ea typeface="メイリオ" pitchFamily="50" charset="-128"/>
            </a:endParaRPr>
          </a:p>
        </p:txBody>
      </p:sp>
      <p:sp>
        <p:nvSpPr>
          <p:cNvPr id="10" name="円/楕円 9"/>
          <p:cNvSpPr/>
          <p:nvPr/>
        </p:nvSpPr>
        <p:spPr>
          <a:xfrm>
            <a:off x="5508104" y="5949280"/>
            <a:ext cx="576064" cy="576064"/>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chemeClr val="tx2"/>
                </a:solidFill>
                <a:latin typeface="メイリオ" pitchFamily="50" charset="-128"/>
                <a:ea typeface="メイリオ" pitchFamily="50" charset="-128"/>
              </a:rPr>
              <a:t>7</a:t>
            </a:r>
            <a:endParaRPr kumimoji="1" lang="ja-JP" altLang="en-US" sz="2400" b="1" dirty="0">
              <a:solidFill>
                <a:schemeClr val="tx2"/>
              </a:solidFill>
              <a:latin typeface="メイリオ" pitchFamily="50" charset="-128"/>
              <a:ea typeface="メイリオ" pitchFamily="50" charset="-128"/>
            </a:endParaRPr>
          </a:p>
        </p:txBody>
      </p:sp>
      <p:sp>
        <p:nvSpPr>
          <p:cNvPr id="11" name="円/楕円 10"/>
          <p:cNvSpPr/>
          <p:nvPr/>
        </p:nvSpPr>
        <p:spPr>
          <a:xfrm>
            <a:off x="6588224" y="4869160"/>
            <a:ext cx="576064" cy="576064"/>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chemeClr val="tx2"/>
                </a:solidFill>
                <a:latin typeface="メイリオ" pitchFamily="50" charset="-128"/>
                <a:ea typeface="メイリオ" pitchFamily="50" charset="-128"/>
              </a:rPr>
              <a:t>8</a:t>
            </a:r>
            <a:endParaRPr kumimoji="1" lang="ja-JP" altLang="en-US" sz="2400" b="1" dirty="0">
              <a:solidFill>
                <a:schemeClr val="tx2"/>
              </a:solidFill>
              <a:latin typeface="メイリオ" pitchFamily="50" charset="-128"/>
              <a:ea typeface="メイリオ" pitchFamily="50" charset="-128"/>
            </a:endParaRPr>
          </a:p>
        </p:txBody>
      </p:sp>
      <p:sp>
        <p:nvSpPr>
          <p:cNvPr id="12" name="円/楕円 11"/>
          <p:cNvSpPr/>
          <p:nvPr/>
        </p:nvSpPr>
        <p:spPr>
          <a:xfrm>
            <a:off x="8244408" y="4869160"/>
            <a:ext cx="576064" cy="576064"/>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chemeClr val="tx2"/>
                </a:solidFill>
                <a:latin typeface="メイリオ" pitchFamily="50" charset="-128"/>
                <a:ea typeface="メイリオ" pitchFamily="50" charset="-128"/>
              </a:rPr>
              <a:t>9</a:t>
            </a:r>
            <a:endParaRPr kumimoji="1" lang="ja-JP" altLang="en-US" sz="2400" b="1" dirty="0">
              <a:solidFill>
                <a:schemeClr val="tx2"/>
              </a:solidFill>
              <a:latin typeface="メイリオ" pitchFamily="50" charset="-128"/>
              <a:ea typeface="メイリオ" pitchFamily="50" charset="-128"/>
            </a:endParaRPr>
          </a:p>
        </p:txBody>
      </p:sp>
      <p:cxnSp>
        <p:nvCxnSpPr>
          <p:cNvPr id="14" name="直線矢印コネクタ 13"/>
          <p:cNvCxnSpPr>
            <a:stCxn id="4" idx="6"/>
            <a:endCxn id="8" idx="2"/>
          </p:cNvCxnSpPr>
          <p:nvPr/>
        </p:nvCxnSpPr>
        <p:spPr>
          <a:xfrm flipV="1">
            <a:off x="1259632" y="4149080"/>
            <a:ext cx="2664296" cy="1008112"/>
          </a:xfrm>
          <a:prstGeom prst="straightConnector1">
            <a:avLst/>
          </a:prstGeom>
          <a:ln w="254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a:stCxn id="4" idx="6"/>
            <a:endCxn id="9" idx="2"/>
          </p:cNvCxnSpPr>
          <p:nvPr/>
        </p:nvCxnSpPr>
        <p:spPr>
          <a:xfrm>
            <a:off x="1259632" y="5157192"/>
            <a:ext cx="3456384" cy="0"/>
          </a:xfrm>
          <a:prstGeom prst="straightConnector1">
            <a:avLst/>
          </a:prstGeom>
          <a:ln w="508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0" name="直線矢印コネクタ 19"/>
          <p:cNvCxnSpPr>
            <a:stCxn id="4" idx="6"/>
            <a:endCxn id="10" idx="2"/>
          </p:cNvCxnSpPr>
          <p:nvPr/>
        </p:nvCxnSpPr>
        <p:spPr>
          <a:xfrm>
            <a:off x="1259632" y="5157192"/>
            <a:ext cx="4248472" cy="1080120"/>
          </a:xfrm>
          <a:prstGeom prst="straightConnector1">
            <a:avLst/>
          </a:prstGeom>
          <a:ln w="254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a:stCxn id="8" idx="5"/>
            <a:endCxn id="9" idx="1"/>
          </p:cNvCxnSpPr>
          <p:nvPr/>
        </p:nvCxnSpPr>
        <p:spPr>
          <a:xfrm>
            <a:off x="4415629" y="4352749"/>
            <a:ext cx="384750" cy="600774"/>
          </a:xfrm>
          <a:prstGeom prst="straightConnector1">
            <a:avLst/>
          </a:prstGeom>
          <a:ln w="254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a:stCxn id="9" idx="5"/>
            <a:endCxn id="10" idx="1"/>
          </p:cNvCxnSpPr>
          <p:nvPr/>
        </p:nvCxnSpPr>
        <p:spPr>
          <a:xfrm>
            <a:off x="5207717" y="5360861"/>
            <a:ext cx="384750" cy="672782"/>
          </a:xfrm>
          <a:prstGeom prst="straightConnector1">
            <a:avLst/>
          </a:prstGeom>
          <a:ln w="50800">
            <a:solidFill>
              <a:srgbClr val="C0000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23" name="直線矢印コネクタ 22"/>
          <p:cNvCxnSpPr>
            <a:stCxn id="8" idx="6"/>
            <a:endCxn id="11" idx="2"/>
          </p:cNvCxnSpPr>
          <p:nvPr/>
        </p:nvCxnSpPr>
        <p:spPr>
          <a:xfrm>
            <a:off x="4499992" y="4149080"/>
            <a:ext cx="2088232" cy="1008112"/>
          </a:xfrm>
          <a:prstGeom prst="straightConnector1">
            <a:avLst/>
          </a:prstGeom>
          <a:ln w="254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24" name="直線矢印コネクタ 23"/>
          <p:cNvCxnSpPr>
            <a:stCxn id="10" idx="6"/>
            <a:endCxn id="11" idx="3"/>
          </p:cNvCxnSpPr>
          <p:nvPr/>
        </p:nvCxnSpPr>
        <p:spPr>
          <a:xfrm flipV="1">
            <a:off x="6084168" y="5360861"/>
            <a:ext cx="588419" cy="876451"/>
          </a:xfrm>
          <a:prstGeom prst="straightConnector1">
            <a:avLst/>
          </a:prstGeom>
          <a:ln w="508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5" name="直線矢印コネクタ 24"/>
          <p:cNvCxnSpPr>
            <a:stCxn id="11" idx="6"/>
            <a:endCxn id="12" idx="2"/>
          </p:cNvCxnSpPr>
          <p:nvPr/>
        </p:nvCxnSpPr>
        <p:spPr>
          <a:xfrm>
            <a:off x="7164288" y="5157192"/>
            <a:ext cx="1080120" cy="0"/>
          </a:xfrm>
          <a:prstGeom prst="straightConnector1">
            <a:avLst/>
          </a:prstGeom>
          <a:ln w="508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0" name="テキスト ボックス 29"/>
          <p:cNvSpPr txBox="1"/>
          <p:nvPr/>
        </p:nvSpPr>
        <p:spPr>
          <a:xfrm>
            <a:off x="2339752" y="4767535"/>
            <a:ext cx="1872208" cy="461665"/>
          </a:xfrm>
          <a:prstGeom prst="rect">
            <a:avLst/>
          </a:prstGeom>
          <a:noFill/>
        </p:spPr>
        <p:txBody>
          <a:bodyPr wrap="square" rtlCol="0">
            <a:spAutoFit/>
          </a:bodyPr>
          <a:lstStyle/>
          <a:p>
            <a:r>
              <a:rPr lang="en-US" altLang="ja-JP" sz="2400" b="1" dirty="0" smtClean="0">
                <a:solidFill>
                  <a:srgbClr val="C00000"/>
                </a:solidFill>
                <a:latin typeface="メイリオ" pitchFamily="50" charset="-128"/>
                <a:ea typeface="メイリオ" pitchFamily="50" charset="-128"/>
              </a:rPr>
              <a:t>E</a:t>
            </a:r>
            <a:r>
              <a:rPr kumimoji="1" lang="en-US" altLang="ja-JP" sz="2400" b="1" dirty="0" smtClean="0">
                <a:solidFill>
                  <a:srgbClr val="C00000"/>
                </a:solidFill>
                <a:latin typeface="メイリオ" pitchFamily="50" charset="-128"/>
                <a:ea typeface="メイリオ" pitchFamily="50" charset="-128"/>
              </a:rPr>
              <a:t>(6-1+2)</a:t>
            </a:r>
            <a:endParaRPr kumimoji="1" lang="ja-JP" altLang="en-US" sz="2400" b="1" dirty="0">
              <a:solidFill>
                <a:srgbClr val="C00000"/>
              </a:solidFill>
              <a:latin typeface="メイリオ" pitchFamily="50" charset="-128"/>
              <a:ea typeface="メイリオ" pitchFamily="50" charset="-128"/>
            </a:endParaRPr>
          </a:p>
        </p:txBody>
      </p:sp>
      <p:sp>
        <p:nvSpPr>
          <p:cNvPr id="31" name="テキスト ボックス 30"/>
          <p:cNvSpPr txBox="1"/>
          <p:nvPr/>
        </p:nvSpPr>
        <p:spPr>
          <a:xfrm>
            <a:off x="2627784" y="5733256"/>
            <a:ext cx="129614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F(8-2)</a:t>
            </a:r>
            <a:endParaRPr kumimoji="1" lang="ja-JP" altLang="en-US" sz="2400" b="1" dirty="0">
              <a:solidFill>
                <a:srgbClr val="C00000"/>
              </a:solidFill>
              <a:latin typeface="メイリオ" pitchFamily="50" charset="-128"/>
              <a:ea typeface="メイリオ" pitchFamily="50" charset="-128"/>
            </a:endParaRPr>
          </a:p>
        </p:txBody>
      </p:sp>
      <p:sp>
        <p:nvSpPr>
          <p:cNvPr id="32" name="テキスト ボックス 31"/>
          <p:cNvSpPr txBox="1"/>
          <p:nvPr/>
        </p:nvSpPr>
        <p:spPr>
          <a:xfrm>
            <a:off x="3779912" y="4479503"/>
            <a:ext cx="936104" cy="461665"/>
          </a:xfrm>
          <a:prstGeom prst="rect">
            <a:avLst/>
          </a:prstGeom>
          <a:noFill/>
        </p:spPr>
        <p:txBody>
          <a:bodyPr wrap="square" rtlCol="0">
            <a:spAutoFit/>
          </a:bodyPr>
          <a:lstStyle/>
          <a:p>
            <a:r>
              <a:rPr lang="en-US" altLang="ja-JP" sz="2400" dirty="0" smtClean="0">
                <a:solidFill>
                  <a:schemeClr val="tx2"/>
                </a:solidFill>
                <a:latin typeface="メイリオ" pitchFamily="50" charset="-128"/>
                <a:ea typeface="メイリオ" pitchFamily="50" charset="-128"/>
              </a:rPr>
              <a:t>G</a:t>
            </a:r>
            <a:r>
              <a:rPr kumimoji="1" lang="en-US" altLang="ja-JP" sz="2400" dirty="0" smtClean="0">
                <a:solidFill>
                  <a:schemeClr val="tx2"/>
                </a:solidFill>
                <a:latin typeface="メイリオ" pitchFamily="50" charset="-128"/>
                <a:ea typeface="メイリオ" pitchFamily="50" charset="-128"/>
              </a:rPr>
              <a:t>(3)</a:t>
            </a:r>
            <a:endParaRPr kumimoji="1" lang="ja-JP" altLang="en-US" sz="2400" b="1" dirty="0">
              <a:solidFill>
                <a:srgbClr val="C00000"/>
              </a:solidFill>
              <a:latin typeface="メイリオ" pitchFamily="50" charset="-128"/>
              <a:ea typeface="メイリオ" pitchFamily="50" charset="-128"/>
            </a:endParaRPr>
          </a:p>
        </p:txBody>
      </p:sp>
      <p:sp>
        <p:nvSpPr>
          <p:cNvPr id="33" name="テキスト ボックス 32"/>
          <p:cNvSpPr txBox="1"/>
          <p:nvPr/>
        </p:nvSpPr>
        <p:spPr>
          <a:xfrm>
            <a:off x="5148064" y="4119463"/>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H(4)</a:t>
            </a:r>
            <a:endParaRPr kumimoji="1" lang="ja-JP" altLang="en-US" sz="2400" b="1" dirty="0">
              <a:solidFill>
                <a:srgbClr val="C00000"/>
              </a:solidFill>
              <a:latin typeface="メイリオ" pitchFamily="50" charset="-128"/>
              <a:ea typeface="メイリオ" pitchFamily="50" charset="-128"/>
            </a:endParaRPr>
          </a:p>
        </p:txBody>
      </p:sp>
      <p:sp>
        <p:nvSpPr>
          <p:cNvPr id="34" name="テキスト ボックス 33"/>
          <p:cNvSpPr txBox="1"/>
          <p:nvPr/>
        </p:nvSpPr>
        <p:spPr>
          <a:xfrm>
            <a:off x="6372200" y="5661248"/>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I(3)</a:t>
            </a:r>
            <a:endParaRPr kumimoji="1" lang="ja-JP" altLang="en-US" sz="2400" b="1" dirty="0">
              <a:solidFill>
                <a:srgbClr val="C00000"/>
              </a:solidFill>
              <a:latin typeface="メイリオ" pitchFamily="50" charset="-128"/>
              <a:ea typeface="メイリオ" pitchFamily="50" charset="-128"/>
            </a:endParaRPr>
          </a:p>
        </p:txBody>
      </p:sp>
      <p:sp>
        <p:nvSpPr>
          <p:cNvPr id="35" name="テキスト ボックス 34"/>
          <p:cNvSpPr txBox="1"/>
          <p:nvPr/>
        </p:nvSpPr>
        <p:spPr>
          <a:xfrm>
            <a:off x="7308304" y="4725144"/>
            <a:ext cx="864096"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J(4)</a:t>
            </a:r>
            <a:endParaRPr kumimoji="1" lang="ja-JP" altLang="en-US" sz="2400" b="1" dirty="0">
              <a:solidFill>
                <a:srgbClr val="C00000"/>
              </a:solidFill>
              <a:latin typeface="メイリオ" pitchFamily="50" charset="-128"/>
              <a:ea typeface="メイリオ" pitchFamily="50" charset="-128"/>
            </a:endParaRPr>
          </a:p>
        </p:txBody>
      </p:sp>
      <p:sp>
        <p:nvSpPr>
          <p:cNvPr id="41" name="テキスト ボックス 40"/>
          <p:cNvSpPr txBox="1"/>
          <p:nvPr/>
        </p:nvSpPr>
        <p:spPr>
          <a:xfrm>
            <a:off x="1835696" y="4149080"/>
            <a:ext cx="1224136"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D(5-2)</a:t>
            </a:r>
            <a:endParaRPr kumimoji="1" lang="ja-JP" altLang="en-US" sz="2400" b="1" dirty="0">
              <a:solidFill>
                <a:srgbClr val="C00000"/>
              </a:solidFill>
              <a:latin typeface="メイリオ" pitchFamily="50" charset="-128"/>
              <a:ea typeface="メイリオ" pitchFamily="50" charset="-128"/>
            </a:endParaRPr>
          </a:p>
        </p:txBody>
      </p:sp>
      <p:sp>
        <p:nvSpPr>
          <p:cNvPr id="42" name="正方形/長方形 41"/>
          <p:cNvSpPr/>
          <p:nvPr/>
        </p:nvSpPr>
        <p:spPr>
          <a:xfrm>
            <a:off x="144016" y="5616624"/>
            <a:ext cx="2339752" cy="908720"/>
          </a:xfrm>
          <a:prstGeom prst="rect">
            <a:avLst/>
          </a:prstGeom>
          <a:solidFill>
            <a:schemeClr val="bg1"/>
          </a:solid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solidFill>
                  <a:schemeClr val="tx2"/>
                </a:solidFill>
                <a:latin typeface="メイリオ" pitchFamily="50" charset="-128"/>
                <a:ea typeface="メイリオ" pitchFamily="50" charset="-128"/>
              </a:rPr>
              <a:t>クリティカル　パスが変化する</a:t>
            </a:r>
            <a:endParaRPr kumimoji="1" lang="ja-JP" altLang="en-US" sz="2400" b="1" dirty="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latin typeface="メイリオ" pitchFamily="50" charset="-128"/>
                <a:ea typeface="メイリオ" pitchFamily="50" charset="-128"/>
              </a:rPr>
              <a:t>日程管理の例　その</a:t>
            </a:r>
            <a:r>
              <a:rPr lang="en-US" altLang="ja-JP" dirty="0" smtClean="0">
                <a:latin typeface="メイリオ" pitchFamily="50" charset="-128"/>
                <a:ea typeface="メイリオ" pitchFamily="50" charset="-128"/>
              </a:rPr>
              <a:t>2</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251520" y="1772816"/>
            <a:ext cx="8640960" cy="4824536"/>
          </a:xfrm>
        </p:spPr>
        <p:txBody>
          <a:bodyPr>
            <a:normAutofit/>
          </a:bodyPr>
          <a:lstStyle/>
          <a:p>
            <a:pPr>
              <a:buNone/>
            </a:pPr>
            <a:r>
              <a:rPr lang="ja-JP" altLang="en-US" sz="2800" dirty="0" smtClean="0">
                <a:solidFill>
                  <a:schemeClr val="tx2"/>
                </a:solidFill>
                <a:latin typeface="メイリオ" pitchFamily="50" charset="-128"/>
                <a:ea typeface="メイリオ" pitchFamily="50" charset="-128"/>
              </a:rPr>
              <a:t>例：見直しから</a:t>
            </a:r>
            <a:r>
              <a:rPr lang="ja-JP" altLang="en-US" sz="2800" b="1" dirty="0" smtClean="0">
                <a:solidFill>
                  <a:srgbClr val="002060"/>
                </a:solidFill>
                <a:latin typeface="メイリオ" pitchFamily="50" charset="-128"/>
                <a:ea typeface="メイリオ" pitchFamily="50" charset="-128"/>
              </a:rPr>
              <a:t>さらに</a:t>
            </a:r>
            <a:r>
              <a:rPr lang="en-US" altLang="ja-JP" sz="2800" b="1" dirty="0" smtClean="0">
                <a:solidFill>
                  <a:srgbClr val="002060"/>
                </a:solidFill>
                <a:latin typeface="メイリオ" pitchFamily="50" charset="-128"/>
                <a:ea typeface="メイリオ" pitchFamily="50" charset="-128"/>
              </a:rPr>
              <a:t>5</a:t>
            </a:r>
            <a:r>
              <a:rPr lang="ja-JP" altLang="en-US" sz="2800" b="1" dirty="0" smtClean="0">
                <a:solidFill>
                  <a:srgbClr val="002060"/>
                </a:solidFill>
                <a:latin typeface="メイリオ" pitchFamily="50" charset="-128"/>
                <a:ea typeface="メイリオ" pitchFamily="50" charset="-128"/>
              </a:rPr>
              <a:t>単位時間後</a:t>
            </a:r>
            <a:r>
              <a:rPr lang="ja-JP" altLang="en-US" sz="2800" dirty="0" smtClean="0">
                <a:solidFill>
                  <a:schemeClr val="tx2"/>
                </a:solidFill>
                <a:latin typeface="メイリオ" pitchFamily="50" charset="-128"/>
                <a:ea typeface="メイリオ" pitchFamily="50" charset="-128"/>
              </a:rPr>
              <a:t>，</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プロジェクト開始から</a:t>
            </a:r>
            <a:r>
              <a:rPr lang="en-US" altLang="ja-JP" sz="2800" dirty="0" smtClean="0">
                <a:solidFill>
                  <a:schemeClr val="tx2"/>
                </a:solidFill>
                <a:latin typeface="メイリオ" pitchFamily="50" charset="-128"/>
                <a:ea typeface="メイリオ" pitchFamily="50" charset="-128"/>
              </a:rPr>
              <a:t>10</a:t>
            </a:r>
            <a:r>
              <a:rPr lang="ja-JP" altLang="en-US" sz="2800" dirty="0" smtClean="0">
                <a:solidFill>
                  <a:schemeClr val="tx2"/>
                </a:solidFill>
                <a:latin typeface="メイリオ" pitchFamily="50" charset="-128"/>
                <a:ea typeface="メイリオ" pitchFamily="50" charset="-128"/>
              </a:rPr>
              <a:t>単位時間後</a:t>
            </a:r>
            <a:r>
              <a:rPr lang="en-US" altLang="ja-JP" sz="2800" dirty="0" smtClean="0">
                <a:solidFill>
                  <a:schemeClr val="tx2"/>
                </a:solidFill>
                <a:latin typeface="メイリオ" pitchFamily="50" charset="-128"/>
                <a:ea typeface="メイリオ" pitchFamily="50" charset="-128"/>
              </a:rPr>
              <a:t>)</a:t>
            </a:r>
          </a:p>
          <a:p>
            <a:pPr>
              <a:spcBef>
                <a:spcPts val="0"/>
              </a:spcBef>
              <a:buNone/>
            </a:pPr>
            <a:r>
              <a:rPr lang="ja-JP" altLang="en-US" sz="2800" dirty="0" smtClean="0">
                <a:solidFill>
                  <a:schemeClr val="tx2"/>
                </a:solidFill>
                <a:latin typeface="メイリオ" pitchFamily="50" charset="-128"/>
                <a:ea typeface="メイリオ" pitchFamily="50" charset="-128"/>
              </a:rPr>
              <a:t>　→作業</a:t>
            </a:r>
            <a:r>
              <a:rPr lang="en-US" altLang="ja-JP" sz="2800" dirty="0" smtClean="0">
                <a:solidFill>
                  <a:schemeClr val="tx2"/>
                </a:solidFill>
                <a:latin typeface="メイリオ" pitchFamily="50" charset="-128"/>
                <a:ea typeface="メイリオ" pitchFamily="50" charset="-128"/>
              </a:rPr>
              <a:t>H</a:t>
            </a:r>
            <a:r>
              <a:rPr lang="ja-JP" altLang="en-US" sz="2800" dirty="0" smtClean="0">
                <a:solidFill>
                  <a:schemeClr val="tx2"/>
                </a:solidFill>
                <a:latin typeface="メイリオ" pitchFamily="50" charset="-128"/>
                <a:ea typeface="メイリオ" pitchFamily="50" charset="-128"/>
              </a:rPr>
              <a:t>は人の手配がつかず，着手するまでにあと</a:t>
            </a:r>
            <a:r>
              <a:rPr lang="en-US" altLang="ja-JP" sz="2800" dirty="0" smtClean="0">
                <a:solidFill>
                  <a:schemeClr val="tx2"/>
                </a:solidFill>
                <a:latin typeface="メイリオ" pitchFamily="50" charset="-128"/>
                <a:ea typeface="メイリオ" pitchFamily="50" charset="-128"/>
              </a:rPr>
              <a:t>2</a:t>
            </a:r>
            <a:r>
              <a:rPr lang="ja-JP" altLang="en-US" sz="2800" dirty="0" smtClean="0">
                <a:solidFill>
                  <a:schemeClr val="tx2"/>
                </a:solidFill>
                <a:latin typeface="メイリオ" pitchFamily="50" charset="-128"/>
                <a:ea typeface="メイリオ" pitchFamily="50" charset="-128"/>
              </a:rPr>
              <a:t>単位時間かかることがわかった．</a:t>
            </a:r>
            <a:endParaRPr lang="en-US" altLang="ja-JP" sz="2800" dirty="0" smtClean="0">
              <a:solidFill>
                <a:schemeClr val="tx2"/>
              </a:solidFill>
              <a:latin typeface="メイリオ" pitchFamily="50" charset="-128"/>
              <a:ea typeface="メイリオ" pitchFamily="50" charset="-128"/>
            </a:endParaRPr>
          </a:p>
        </p:txBody>
      </p:sp>
      <p:sp>
        <p:nvSpPr>
          <p:cNvPr id="4" name="円/楕円 3"/>
          <p:cNvSpPr/>
          <p:nvPr/>
        </p:nvSpPr>
        <p:spPr>
          <a:xfrm>
            <a:off x="683568" y="4869160"/>
            <a:ext cx="576064" cy="576064"/>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chemeClr val="tx2"/>
                </a:solidFill>
                <a:latin typeface="メイリオ" pitchFamily="50" charset="-128"/>
                <a:ea typeface="メイリオ" pitchFamily="50" charset="-128"/>
              </a:rPr>
              <a:t>1</a:t>
            </a:r>
            <a:endParaRPr kumimoji="1" lang="ja-JP" altLang="en-US" sz="2400" b="1" dirty="0">
              <a:solidFill>
                <a:schemeClr val="tx2"/>
              </a:solidFill>
              <a:latin typeface="メイリオ" pitchFamily="50" charset="-128"/>
              <a:ea typeface="メイリオ" pitchFamily="50" charset="-128"/>
            </a:endParaRPr>
          </a:p>
        </p:txBody>
      </p:sp>
      <p:sp>
        <p:nvSpPr>
          <p:cNvPr id="8" name="円/楕円 7"/>
          <p:cNvSpPr/>
          <p:nvPr/>
        </p:nvSpPr>
        <p:spPr>
          <a:xfrm>
            <a:off x="3923928" y="3861048"/>
            <a:ext cx="576064" cy="576064"/>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chemeClr val="tx2"/>
                </a:solidFill>
                <a:latin typeface="メイリオ" pitchFamily="50" charset="-128"/>
                <a:ea typeface="メイリオ" pitchFamily="50" charset="-128"/>
              </a:rPr>
              <a:t>5</a:t>
            </a:r>
            <a:endParaRPr kumimoji="1" lang="ja-JP" altLang="en-US" sz="2400" b="1" dirty="0">
              <a:solidFill>
                <a:schemeClr val="tx2"/>
              </a:solidFill>
              <a:latin typeface="メイリオ" pitchFamily="50" charset="-128"/>
              <a:ea typeface="メイリオ" pitchFamily="50" charset="-128"/>
            </a:endParaRPr>
          </a:p>
        </p:txBody>
      </p:sp>
      <p:sp>
        <p:nvSpPr>
          <p:cNvPr id="9" name="円/楕円 8"/>
          <p:cNvSpPr/>
          <p:nvPr/>
        </p:nvSpPr>
        <p:spPr>
          <a:xfrm>
            <a:off x="4716016" y="4869160"/>
            <a:ext cx="576064" cy="576064"/>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chemeClr val="tx2"/>
                </a:solidFill>
                <a:latin typeface="メイリオ" pitchFamily="50" charset="-128"/>
                <a:ea typeface="メイリオ" pitchFamily="50" charset="-128"/>
              </a:rPr>
              <a:t>6</a:t>
            </a:r>
            <a:endParaRPr kumimoji="1" lang="ja-JP" altLang="en-US" sz="2400" b="1" dirty="0">
              <a:solidFill>
                <a:schemeClr val="tx2"/>
              </a:solidFill>
              <a:latin typeface="メイリオ" pitchFamily="50" charset="-128"/>
              <a:ea typeface="メイリオ" pitchFamily="50" charset="-128"/>
            </a:endParaRPr>
          </a:p>
        </p:txBody>
      </p:sp>
      <p:sp>
        <p:nvSpPr>
          <p:cNvPr id="10" name="円/楕円 9"/>
          <p:cNvSpPr/>
          <p:nvPr/>
        </p:nvSpPr>
        <p:spPr>
          <a:xfrm>
            <a:off x="5508104" y="5949280"/>
            <a:ext cx="576064" cy="576064"/>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chemeClr val="tx2"/>
                </a:solidFill>
                <a:latin typeface="メイリオ" pitchFamily="50" charset="-128"/>
                <a:ea typeface="メイリオ" pitchFamily="50" charset="-128"/>
              </a:rPr>
              <a:t>7</a:t>
            </a:r>
            <a:endParaRPr kumimoji="1" lang="ja-JP" altLang="en-US" sz="2400" b="1" dirty="0">
              <a:solidFill>
                <a:schemeClr val="tx2"/>
              </a:solidFill>
              <a:latin typeface="メイリオ" pitchFamily="50" charset="-128"/>
              <a:ea typeface="メイリオ" pitchFamily="50" charset="-128"/>
            </a:endParaRPr>
          </a:p>
        </p:txBody>
      </p:sp>
      <p:sp>
        <p:nvSpPr>
          <p:cNvPr id="11" name="円/楕円 10"/>
          <p:cNvSpPr/>
          <p:nvPr/>
        </p:nvSpPr>
        <p:spPr>
          <a:xfrm>
            <a:off x="6588224" y="4869160"/>
            <a:ext cx="576064" cy="576064"/>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chemeClr val="tx2"/>
                </a:solidFill>
                <a:latin typeface="メイリオ" pitchFamily="50" charset="-128"/>
                <a:ea typeface="メイリオ" pitchFamily="50" charset="-128"/>
              </a:rPr>
              <a:t>8</a:t>
            </a:r>
            <a:endParaRPr kumimoji="1" lang="ja-JP" altLang="en-US" sz="2400" b="1" dirty="0">
              <a:solidFill>
                <a:schemeClr val="tx2"/>
              </a:solidFill>
              <a:latin typeface="メイリオ" pitchFamily="50" charset="-128"/>
              <a:ea typeface="メイリオ" pitchFamily="50" charset="-128"/>
            </a:endParaRPr>
          </a:p>
        </p:txBody>
      </p:sp>
      <p:sp>
        <p:nvSpPr>
          <p:cNvPr id="12" name="円/楕円 11"/>
          <p:cNvSpPr/>
          <p:nvPr/>
        </p:nvSpPr>
        <p:spPr>
          <a:xfrm>
            <a:off x="8244408" y="4869160"/>
            <a:ext cx="576064" cy="576064"/>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chemeClr val="tx2"/>
                </a:solidFill>
                <a:latin typeface="メイリオ" pitchFamily="50" charset="-128"/>
                <a:ea typeface="メイリオ" pitchFamily="50" charset="-128"/>
              </a:rPr>
              <a:t>9</a:t>
            </a:r>
            <a:endParaRPr kumimoji="1" lang="ja-JP" altLang="en-US" sz="2400" b="1" dirty="0">
              <a:solidFill>
                <a:schemeClr val="tx2"/>
              </a:solidFill>
              <a:latin typeface="メイリオ" pitchFamily="50" charset="-128"/>
              <a:ea typeface="メイリオ" pitchFamily="50" charset="-128"/>
            </a:endParaRPr>
          </a:p>
        </p:txBody>
      </p:sp>
      <p:cxnSp>
        <p:nvCxnSpPr>
          <p:cNvPr id="14" name="直線矢印コネクタ 13"/>
          <p:cNvCxnSpPr>
            <a:stCxn id="4" idx="6"/>
            <a:endCxn id="8" idx="2"/>
          </p:cNvCxnSpPr>
          <p:nvPr/>
        </p:nvCxnSpPr>
        <p:spPr>
          <a:xfrm flipV="1">
            <a:off x="1259632" y="4149080"/>
            <a:ext cx="2664296" cy="1008112"/>
          </a:xfrm>
          <a:prstGeom prst="straightConnector1">
            <a:avLst/>
          </a:prstGeom>
          <a:ln w="254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a:stCxn id="4" idx="6"/>
            <a:endCxn id="9" idx="2"/>
          </p:cNvCxnSpPr>
          <p:nvPr/>
        </p:nvCxnSpPr>
        <p:spPr>
          <a:xfrm>
            <a:off x="1259632" y="5157192"/>
            <a:ext cx="3456384" cy="0"/>
          </a:xfrm>
          <a:prstGeom prst="straightConnector1">
            <a:avLst/>
          </a:prstGeom>
          <a:ln w="508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0" name="直線矢印コネクタ 19"/>
          <p:cNvCxnSpPr>
            <a:stCxn id="4" idx="6"/>
            <a:endCxn id="10" idx="2"/>
          </p:cNvCxnSpPr>
          <p:nvPr/>
        </p:nvCxnSpPr>
        <p:spPr>
          <a:xfrm>
            <a:off x="1259632" y="5157192"/>
            <a:ext cx="4248472" cy="1080120"/>
          </a:xfrm>
          <a:prstGeom prst="straightConnector1">
            <a:avLst/>
          </a:prstGeom>
          <a:ln w="254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a:stCxn id="8" idx="5"/>
            <a:endCxn id="9" idx="1"/>
          </p:cNvCxnSpPr>
          <p:nvPr/>
        </p:nvCxnSpPr>
        <p:spPr>
          <a:xfrm>
            <a:off x="4415629" y="4352749"/>
            <a:ext cx="384750" cy="600774"/>
          </a:xfrm>
          <a:prstGeom prst="straightConnector1">
            <a:avLst/>
          </a:prstGeom>
          <a:ln w="254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a:stCxn id="9" idx="5"/>
            <a:endCxn id="10" idx="1"/>
          </p:cNvCxnSpPr>
          <p:nvPr/>
        </p:nvCxnSpPr>
        <p:spPr>
          <a:xfrm>
            <a:off x="5207717" y="5360861"/>
            <a:ext cx="384750" cy="672782"/>
          </a:xfrm>
          <a:prstGeom prst="straightConnector1">
            <a:avLst/>
          </a:prstGeom>
          <a:ln w="50800">
            <a:solidFill>
              <a:srgbClr val="C0000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23" name="直線矢印コネクタ 22"/>
          <p:cNvCxnSpPr>
            <a:stCxn id="8" idx="6"/>
            <a:endCxn id="11" idx="2"/>
          </p:cNvCxnSpPr>
          <p:nvPr/>
        </p:nvCxnSpPr>
        <p:spPr>
          <a:xfrm>
            <a:off x="4499992" y="4149080"/>
            <a:ext cx="2088232" cy="1008112"/>
          </a:xfrm>
          <a:prstGeom prst="straightConnector1">
            <a:avLst/>
          </a:prstGeom>
          <a:ln w="254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24" name="直線矢印コネクタ 23"/>
          <p:cNvCxnSpPr>
            <a:stCxn id="10" idx="6"/>
            <a:endCxn id="11" idx="3"/>
          </p:cNvCxnSpPr>
          <p:nvPr/>
        </p:nvCxnSpPr>
        <p:spPr>
          <a:xfrm flipV="1">
            <a:off x="6084168" y="5360861"/>
            <a:ext cx="588419" cy="876451"/>
          </a:xfrm>
          <a:prstGeom prst="straightConnector1">
            <a:avLst/>
          </a:prstGeom>
          <a:ln w="508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5" name="直線矢印コネクタ 24"/>
          <p:cNvCxnSpPr>
            <a:stCxn id="11" idx="6"/>
            <a:endCxn id="12" idx="2"/>
          </p:cNvCxnSpPr>
          <p:nvPr/>
        </p:nvCxnSpPr>
        <p:spPr>
          <a:xfrm>
            <a:off x="7164288" y="5157192"/>
            <a:ext cx="1080120" cy="0"/>
          </a:xfrm>
          <a:prstGeom prst="straightConnector1">
            <a:avLst/>
          </a:prstGeom>
          <a:ln w="508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0" name="テキスト ボックス 29"/>
          <p:cNvSpPr txBox="1"/>
          <p:nvPr/>
        </p:nvSpPr>
        <p:spPr>
          <a:xfrm>
            <a:off x="2339752" y="4767535"/>
            <a:ext cx="1872208" cy="461665"/>
          </a:xfrm>
          <a:prstGeom prst="rect">
            <a:avLst/>
          </a:prstGeom>
          <a:noFill/>
        </p:spPr>
        <p:txBody>
          <a:bodyPr wrap="square" rtlCol="0">
            <a:spAutoFit/>
          </a:bodyPr>
          <a:lstStyle/>
          <a:p>
            <a:r>
              <a:rPr lang="en-US" altLang="ja-JP" sz="2400" b="1" dirty="0" smtClean="0">
                <a:solidFill>
                  <a:srgbClr val="C00000"/>
                </a:solidFill>
                <a:latin typeface="メイリオ" pitchFamily="50" charset="-128"/>
                <a:ea typeface="メイリオ" pitchFamily="50" charset="-128"/>
              </a:rPr>
              <a:t>E</a:t>
            </a:r>
            <a:r>
              <a:rPr kumimoji="1" lang="en-US" altLang="ja-JP" sz="2400" b="1" dirty="0" smtClean="0">
                <a:solidFill>
                  <a:srgbClr val="C00000"/>
                </a:solidFill>
                <a:latin typeface="メイリオ" pitchFamily="50" charset="-128"/>
                <a:ea typeface="メイリオ" pitchFamily="50" charset="-128"/>
              </a:rPr>
              <a:t>(6-1+2)</a:t>
            </a:r>
            <a:endParaRPr kumimoji="1" lang="ja-JP" altLang="en-US" sz="2400" b="1" dirty="0">
              <a:solidFill>
                <a:srgbClr val="C00000"/>
              </a:solidFill>
              <a:latin typeface="メイリオ" pitchFamily="50" charset="-128"/>
              <a:ea typeface="メイリオ" pitchFamily="50" charset="-128"/>
            </a:endParaRPr>
          </a:p>
        </p:txBody>
      </p:sp>
      <p:sp>
        <p:nvSpPr>
          <p:cNvPr id="31" name="テキスト ボックス 30"/>
          <p:cNvSpPr txBox="1"/>
          <p:nvPr/>
        </p:nvSpPr>
        <p:spPr>
          <a:xfrm>
            <a:off x="2627784" y="5733256"/>
            <a:ext cx="129614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F(8-2)</a:t>
            </a:r>
            <a:endParaRPr kumimoji="1" lang="ja-JP" altLang="en-US" sz="2400" b="1" dirty="0">
              <a:solidFill>
                <a:srgbClr val="C00000"/>
              </a:solidFill>
              <a:latin typeface="メイリオ" pitchFamily="50" charset="-128"/>
              <a:ea typeface="メイリオ" pitchFamily="50" charset="-128"/>
            </a:endParaRPr>
          </a:p>
        </p:txBody>
      </p:sp>
      <p:sp>
        <p:nvSpPr>
          <p:cNvPr id="32" name="テキスト ボックス 31"/>
          <p:cNvSpPr txBox="1"/>
          <p:nvPr/>
        </p:nvSpPr>
        <p:spPr>
          <a:xfrm>
            <a:off x="3779912" y="4479503"/>
            <a:ext cx="936104" cy="461665"/>
          </a:xfrm>
          <a:prstGeom prst="rect">
            <a:avLst/>
          </a:prstGeom>
          <a:noFill/>
        </p:spPr>
        <p:txBody>
          <a:bodyPr wrap="square" rtlCol="0">
            <a:spAutoFit/>
          </a:bodyPr>
          <a:lstStyle/>
          <a:p>
            <a:r>
              <a:rPr lang="en-US" altLang="ja-JP" sz="2400" dirty="0" smtClean="0">
                <a:solidFill>
                  <a:schemeClr val="tx2"/>
                </a:solidFill>
                <a:latin typeface="メイリオ" pitchFamily="50" charset="-128"/>
                <a:ea typeface="メイリオ" pitchFamily="50" charset="-128"/>
              </a:rPr>
              <a:t>G</a:t>
            </a:r>
            <a:r>
              <a:rPr kumimoji="1" lang="en-US" altLang="ja-JP" sz="2400" dirty="0" smtClean="0">
                <a:solidFill>
                  <a:schemeClr val="tx2"/>
                </a:solidFill>
                <a:latin typeface="メイリオ" pitchFamily="50" charset="-128"/>
                <a:ea typeface="メイリオ" pitchFamily="50" charset="-128"/>
              </a:rPr>
              <a:t>(3)</a:t>
            </a:r>
            <a:endParaRPr kumimoji="1" lang="ja-JP" altLang="en-US" sz="2400" b="1" dirty="0">
              <a:solidFill>
                <a:srgbClr val="C00000"/>
              </a:solidFill>
              <a:latin typeface="メイリオ" pitchFamily="50" charset="-128"/>
              <a:ea typeface="メイリオ" pitchFamily="50" charset="-128"/>
            </a:endParaRPr>
          </a:p>
        </p:txBody>
      </p:sp>
      <p:sp>
        <p:nvSpPr>
          <p:cNvPr id="33" name="テキスト ボックス 32"/>
          <p:cNvSpPr txBox="1"/>
          <p:nvPr/>
        </p:nvSpPr>
        <p:spPr>
          <a:xfrm>
            <a:off x="5148064" y="4119463"/>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H(4)</a:t>
            </a:r>
            <a:endParaRPr kumimoji="1" lang="ja-JP" altLang="en-US" sz="2400" b="1" dirty="0">
              <a:solidFill>
                <a:srgbClr val="C00000"/>
              </a:solidFill>
              <a:latin typeface="メイリオ" pitchFamily="50" charset="-128"/>
              <a:ea typeface="メイリオ" pitchFamily="50" charset="-128"/>
            </a:endParaRPr>
          </a:p>
        </p:txBody>
      </p:sp>
      <p:sp>
        <p:nvSpPr>
          <p:cNvPr id="34" name="テキスト ボックス 33"/>
          <p:cNvSpPr txBox="1"/>
          <p:nvPr/>
        </p:nvSpPr>
        <p:spPr>
          <a:xfrm>
            <a:off x="6372200" y="5661248"/>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I(3)</a:t>
            </a:r>
            <a:endParaRPr kumimoji="1" lang="ja-JP" altLang="en-US" sz="2400" b="1" dirty="0">
              <a:solidFill>
                <a:srgbClr val="C00000"/>
              </a:solidFill>
              <a:latin typeface="メイリオ" pitchFamily="50" charset="-128"/>
              <a:ea typeface="メイリオ" pitchFamily="50" charset="-128"/>
            </a:endParaRPr>
          </a:p>
        </p:txBody>
      </p:sp>
      <p:sp>
        <p:nvSpPr>
          <p:cNvPr id="35" name="テキスト ボックス 34"/>
          <p:cNvSpPr txBox="1"/>
          <p:nvPr/>
        </p:nvSpPr>
        <p:spPr>
          <a:xfrm>
            <a:off x="7308304" y="4725144"/>
            <a:ext cx="864096"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J(4)</a:t>
            </a:r>
            <a:endParaRPr kumimoji="1" lang="ja-JP" altLang="en-US" sz="2400" b="1" dirty="0">
              <a:solidFill>
                <a:srgbClr val="C00000"/>
              </a:solidFill>
              <a:latin typeface="メイリオ" pitchFamily="50" charset="-128"/>
              <a:ea typeface="メイリオ" pitchFamily="50" charset="-128"/>
            </a:endParaRPr>
          </a:p>
        </p:txBody>
      </p:sp>
      <p:sp>
        <p:nvSpPr>
          <p:cNvPr id="41" name="テキスト ボックス 40"/>
          <p:cNvSpPr txBox="1"/>
          <p:nvPr/>
        </p:nvSpPr>
        <p:spPr>
          <a:xfrm>
            <a:off x="1835696" y="4149080"/>
            <a:ext cx="1224136"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D(5-2)</a:t>
            </a:r>
            <a:endParaRPr kumimoji="1" lang="ja-JP" altLang="en-US" sz="2400" b="1" dirty="0">
              <a:solidFill>
                <a:srgbClr val="C00000"/>
              </a:solidFill>
              <a:latin typeface="メイリオ" pitchFamily="50" charset="-128"/>
              <a:ea typeface="メイリオ" pitchFamily="50" charset="-128"/>
            </a:endParaRPr>
          </a:p>
        </p:txBody>
      </p:sp>
      <p:cxnSp>
        <p:nvCxnSpPr>
          <p:cNvPr id="26" name="直線コネクタ 25"/>
          <p:cNvCxnSpPr/>
          <p:nvPr/>
        </p:nvCxnSpPr>
        <p:spPr>
          <a:xfrm flipH="1">
            <a:off x="4211960" y="4437112"/>
            <a:ext cx="432048" cy="2088232"/>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8" name="直線コネクタ 37"/>
          <p:cNvCxnSpPr/>
          <p:nvPr/>
        </p:nvCxnSpPr>
        <p:spPr>
          <a:xfrm flipH="1">
            <a:off x="4644008" y="3717032"/>
            <a:ext cx="144016" cy="720080"/>
          </a:xfrm>
          <a:prstGeom prst="line">
            <a:avLst/>
          </a:prstGeom>
          <a:ln w="19050">
            <a:solidFill>
              <a:srgbClr val="002060"/>
            </a:solidFill>
            <a:prstDash val="dash"/>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latin typeface="メイリオ" pitchFamily="50" charset="-128"/>
                <a:ea typeface="メイリオ" pitchFamily="50" charset="-128"/>
              </a:rPr>
              <a:t>日程管理の例　その</a:t>
            </a:r>
            <a:r>
              <a:rPr lang="en-US" altLang="ja-JP" dirty="0" smtClean="0">
                <a:latin typeface="メイリオ" pitchFamily="50" charset="-128"/>
                <a:ea typeface="メイリオ" pitchFamily="50" charset="-128"/>
              </a:rPr>
              <a:t>2</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251520" y="1772816"/>
            <a:ext cx="8640960" cy="4824536"/>
          </a:xfrm>
        </p:spPr>
        <p:txBody>
          <a:bodyPr>
            <a:normAutofit/>
          </a:bodyPr>
          <a:lstStyle/>
          <a:p>
            <a:pPr>
              <a:buNone/>
            </a:pPr>
            <a:r>
              <a:rPr lang="ja-JP" altLang="en-US" sz="2800" dirty="0" smtClean="0">
                <a:solidFill>
                  <a:schemeClr val="tx2"/>
                </a:solidFill>
                <a:latin typeface="メイリオ" pitchFamily="50" charset="-128"/>
                <a:ea typeface="メイリオ" pitchFamily="50" charset="-128"/>
              </a:rPr>
              <a:t>例：見直しから</a:t>
            </a:r>
            <a:r>
              <a:rPr lang="ja-JP" altLang="en-US" sz="2800" b="1" dirty="0" smtClean="0">
                <a:solidFill>
                  <a:srgbClr val="002060"/>
                </a:solidFill>
                <a:latin typeface="メイリオ" pitchFamily="50" charset="-128"/>
                <a:ea typeface="メイリオ" pitchFamily="50" charset="-128"/>
              </a:rPr>
              <a:t>さらに</a:t>
            </a:r>
            <a:r>
              <a:rPr lang="en-US" altLang="ja-JP" sz="2800" b="1" dirty="0" smtClean="0">
                <a:solidFill>
                  <a:srgbClr val="002060"/>
                </a:solidFill>
                <a:latin typeface="メイリオ" pitchFamily="50" charset="-128"/>
                <a:ea typeface="メイリオ" pitchFamily="50" charset="-128"/>
              </a:rPr>
              <a:t>5</a:t>
            </a:r>
            <a:r>
              <a:rPr lang="ja-JP" altLang="en-US" sz="2800" b="1" dirty="0" smtClean="0">
                <a:solidFill>
                  <a:srgbClr val="002060"/>
                </a:solidFill>
                <a:latin typeface="メイリオ" pitchFamily="50" charset="-128"/>
                <a:ea typeface="メイリオ" pitchFamily="50" charset="-128"/>
              </a:rPr>
              <a:t>単位時間後</a:t>
            </a:r>
            <a:r>
              <a:rPr lang="ja-JP" altLang="en-US" sz="2800" dirty="0" smtClean="0">
                <a:solidFill>
                  <a:schemeClr val="tx2"/>
                </a:solidFill>
                <a:latin typeface="メイリオ" pitchFamily="50" charset="-128"/>
                <a:ea typeface="メイリオ" pitchFamily="50" charset="-128"/>
              </a:rPr>
              <a:t>，</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プロジェクト開始から</a:t>
            </a:r>
            <a:r>
              <a:rPr lang="en-US" altLang="ja-JP" sz="2800" dirty="0" smtClean="0">
                <a:solidFill>
                  <a:schemeClr val="tx2"/>
                </a:solidFill>
                <a:latin typeface="メイリオ" pitchFamily="50" charset="-128"/>
                <a:ea typeface="メイリオ" pitchFamily="50" charset="-128"/>
              </a:rPr>
              <a:t>10</a:t>
            </a:r>
            <a:r>
              <a:rPr lang="ja-JP" altLang="en-US" sz="2800" dirty="0" smtClean="0">
                <a:solidFill>
                  <a:schemeClr val="tx2"/>
                </a:solidFill>
                <a:latin typeface="メイリオ" pitchFamily="50" charset="-128"/>
                <a:ea typeface="メイリオ" pitchFamily="50" charset="-128"/>
              </a:rPr>
              <a:t>単位時間後</a:t>
            </a:r>
            <a:r>
              <a:rPr lang="en-US" altLang="ja-JP" sz="2800" dirty="0" smtClean="0">
                <a:solidFill>
                  <a:schemeClr val="tx2"/>
                </a:solidFill>
                <a:latin typeface="メイリオ" pitchFamily="50" charset="-128"/>
                <a:ea typeface="メイリオ" pitchFamily="50" charset="-128"/>
              </a:rPr>
              <a:t>)</a:t>
            </a:r>
          </a:p>
          <a:p>
            <a:pPr>
              <a:spcBef>
                <a:spcPts val="0"/>
              </a:spcBef>
              <a:buNone/>
            </a:pPr>
            <a:r>
              <a:rPr lang="ja-JP" altLang="en-US" sz="2800" dirty="0" smtClean="0">
                <a:solidFill>
                  <a:schemeClr val="tx2"/>
                </a:solidFill>
                <a:latin typeface="メイリオ" pitchFamily="50" charset="-128"/>
                <a:ea typeface="メイリオ" pitchFamily="50" charset="-128"/>
              </a:rPr>
              <a:t>　→作業</a:t>
            </a:r>
            <a:r>
              <a:rPr lang="en-US" altLang="ja-JP" sz="2800" dirty="0" smtClean="0">
                <a:solidFill>
                  <a:schemeClr val="tx2"/>
                </a:solidFill>
                <a:latin typeface="メイリオ" pitchFamily="50" charset="-128"/>
                <a:ea typeface="メイリオ" pitchFamily="50" charset="-128"/>
              </a:rPr>
              <a:t>H</a:t>
            </a:r>
            <a:r>
              <a:rPr lang="ja-JP" altLang="en-US" sz="2800" dirty="0" smtClean="0">
                <a:solidFill>
                  <a:schemeClr val="tx2"/>
                </a:solidFill>
                <a:latin typeface="メイリオ" pitchFamily="50" charset="-128"/>
                <a:ea typeface="メイリオ" pitchFamily="50" charset="-128"/>
              </a:rPr>
              <a:t>は人の手配がつかず，着手するまでにあと</a:t>
            </a:r>
            <a:r>
              <a:rPr lang="en-US" altLang="ja-JP" sz="2800" dirty="0" smtClean="0">
                <a:solidFill>
                  <a:schemeClr val="tx2"/>
                </a:solidFill>
                <a:latin typeface="メイリオ" pitchFamily="50" charset="-128"/>
                <a:ea typeface="メイリオ" pitchFamily="50" charset="-128"/>
              </a:rPr>
              <a:t>2</a:t>
            </a:r>
            <a:r>
              <a:rPr lang="ja-JP" altLang="en-US" sz="2800" dirty="0" smtClean="0">
                <a:solidFill>
                  <a:schemeClr val="tx2"/>
                </a:solidFill>
                <a:latin typeface="メイリオ" pitchFamily="50" charset="-128"/>
                <a:ea typeface="メイリオ" pitchFamily="50" charset="-128"/>
              </a:rPr>
              <a:t>単位時間かかることがわかった．</a:t>
            </a:r>
            <a:endParaRPr lang="en-US" altLang="ja-JP" sz="2800" dirty="0" smtClean="0">
              <a:solidFill>
                <a:schemeClr val="tx2"/>
              </a:solidFill>
              <a:latin typeface="メイリオ" pitchFamily="50" charset="-128"/>
              <a:ea typeface="メイリオ" pitchFamily="50" charset="-128"/>
            </a:endParaRPr>
          </a:p>
        </p:txBody>
      </p:sp>
      <p:sp>
        <p:nvSpPr>
          <p:cNvPr id="4" name="円/楕円 3"/>
          <p:cNvSpPr/>
          <p:nvPr/>
        </p:nvSpPr>
        <p:spPr>
          <a:xfrm>
            <a:off x="683568" y="5085184"/>
            <a:ext cx="576064" cy="576064"/>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chemeClr val="tx2"/>
                </a:solidFill>
                <a:latin typeface="メイリオ" pitchFamily="50" charset="-128"/>
                <a:ea typeface="メイリオ" pitchFamily="50" charset="-128"/>
              </a:rPr>
              <a:t>1</a:t>
            </a:r>
            <a:endParaRPr kumimoji="1" lang="ja-JP" altLang="en-US" sz="2400" b="1" dirty="0">
              <a:solidFill>
                <a:schemeClr val="tx2"/>
              </a:solidFill>
              <a:latin typeface="メイリオ" pitchFamily="50" charset="-128"/>
              <a:ea typeface="メイリオ" pitchFamily="50" charset="-128"/>
            </a:endParaRPr>
          </a:p>
        </p:txBody>
      </p:sp>
      <p:sp>
        <p:nvSpPr>
          <p:cNvPr id="8" name="円/楕円 7"/>
          <p:cNvSpPr/>
          <p:nvPr/>
        </p:nvSpPr>
        <p:spPr>
          <a:xfrm>
            <a:off x="3563888" y="4365104"/>
            <a:ext cx="576064" cy="576064"/>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chemeClr val="tx2"/>
                </a:solidFill>
                <a:latin typeface="メイリオ" pitchFamily="50" charset="-128"/>
                <a:ea typeface="メイリオ" pitchFamily="50" charset="-128"/>
              </a:rPr>
              <a:t>5</a:t>
            </a:r>
            <a:endParaRPr kumimoji="1" lang="ja-JP" altLang="en-US" sz="2400" b="1" dirty="0">
              <a:solidFill>
                <a:schemeClr val="tx2"/>
              </a:solidFill>
              <a:latin typeface="メイリオ" pitchFamily="50" charset="-128"/>
              <a:ea typeface="メイリオ" pitchFamily="50" charset="-128"/>
            </a:endParaRPr>
          </a:p>
        </p:txBody>
      </p:sp>
      <p:sp>
        <p:nvSpPr>
          <p:cNvPr id="9" name="円/楕円 8"/>
          <p:cNvSpPr/>
          <p:nvPr/>
        </p:nvSpPr>
        <p:spPr>
          <a:xfrm>
            <a:off x="4572000" y="5229200"/>
            <a:ext cx="576064" cy="576064"/>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chemeClr val="tx2"/>
                </a:solidFill>
                <a:latin typeface="メイリオ" pitchFamily="50" charset="-128"/>
                <a:ea typeface="メイリオ" pitchFamily="50" charset="-128"/>
              </a:rPr>
              <a:t>6</a:t>
            </a:r>
            <a:endParaRPr kumimoji="1" lang="ja-JP" altLang="en-US" sz="2400" b="1" dirty="0">
              <a:solidFill>
                <a:schemeClr val="tx2"/>
              </a:solidFill>
              <a:latin typeface="メイリオ" pitchFamily="50" charset="-128"/>
              <a:ea typeface="メイリオ" pitchFamily="50" charset="-128"/>
            </a:endParaRPr>
          </a:p>
        </p:txBody>
      </p:sp>
      <p:sp>
        <p:nvSpPr>
          <p:cNvPr id="10" name="円/楕円 9"/>
          <p:cNvSpPr/>
          <p:nvPr/>
        </p:nvSpPr>
        <p:spPr>
          <a:xfrm>
            <a:off x="5508104" y="6165304"/>
            <a:ext cx="576064" cy="576064"/>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chemeClr val="tx2"/>
                </a:solidFill>
                <a:latin typeface="メイリオ" pitchFamily="50" charset="-128"/>
                <a:ea typeface="メイリオ" pitchFamily="50" charset="-128"/>
              </a:rPr>
              <a:t>7</a:t>
            </a:r>
            <a:endParaRPr kumimoji="1" lang="ja-JP" altLang="en-US" sz="2400" b="1" dirty="0">
              <a:solidFill>
                <a:schemeClr val="tx2"/>
              </a:solidFill>
              <a:latin typeface="メイリオ" pitchFamily="50" charset="-128"/>
              <a:ea typeface="メイリオ" pitchFamily="50" charset="-128"/>
            </a:endParaRPr>
          </a:p>
        </p:txBody>
      </p:sp>
      <p:sp>
        <p:nvSpPr>
          <p:cNvPr id="11" name="円/楕円 10"/>
          <p:cNvSpPr/>
          <p:nvPr/>
        </p:nvSpPr>
        <p:spPr>
          <a:xfrm>
            <a:off x="6588224" y="5085184"/>
            <a:ext cx="576064" cy="576064"/>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chemeClr val="tx2"/>
                </a:solidFill>
                <a:latin typeface="メイリオ" pitchFamily="50" charset="-128"/>
                <a:ea typeface="メイリオ" pitchFamily="50" charset="-128"/>
              </a:rPr>
              <a:t>8</a:t>
            </a:r>
            <a:endParaRPr kumimoji="1" lang="ja-JP" altLang="en-US" sz="2400" b="1" dirty="0">
              <a:solidFill>
                <a:schemeClr val="tx2"/>
              </a:solidFill>
              <a:latin typeface="メイリオ" pitchFamily="50" charset="-128"/>
              <a:ea typeface="メイリオ" pitchFamily="50" charset="-128"/>
            </a:endParaRPr>
          </a:p>
        </p:txBody>
      </p:sp>
      <p:sp>
        <p:nvSpPr>
          <p:cNvPr id="12" name="円/楕円 11"/>
          <p:cNvSpPr/>
          <p:nvPr/>
        </p:nvSpPr>
        <p:spPr>
          <a:xfrm>
            <a:off x="8244408" y="5085184"/>
            <a:ext cx="576064" cy="576064"/>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b="1" dirty="0" smtClean="0">
                <a:solidFill>
                  <a:schemeClr val="tx2"/>
                </a:solidFill>
                <a:latin typeface="メイリオ" pitchFamily="50" charset="-128"/>
                <a:ea typeface="メイリオ" pitchFamily="50" charset="-128"/>
              </a:rPr>
              <a:t>9</a:t>
            </a:r>
            <a:endParaRPr kumimoji="1" lang="ja-JP" altLang="en-US" sz="2400" b="1" dirty="0">
              <a:solidFill>
                <a:schemeClr val="tx2"/>
              </a:solidFill>
              <a:latin typeface="メイリオ" pitchFamily="50" charset="-128"/>
              <a:ea typeface="メイリオ" pitchFamily="50" charset="-128"/>
            </a:endParaRPr>
          </a:p>
        </p:txBody>
      </p:sp>
      <p:cxnSp>
        <p:nvCxnSpPr>
          <p:cNvPr id="14" name="直線矢印コネクタ 13"/>
          <p:cNvCxnSpPr>
            <a:stCxn id="4" idx="6"/>
            <a:endCxn id="8" idx="2"/>
          </p:cNvCxnSpPr>
          <p:nvPr/>
        </p:nvCxnSpPr>
        <p:spPr>
          <a:xfrm flipV="1">
            <a:off x="1259632" y="4653136"/>
            <a:ext cx="2304256" cy="720080"/>
          </a:xfrm>
          <a:prstGeom prst="straightConnector1">
            <a:avLst/>
          </a:prstGeom>
          <a:ln w="25400">
            <a:solidFill>
              <a:schemeClr val="tx2"/>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a:stCxn id="4" idx="6"/>
            <a:endCxn id="9" idx="2"/>
          </p:cNvCxnSpPr>
          <p:nvPr/>
        </p:nvCxnSpPr>
        <p:spPr>
          <a:xfrm>
            <a:off x="1259632" y="5373216"/>
            <a:ext cx="3312368" cy="144016"/>
          </a:xfrm>
          <a:prstGeom prst="straightConnector1">
            <a:avLst/>
          </a:prstGeom>
          <a:ln w="254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20" name="直線矢印コネクタ 19"/>
          <p:cNvCxnSpPr>
            <a:stCxn id="4" idx="6"/>
            <a:endCxn id="10" idx="2"/>
          </p:cNvCxnSpPr>
          <p:nvPr/>
        </p:nvCxnSpPr>
        <p:spPr>
          <a:xfrm>
            <a:off x="1259632" y="5373216"/>
            <a:ext cx="4248472" cy="1080120"/>
          </a:xfrm>
          <a:prstGeom prst="straightConnector1">
            <a:avLst/>
          </a:prstGeom>
          <a:ln w="254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a:stCxn id="8" idx="5"/>
            <a:endCxn id="9" idx="1"/>
          </p:cNvCxnSpPr>
          <p:nvPr/>
        </p:nvCxnSpPr>
        <p:spPr>
          <a:xfrm>
            <a:off x="4055589" y="4856805"/>
            <a:ext cx="600774" cy="456758"/>
          </a:xfrm>
          <a:prstGeom prst="straightConnector1">
            <a:avLst/>
          </a:prstGeom>
          <a:ln w="254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a:stCxn id="9" idx="5"/>
            <a:endCxn id="10" idx="1"/>
          </p:cNvCxnSpPr>
          <p:nvPr/>
        </p:nvCxnSpPr>
        <p:spPr>
          <a:xfrm>
            <a:off x="5063701" y="5720901"/>
            <a:ext cx="528766" cy="528766"/>
          </a:xfrm>
          <a:prstGeom prst="straightConnector1">
            <a:avLst/>
          </a:prstGeom>
          <a:ln w="25400">
            <a:solidFill>
              <a:schemeClr val="tx2"/>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23" name="直線矢印コネクタ 22"/>
          <p:cNvCxnSpPr>
            <a:stCxn id="27" idx="6"/>
            <a:endCxn id="11" idx="2"/>
          </p:cNvCxnSpPr>
          <p:nvPr/>
        </p:nvCxnSpPr>
        <p:spPr>
          <a:xfrm>
            <a:off x="3635896" y="3969060"/>
            <a:ext cx="2952328" cy="1404156"/>
          </a:xfrm>
          <a:prstGeom prst="straightConnector1">
            <a:avLst/>
          </a:prstGeom>
          <a:ln w="508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4" name="直線矢印コネクタ 23"/>
          <p:cNvCxnSpPr>
            <a:stCxn id="10" idx="6"/>
            <a:endCxn id="11" idx="3"/>
          </p:cNvCxnSpPr>
          <p:nvPr/>
        </p:nvCxnSpPr>
        <p:spPr>
          <a:xfrm flipV="1">
            <a:off x="6084168" y="5576885"/>
            <a:ext cx="588419" cy="876451"/>
          </a:xfrm>
          <a:prstGeom prst="straightConnector1">
            <a:avLst/>
          </a:prstGeom>
          <a:ln w="254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25" name="直線矢印コネクタ 24"/>
          <p:cNvCxnSpPr>
            <a:stCxn id="11" idx="6"/>
            <a:endCxn id="12" idx="2"/>
          </p:cNvCxnSpPr>
          <p:nvPr/>
        </p:nvCxnSpPr>
        <p:spPr>
          <a:xfrm>
            <a:off x="7164288" y="5373216"/>
            <a:ext cx="1080120" cy="0"/>
          </a:xfrm>
          <a:prstGeom prst="straightConnector1">
            <a:avLst/>
          </a:prstGeom>
          <a:ln w="508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0" name="テキスト ボックス 29"/>
          <p:cNvSpPr txBox="1"/>
          <p:nvPr/>
        </p:nvSpPr>
        <p:spPr>
          <a:xfrm>
            <a:off x="2771800" y="5055567"/>
            <a:ext cx="1224136" cy="461665"/>
          </a:xfrm>
          <a:prstGeom prst="rect">
            <a:avLst/>
          </a:prstGeom>
          <a:noFill/>
        </p:spPr>
        <p:txBody>
          <a:bodyPr wrap="square" rtlCol="0">
            <a:spAutoFit/>
          </a:bodyPr>
          <a:lstStyle/>
          <a:p>
            <a:r>
              <a:rPr lang="en-US" altLang="ja-JP" sz="2400" dirty="0" smtClean="0">
                <a:solidFill>
                  <a:schemeClr val="tx2"/>
                </a:solidFill>
                <a:latin typeface="メイリオ" pitchFamily="50" charset="-128"/>
                <a:ea typeface="メイリオ" pitchFamily="50" charset="-128"/>
              </a:rPr>
              <a:t>E</a:t>
            </a:r>
            <a:r>
              <a:rPr kumimoji="1" lang="en-US" altLang="ja-JP" sz="2400" dirty="0" smtClean="0">
                <a:solidFill>
                  <a:schemeClr val="tx2"/>
                </a:solidFill>
                <a:latin typeface="メイリオ" pitchFamily="50" charset="-128"/>
                <a:ea typeface="メイリオ" pitchFamily="50" charset="-128"/>
              </a:rPr>
              <a:t>(7-5)</a:t>
            </a:r>
            <a:endParaRPr kumimoji="1" lang="ja-JP" altLang="en-US" sz="2400" dirty="0">
              <a:solidFill>
                <a:schemeClr val="tx2"/>
              </a:solidFill>
              <a:latin typeface="メイリオ" pitchFamily="50" charset="-128"/>
              <a:ea typeface="メイリオ" pitchFamily="50" charset="-128"/>
            </a:endParaRPr>
          </a:p>
        </p:txBody>
      </p:sp>
      <p:sp>
        <p:nvSpPr>
          <p:cNvPr id="31" name="テキスト ボックス 30"/>
          <p:cNvSpPr txBox="1"/>
          <p:nvPr/>
        </p:nvSpPr>
        <p:spPr>
          <a:xfrm>
            <a:off x="2627784" y="5949280"/>
            <a:ext cx="129614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F(6-5)</a:t>
            </a:r>
            <a:endParaRPr kumimoji="1" lang="ja-JP" altLang="en-US" sz="2400" b="1" dirty="0">
              <a:solidFill>
                <a:srgbClr val="C00000"/>
              </a:solidFill>
              <a:latin typeface="メイリオ" pitchFamily="50" charset="-128"/>
              <a:ea typeface="メイリオ" pitchFamily="50" charset="-128"/>
            </a:endParaRPr>
          </a:p>
        </p:txBody>
      </p:sp>
      <p:sp>
        <p:nvSpPr>
          <p:cNvPr id="32" name="テキスト ボックス 31"/>
          <p:cNvSpPr txBox="1"/>
          <p:nvPr/>
        </p:nvSpPr>
        <p:spPr>
          <a:xfrm>
            <a:off x="4139952" y="4725144"/>
            <a:ext cx="1296144" cy="461665"/>
          </a:xfrm>
          <a:prstGeom prst="rect">
            <a:avLst/>
          </a:prstGeom>
          <a:noFill/>
        </p:spPr>
        <p:txBody>
          <a:bodyPr wrap="square" rtlCol="0">
            <a:spAutoFit/>
          </a:bodyPr>
          <a:lstStyle/>
          <a:p>
            <a:r>
              <a:rPr lang="en-US" altLang="ja-JP" sz="2400" dirty="0" smtClean="0">
                <a:solidFill>
                  <a:schemeClr val="tx2"/>
                </a:solidFill>
                <a:latin typeface="メイリオ" pitchFamily="50" charset="-128"/>
                <a:ea typeface="メイリオ" pitchFamily="50" charset="-128"/>
              </a:rPr>
              <a:t>G</a:t>
            </a:r>
            <a:r>
              <a:rPr kumimoji="1" lang="en-US" altLang="ja-JP" sz="2400" dirty="0" smtClean="0">
                <a:solidFill>
                  <a:schemeClr val="tx2"/>
                </a:solidFill>
                <a:latin typeface="メイリオ" pitchFamily="50" charset="-128"/>
                <a:ea typeface="メイリオ" pitchFamily="50" charset="-128"/>
              </a:rPr>
              <a:t>(3-2)</a:t>
            </a:r>
            <a:endParaRPr kumimoji="1" lang="ja-JP" altLang="en-US" sz="2400" b="1" dirty="0">
              <a:solidFill>
                <a:srgbClr val="C00000"/>
              </a:solidFill>
              <a:latin typeface="メイリオ" pitchFamily="50" charset="-128"/>
              <a:ea typeface="メイリオ" pitchFamily="50" charset="-128"/>
            </a:endParaRPr>
          </a:p>
        </p:txBody>
      </p:sp>
      <p:sp>
        <p:nvSpPr>
          <p:cNvPr id="33" name="テキスト ボックス 32"/>
          <p:cNvSpPr txBox="1"/>
          <p:nvPr/>
        </p:nvSpPr>
        <p:spPr>
          <a:xfrm>
            <a:off x="5148064" y="4335487"/>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H(4)</a:t>
            </a:r>
            <a:endParaRPr kumimoji="1" lang="ja-JP" altLang="en-US" sz="2400" b="1" dirty="0">
              <a:solidFill>
                <a:srgbClr val="C00000"/>
              </a:solidFill>
              <a:latin typeface="メイリオ" pitchFamily="50" charset="-128"/>
              <a:ea typeface="メイリオ" pitchFamily="50" charset="-128"/>
            </a:endParaRPr>
          </a:p>
        </p:txBody>
      </p:sp>
      <p:sp>
        <p:nvSpPr>
          <p:cNvPr id="34" name="テキスト ボックス 33"/>
          <p:cNvSpPr txBox="1"/>
          <p:nvPr/>
        </p:nvSpPr>
        <p:spPr>
          <a:xfrm>
            <a:off x="6372200" y="5877272"/>
            <a:ext cx="936104"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I(3)</a:t>
            </a:r>
            <a:endParaRPr kumimoji="1" lang="ja-JP" altLang="en-US" sz="2400" b="1" dirty="0">
              <a:solidFill>
                <a:srgbClr val="C00000"/>
              </a:solidFill>
              <a:latin typeface="メイリオ" pitchFamily="50" charset="-128"/>
              <a:ea typeface="メイリオ" pitchFamily="50" charset="-128"/>
            </a:endParaRPr>
          </a:p>
        </p:txBody>
      </p:sp>
      <p:sp>
        <p:nvSpPr>
          <p:cNvPr id="35" name="テキスト ボックス 34"/>
          <p:cNvSpPr txBox="1"/>
          <p:nvPr/>
        </p:nvSpPr>
        <p:spPr>
          <a:xfrm>
            <a:off x="7308304" y="4941168"/>
            <a:ext cx="864096" cy="461665"/>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J(4)</a:t>
            </a:r>
            <a:endParaRPr kumimoji="1" lang="ja-JP" altLang="en-US" sz="2400" b="1" dirty="0">
              <a:solidFill>
                <a:srgbClr val="C00000"/>
              </a:solidFill>
              <a:latin typeface="メイリオ" pitchFamily="50" charset="-128"/>
              <a:ea typeface="メイリオ" pitchFamily="50" charset="-128"/>
            </a:endParaRPr>
          </a:p>
        </p:txBody>
      </p:sp>
      <p:sp>
        <p:nvSpPr>
          <p:cNvPr id="27" name="円/楕円 26"/>
          <p:cNvSpPr/>
          <p:nvPr/>
        </p:nvSpPr>
        <p:spPr>
          <a:xfrm>
            <a:off x="2915816" y="3645024"/>
            <a:ext cx="720080" cy="648072"/>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b="1" dirty="0" smtClean="0">
                <a:solidFill>
                  <a:schemeClr val="tx2"/>
                </a:solidFill>
                <a:latin typeface="メイリオ" pitchFamily="50" charset="-128"/>
                <a:ea typeface="メイリオ" pitchFamily="50" charset="-128"/>
              </a:rPr>
              <a:t>10</a:t>
            </a:r>
            <a:endParaRPr kumimoji="1" lang="ja-JP" altLang="en-US" b="1" dirty="0">
              <a:solidFill>
                <a:schemeClr val="tx2"/>
              </a:solidFill>
              <a:latin typeface="メイリオ" pitchFamily="50" charset="-128"/>
              <a:ea typeface="メイリオ" pitchFamily="50" charset="-128"/>
            </a:endParaRPr>
          </a:p>
        </p:txBody>
      </p:sp>
      <p:cxnSp>
        <p:nvCxnSpPr>
          <p:cNvPr id="29" name="直線矢印コネクタ 28"/>
          <p:cNvCxnSpPr>
            <a:stCxn id="4" idx="6"/>
            <a:endCxn id="27" idx="3"/>
          </p:cNvCxnSpPr>
          <p:nvPr/>
        </p:nvCxnSpPr>
        <p:spPr>
          <a:xfrm flipV="1">
            <a:off x="1259632" y="4198188"/>
            <a:ext cx="1761637" cy="1175028"/>
          </a:xfrm>
          <a:prstGeom prst="straightConnector1">
            <a:avLst/>
          </a:prstGeom>
          <a:ln w="508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8" name="テキスト ボックス 37"/>
          <p:cNvSpPr txBox="1"/>
          <p:nvPr/>
        </p:nvSpPr>
        <p:spPr>
          <a:xfrm>
            <a:off x="1187624" y="4509120"/>
            <a:ext cx="936104" cy="461665"/>
          </a:xfrm>
          <a:prstGeom prst="rect">
            <a:avLst/>
          </a:prstGeom>
          <a:noFill/>
        </p:spPr>
        <p:txBody>
          <a:bodyPr wrap="square" rtlCol="0">
            <a:spAutoFit/>
          </a:bodyPr>
          <a:lstStyle/>
          <a:p>
            <a:r>
              <a:rPr kumimoji="1" lang="en-US" altLang="ja-JP" sz="2400" b="1" dirty="0" smtClean="0">
                <a:solidFill>
                  <a:srgbClr val="C00000"/>
                </a:solidFill>
                <a:latin typeface="メイリオ" pitchFamily="50" charset="-128"/>
                <a:ea typeface="メイリオ" pitchFamily="50" charset="-128"/>
              </a:rPr>
              <a:t>K(2)</a:t>
            </a:r>
            <a:endParaRPr kumimoji="1" lang="ja-JP" altLang="en-US" sz="2400" b="1" dirty="0">
              <a:solidFill>
                <a:srgbClr val="C00000"/>
              </a:solidFill>
              <a:latin typeface="メイリオ" pitchFamily="50" charset="-128"/>
              <a:ea typeface="メイリオ" pitchFamily="50" charset="-128"/>
            </a:endParaRPr>
          </a:p>
        </p:txBody>
      </p:sp>
      <p:sp>
        <p:nvSpPr>
          <p:cNvPr id="58" name="正方形/長方形 57"/>
          <p:cNvSpPr/>
          <p:nvPr/>
        </p:nvSpPr>
        <p:spPr>
          <a:xfrm>
            <a:off x="251520" y="3528392"/>
            <a:ext cx="1800200" cy="908720"/>
          </a:xfrm>
          <a:prstGeom prst="rect">
            <a:avLst/>
          </a:prstGeom>
          <a:solidFill>
            <a:schemeClr val="bg1"/>
          </a:solid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solidFill>
                  <a:schemeClr val="tx2"/>
                </a:solidFill>
                <a:latin typeface="メイリオ" pitchFamily="50" charset="-128"/>
                <a:ea typeface="メイリオ" pitchFamily="50" charset="-128"/>
              </a:rPr>
              <a:t>準備作業を新たに</a:t>
            </a:r>
            <a:r>
              <a:rPr lang="ja-JP" altLang="en-US" sz="2400" b="1" dirty="0" smtClean="0">
                <a:solidFill>
                  <a:schemeClr val="tx2"/>
                </a:solidFill>
                <a:latin typeface="メイリオ" pitchFamily="50" charset="-128"/>
                <a:ea typeface="メイリオ" pitchFamily="50" charset="-128"/>
              </a:rPr>
              <a:t>設定</a:t>
            </a:r>
            <a:endParaRPr kumimoji="1" lang="ja-JP" altLang="en-US" sz="2400" b="1" dirty="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latin typeface="メイリオ" pitchFamily="50" charset="-128"/>
                <a:ea typeface="メイリオ" pitchFamily="50" charset="-128"/>
              </a:rPr>
              <a:t>今日のまとめ</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467544" y="1772816"/>
            <a:ext cx="8424936" cy="4824536"/>
          </a:xfrm>
        </p:spPr>
        <p:txBody>
          <a:bodyPr>
            <a:normAutofit/>
          </a:bodyPr>
          <a:lstStyle/>
          <a:p>
            <a:r>
              <a:rPr lang="ja-JP" altLang="en-US" sz="3000" dirty="0" smtClean="0">
                <a:solidFill>
                  <a:schemeClr val="tx2"/>
                </a:solidFill>
                <a:latin typeface="メイリオ" pitchFamily="50" charset="-128"/>
                <a:ea typeface="メイリオ" pitchFamily="50" charset="-128"/>
              </a:rPr>
              <a:t>アローダイアグラムを構築でき，</a:t>
            </a:r>
            <a:r>
              <a:rPr lang="en-US" altLang="ja-JP" sz="3000" dirty="0" smtClean="0">
                <a:solidFill>
                  <a:schemeClr val="tx2"/>
                </a:solidFill>
                <a:latin typeface="メイリオ" pitchFamily="50" charset="-128"/>
                <a:ea typeface="メイリオ" pitchFamily="50" charset="-128"/>
              </a:rPr>
              <a:t>PERT</a:t>
            </a:r>
            <a:r>
              <a:rPr lang="ja-JP" altLang="en-US" sz="3000" dirty="0" smtClean="0">
                <a:solidFill>
                  <a:schemeClr val="tx2"/>
                </a:solidFill>
                <a:latin typeface="メイリオ" pitchFamily="50" charset="-128"/>
                <a:ea typeface="メイリオ" pitchFamily="50" charset="-128"/>
              </a:rPr>
              <a:t>を使いこなせるようになろう！</a:t>
            </a:r>
            <a:endParaRPr lang="en-US" altLang="ja-JP" sz="3000" dirty="0" smtClean="0">
              <a:solidFill>
                <a:schemeClr val="tx2"/>
              </a:solidFill>
              <a:latin typeface="メイリオ" pitchFamily="50" charset="-128"/>
              <a:ea typeface="メイリオ" pitchFamily="50" charset="-128"/>
            </a:endParaRPr>
          </a:p>
          <a:p>
            <a:endParaRPr lang="en-US" altLang="ja-JP" sz="1200" dirty="0" smtClean="0">
              <a:solidFill>
                <a:schemeClr val="tx2"/>
              </a:solidFill>
              <a:latin typeface="メイリオ" pitchFamily="50" charset="-128"/>
              <a:ea typeface="メイリオ" pitchFamily="50" charset="-128"/>
            </a:endParaRPr>
          </a:p>
          <a:p>
            <a:r>
              <a:rPr lang="ja-JP" altLang="en-US" sz="3000" dirty="0" smtClean="0">
                <a:solidFill>
                  <a:schemeClr val="tx2"/>
                </a:solidFill>
                <a:latin typeface="メイリオ" pitchFamily="50" charset="-128"/>
                <a:ea typeface="メイリオ" pitchFamily="50" charset="-128"/>
              </a:rPr>
              <a:t>表を用いた自動計算でプロジェクト計画に必要な様々な値が計算でき，クリティカルパスを見つけられるようになろう！</a:t>
            </a:r>
            <a:endParaRPr lang="en-US" altLang="ja-JP" sz="3000" dirty="0" smtClean="0">
              <a:solidFill>
                <a:schemeClr val="tx2"/>
              </a:solidFill>
              <a:latin typeface="メイリオ" pitchFamily="50" charset="-128"/>
              <a:ea typeface="メイリオ" pitchFamily="50" charset="-128"/>
            </a:endParaRPr>
          </a:p>
          <a:p>
            <a:endParaRPr lang="en-US" altLang="ja-JP" sz="1200" dirty="0" smtClean="0">
              <a:solidFill>
                <a:schemeClr val="tx2"/>
              </a:solidFill>
              <a:latin typeface="メイリオ" pitchFamily="50" charset="-128"/>
              <a:ea typeface="メイリオ" pitchFamily="50" charset="-128"/>
            </a:endParaRPr>
          </a:p>
          <a:p>
            <a:r>
              <a:rPr lang="ja-JP" altLang="en-US" sz="3000" dirty="0" smtClean="0">
                <a:solidFill>
                  <a:schemeClr val="tx2"/>
                </a:solidFill>
                <a:latin typeface="メイリオ" pitchFamily="50" charset="-128"/>
                <a:ea typeface="メイリオ" pitchFamily="50" charset="-128"/>
              </a:rPr>
              <a:t>一度作った日程計画から変更が生じた場合の日程管理ができるようになろう！</a:t>
            </a:r>
            <a:endParaRPr lang="en-US" altLang="ja-JP" sz="3000" dirty="0" smtClean="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itchFamily="50" charset="-128"/>
                <a:ea typeface="メイリオ" pitchFamily="50" charset="-128"/>
              </a:rPr>
              <a:t>例題で確認していこう</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251520" y="1772816"/>
            <a:ext cx="8640960" cy="4495800"/>
          </a:xfrm>
        </p:spPr>
        <p:txBody>
          <a:bodyPr>
            <a:normAutofit/>
          </a:bodyPr>
          <a:lstStyle/>
          <a:p>
            <a:pPr>
              <a:buNone/>
            </a:pPr>
            <a:r>
              <a:rPr lang="ja-JP" altLang="en-US" sz="2800" u="sng" dirty="0" smtClean="0">
                <a:solidFill>
                  <a:schemeClr val="tx2"/>
                </a:solidFill>
                <a:latin typeface="メイリオ" pitchFamily="50" charset="-128"/>
                <a:ea typeface="メイリオ" pitchFamily="50" charset="-128"/>
              </a:rPr>
              <a:t>例：新製品開発</a:t>
            </a:r>
            <a:endParaRPr lang="en-US" altLang="ja-JP" sz="2800" u="sng"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新製品を市場に出せるようになるまでに，最短でどのくらいかかるか？</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各作業の段取り，資材調達の計画は？</a:t>
            </a:r>
            <a:endParaRPr lang="en-US" altLang="ja-JP" sz="2800" dirty="0" smtClean="0">
              <a:solidFill>
                <a:schemeClr val="tx2"/>
              </a:solidFill>
              <a:latin typeface="メイリオ" pitchFamily="50" charset="-128"/>
              <a:ea typeface="メイリオ" pitchFamily="50" charset="-128"/>
            </a:endParaRPr>
          </a:p>
          <a:p>
            <a:r>
              <a:rPr kumimoji="1" lang="ja-JP" altLang="en-US" sz="2800" dirty="0" smtClean="0">
                <a:solidFill>
                  <a:schemeClr val="tx2"/>
                </a:solidFill>
                <a:latin typeface="メイリオ" pitchFamily="50" charset="-128"/>
                <a:ea typeface="メイリオ" pitchFamily="50" charset="-128"/>
              </a:rPr>
              <a:t>どの作業がボトルネックになっているか？</a:t>
            </a:r>
            <a:endParaRPr kumimoji="1" lang="en-US" altLang="ja-JP" sz="2800" dirty="0" smtClean="0">
              <a:solidFill>
                <a:schemeClr val="tx2"/>
              </a:solidFill>
              <a:latin typeface="メイリオ" pitchFamily="50" charset="-128"/>
              <a:ea typeface="メイリオ" pitchFamily="50" charset="-128"/>
            </a:endParaRPr>
          </a:p>
          <a:p>
            <a:r>
              <a:rPr kumimoji="1" lang="ja-JP" altLang="en-US" sz="2800" dirty="0" smtClean="0">
                <a:solidFill>
                  <a:schemeClr val="tx2"/>
                </a:solidFill>
                <a:latin typeface="メイリオ" pitchFamily="50" charset="-128"/>
                <a:ea typeface="メイリオ" pitchFamily="50" charset="-128"/>
              </a:rPr>
              <a:t>どこに注力すればよいか？</a:t>
            </a:r>
            <a:endParaRPr kumimoji="1" lang="en-US" altLang="ja-JP" sz="2800" dirty="0" smtClean="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itchFamily="50" charset="-128"/>
                <a:ea typeface="メイリオ" pitchFamily="50" charset="-128"/>
              </a:rPr>
              <a:t>プロジェクトの例</a:t>
            </a:r>
            <a:endParaRPr kumimoji="1" lang="ja-JP" altLang="en-US" dirty="0">
              <a:latin typeface="メイリオ" pitchFamily="50" charset="-128"/>
              <a:ea typeface="メイリオ" pitchFamily="50" charset="-128"/>
            </a:endParaRPr>
          </a:p>
        </p:txBody>
      </p:sp>
      <p:graphicFrame>
        <p:nvGraphicFramePr>
          <p:cNvPr id="5" name="表 4"/>
          <p:cNvGraphicFramePr>
            <a:graphicFrameLocks noGrp="1"/>
          </p:cNvGraphicFramePr>
          <p:nvPr/>
        </p:nvGraphicFramePr>
        <p:xfrm>
          <a:off x="611560" y="1700814"/>
          <a:ext cx="8064896" cy="4968546"/>
        </p:xfrm>
        <a:graphic>
          <a:graphicData uri="http://schemas.openxmlformats.org/drawingml/2006/table">
            <a:tbl>
              <a:tblPr firstRow="1" bandRow="1"/>
              <a:tblGrid>
                <a:gridCol w="1080120">
                  <a:extLst>
                    <a:ext uri="{9D8B030D-6E8A-4147-A177-3AD203B41FA5}">
                      <a16:colId xmlns:a16="http://schemas.microsoft.com/office/drawing/2014/main" val="20000"/>
                    </a:ext>
                  </a:extLst>
                </a:gridCol>
                <a:gridCol w="3600400">
                  <a:extLst>
                    <a:ext uri="{9D8B030D-6E8A-4147-A177-3AD203B41FA5}">
                      <a16:colId xmlns:a16="http://schemas.microsoft.com/office/drawing/2014/main" val="20001"/>
                    </a:ext>
                  </a:extLst>
                </a:gridCol>
                <a:gridCol w="2016224">
                  <a:extLst>
                    <a:ext uri="{9D8B030D-6E8A-4147-A177-3AD203B41FA5}">
                      <a16:colId xmlns:a16="http://schemas.microsoft.com/office/drawing/2014/main" val="20002"/>
                    </a:ext>
                  </a:extLst>
                </a:gridCol>
                <a:gridCol w="1368152">
                  <a:extLst>
                    <a:ext uri="{9D8B030D-6E8A-4147-A177-3AD203B41FA5}">
                      <a16:colId xmlns:a16="http://schemas.microsoft.com/office/drawing/2014/main" val="20003"/>
                    </a:ext>
                  </a:extLst>
                </a:gridCol>
              </a:tblGrid>
              <a:tr h="451686">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ja-JP" altLang="en-US" sz="2000" dirty="0" smtClean="0">
                          <a:solidFill>
                            <a:schemeClr val="tx2"/>
                          </a:solidFill>
                          <a:latin typeface="メイリオ" pitchFamily="50" charset="-128"/>
                          <a:ea typeface="メイリオ" pitchFamily="50" charset="-128"/>
                        </a:rPr>
                        <a:t>記号</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ja-JP" altLang="en-US" sz="2000" dirty="0" smtClean="0">
                          <a:solidFill>
                            <a:schemeClr val="tx2"/>
                          </a:solidFill>
                          <a:latin typeface="メイリオ" pitchFamily="50" charset="-128"/>
                          <a:ea typeface="メイリオ" pitchFamily="50" charset="-128"/>
                        </a:rPr>
                        <a:t>作業内容</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ja-JP" altLang="en-US" sz="2000" dirty="0" smtClean="0">
                          <a:solidFill>
                            <a:schemeClr val="tx2"/>
                          </a:solidFill>
                          <a:latin typeface="メイリオ" pitchFamily="50" charset="-128"/>
                          <a:ea typeface="メイリオ" pitchFamily="50" charset="-128"/>
                        </a:rPr>
                        <a:t>作業時間見積り</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ja-JP" altLang="en-US" sz="2000" dirty="0" smtClean="0">
                          <a:solidFill>
                            <a:schemeClr val="tx2"/>
                          </a:solidFill>
                          <a:latin typeface="メイリオ" pitchFamily="50" charset="-128"/>
                          <a:ea typeface="メイリオ" pitchFamily="50" charset="-128"/>
                        </a:rPr>
                        <a:t>先行作業</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451686">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2000" dirty="0" smtClean="0">
                          <a:solidFill>
                            <a:schemeClr val="tx2"/>
                          </a:solidFill>
                          <a:latin typeface="メイリオ" pitchFamily="50" charset="-128"/>
                          <a:ea typeface="メイリオ" pitchFamily="50" charset="-128"/>
                        </a:rPr>
                        <a:t>A</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l"/>
                      <a:r>
                        <a:rPr kumimoji="1" lang="ja-JP" altLang="en-US" sz="2000" dirty="0" smtClean="0">
                          <a:solidFill>
                            <a:schemeClr val="tx2"/>
                          </a:solidFill>
                          <a:latin typeface="メイリオ" pitchFamily="50" charset="-128"/>
                          <a:ea typeface="メイリオ" pitchFamily="50" charset="-128"/>
                        </a:rPr>
                        <a:t>顧客アンケート調査</a:t>
                      </a:r>
                      <a:endParaRPr kumimoji="1" lang="ja-JP" altLang="en-US" sz="2000" dirty="0">
                        <a:solidFill>
                          <a:schemeClr val="tx2"/>
                        </a:solidFill>
                        <a:latin typeface="メイリオ" pitchFamily="50" charset="-128"/>
                        <a:ea typeface="メイリオ" pitchFamily="50" charset="-128"/>
                      </a:endParaRPr>
                    </a:p>
                  </a:txBody>
                  <a:tcPr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2000" dirty="0" smtClean="0">
                          <a:solidFill>
                            <a:schemeClr val="tx2"/>
                          </a:solidFill>
                          <a:latin typeface="メイリオ" pitchFamily="50" charset="-128"/>
                          <a:ea typeface="メイリオ" pitchFamily="50" charset="-128"/>
                        </a:rPr>
                        <a:t>3</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ja-JP" altLang="en-US" sz="2000" dirty="0" smtClean="0">
                          <a:solidFill>
                            <a:schemeClr val="tx2"/>
                          </a:solidFill>
                          <a:latin typeface="メイリオ" pitchFamily="50" charset="-128"/>
                          <a:ea typeface="メイリオ" pitchFamily="50" charset="-128"/>
                        </a:rPr>
                        <a:t>なし</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451686">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2000" dirty="0" smtClean="0">
                          <a:solidFill>
                            <a:schemeClr val="tx2"/>
                          </a:solidFill>
                          <a:latin typeface="メイリオ" pitchFamily="50" charset="-128"/>
                          <a:ea typeface="メイリオ" pitchFamily="50" charset="-128"/>
                        </a:rPr>
                        <a:t>B</a:t>
                      </a: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l"/>
                      <a:r>
                        <a:rPr kumimoji="1" lang="ja-JP" altLang="en-US" sz="2000" dirty="0" smtClean="0">
                          <a:solidFill>
                            <a:schemeClr val="tx2"/>
                          </a:solidFill>
                          <a:latin typeface="メイリオ" pitchFamily="50" charset="-128"/>
                          <a:ea typeface="メイリオ" pitchFamily="50" charset="-128"/>
                        </a:rPr>
                        <a:t>アンケート結果の分析</a:t>
                      </a:r>
                      <a:endParaRPr kumimoji="1" lang="ja-JP" altLang="en-US" sz="2000" dirty="0">
                        <a:solidFill>
                          <a:schemeClr val="tx2"/>
                        </a:solidFill>
                        <a:latin typeface="メイリオ" pitchFamily="50" charset="-128"/>
                        <a:ea typeface="メイリオ" pitchFamily="50" charset="-128"/>
                      </a:endParaRPr>
                    </a:p>
                  </a:txBody>
                  <a:tcPr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2000" dirty="0" smtClean="0">
                          <a:solidFill>
                            <a:schemeClr val="tx2"/>
                          </a:solidFill>
                          <a:latin typeface="メイリオ" pitchFamily="50" charset="-128"/>
                          <a:ea typeface="メイリオ" pitchFamily="50" charset="-128"/>
                        </a:rPr>
                        <a:t>2</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2000" dirty="0" smtClean="0">
                          <a:solidFill>
                            <a:schemeClr val="tx2"/>
                          </a:solidFill>
                          <a:latin typeface="メイリオ" pitchFamily="50" charset="-128"/>
                          <a:ea typeface="メイリオ" pitchFamily="50" charset="-128"/>
                        </a:rPr>
                        <a:t>A</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451686">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2000" dirty="0" smtClean="0">
                          <a:solidFill>
                            <a:schemeClr val="tx2"/>
                          </a:solidFill>
                          <a:latin typeface="メイリオ" pitchFamily="50" charset="-128"/>
                          <a:ea typeface="メイリオ" pitchFamily="50" charset="-128"/>
                        </a:rPr>
                        <a:t>C</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l"/>
                      <a:r>
                        <a:rPr kumimoji="1" lang="ja-JP" altLang="en-US" sz="2000" dirty="0" smtClean="0">
                          <a:solidFill>
                            <a:schemeClr val="tx2"/>
                          </a:solidFill>
                          <a:latin typeface="メイリオ" pitchFamily="50" charset="-128"/>
                          <a:ea typeface="メイリオ" pitchFamily="50" charset="-128"/>
                        </a:rPr>
                        <a:t>実験結果の整理</a:t>
                      </a:r>
                      <a:endParaRPr kumimoji="1" lang="ja-JP" altLang="en-US" sz="2000" dirty="0">
                        <a:solidFill>
                          <a:schemeClr val="tx2"/>
                        </a:solidFill>
                        <a:latin typeface="メイリオ" pitchFamily="50" charset="-128"/>
                        <a:ea typeface="メイリオ" pitchFamily="50" charset="-128"/>
                      </a:endParaRPr>
                    </a:p>
                  </a:txBody>
                  <a:tcPr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2000" dirty="0" smtClean="0">
                          <a:solidFill>
                            <a:schemeClr val="tx2"/>
                          </a:solidFill>
                          <a:latin typeface="メイリオ" pitchFamily="50" charset="-128"/>
                          <a:ea typeface="メイリオ" pitchFamily="50" charset="-128"/>
                        </a:rPr>
                        <a:t>3</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ja-JP" altLang="en-US" sz="2000" dirty="0" smtClean="0">
                          <a:solidFill>
                            <a:schemeClr val="tx2"/>
                          </a:solidFill>
                          <a:latin typeface="メイリオ" pitchFamily="50" charset="-128"/>
                          <a:ea typeface="メイリオ" pitchFamily="50" charset="-128"/>
                        </a:rPr>
                        <a:t>なし</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451686">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2000" dirty="0" smtClean="0">
                          <a:solidFill>
                            <a:schemeClr val="tx2"/>
                          </a:solidFill>
                          <a:latin typeface="メイリオ" pitchFamily="50" charset="-128"/>
                          <a:ea typeface="メイリオ" pitchFamily="50" charset="-128"/>
                        </a:rPr>
                        <a:t>D</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l"/>
                      <a:r>
                        <a:rPr kumimoji="1" lang="ja-JP" altLang="en-US" sz="2000" dirty="0" smtClean="0">
                          <a:solidFill>
                            <a:schemeClr val="tx2"/>
                          </a:solidFill>
                          <a:latin typeface="メイリオ" pitchFamily="50" charset="-128"/>
                          <a:ea typeface="メイリオ" pitchFamily="50" charset="-128"/>
                        </a:rPr>
                        <a:t>競合製品の調査</a:t>
                      </a:r>
                      <a:endParaRPr kumimoji="1" lang="ja-JP" altLang="en-US" sz="2000" dirty="0">
                        <a:solidFill>
                          <a:schemeClr val="tx2"/>
                        </a:solidFill>
                        <a:latin typeface="メイリオ" pitchFamily="50" charset="-128"/>
                        <a:ea typeface="メイリオ" pitchFamily="50" charset="-128"/>
                      </a:endParaRPr>
                    </a:p>
                  </a:txBody>
                  <a:tcPr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2000" dirty="0" smtClean="0">
                          <a:solidFill>
                            <a:schemeClr val="tx2"/>
                          </a:solidFill>
                          <a:latin typeface="メイリオ" pitchFamily="50" charset="-128"/>
                          <a:ea typeface="メイリオ" pitchFamily="50" charset="-128"/>
                        </a:rPr>
                        <a:t>4</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ja-JP" altLang="en-US" sz="2000" dirty="0" smtClean="0">
                          <a:solidFill>
                            <a:schemeClr val="tx2"/>
                          </a:solidFill>
                          <a:latin typeface="メイリオ" pitchFamily="50" charset="-128"/>
                          <a:ea typeface="メイリオ" pitchFamily="50" charset="-128"/>
                        </a:rPr>
                        <a:t>なし</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451686">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2000" dirty="0" smtClean="0">
                          <a:solidFill>
                            <a:schemeClr val="tx2"/>
                          </a:solidFill>
                          <a:latin typeface="メイリオ" pitchFamily="50" charset="-128"/>
                          <a:ea typeface="メイリオ" pitchFamily="50" charset="-128"/>
                        </a:rPr>
                        <a:t>E</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l"/>
                      <a:r>
                        <a:rPr kumimoji="1" lang="ja-JP" altLang="en-US" sz="2000" dirty="0" smtClean="0">
                          <a:solidFill>
                            <a:schemeClr val="tx2"/>
                          </a:solidFill>
                          <a:latin typeface="メイリオ" pitchFamily="50" charset="-128"/>
                          <a:ea typeface="メイリオ" pitchFamily="50" charset="-128"/>
                        </a:rPr>
                        <a:t>基本構想の立案</a:t>
                      </a:r>
                      <a:endParaRPr kumimoji="1" lang="ja-JP" altLang="en-US" sz="2000" dirty="0">
                        <a:solidFill>
                          <a:schemeClr val="tx2"/>
                        </a:solidFill>
                        <a:latin typeface="メイリオ" pitchFamily="50" charset="-128"/>
                        <a:ea typeface="メイリオ" pitchFamily="50" charset="-128"/>
                      </a:endParaRPr>
                    </a:p>
                  </a:txBody>
                  <a:tcPr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2000" dirty="0" smtClean="0">
                          <a:solidFill>
                            <a:schemeClr val="tx2"/>
                          </a:solidFill>
                          <a:latin typeface="メイリオ" pitchFamily="50" charset="-128"/>
                          <a:ea typeface="メイリオ" pitchFamily="50" charset="-128"/>
                        </a:rPr>
                        <a:t>6</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2000" dirty="0" smtClean="0">
                          <a:solidFill>
                            <a:schemeClr val="tx2"/>
                          </a:solidFill>
                          <a:latin typeface="メイリオ" pitchFamily="50" charset="-128"/>
                          <a:ea typeface="メイリオ" pitchFamily="50" charset="-128"/>
                        </a:rPr>
                        <a:t>B, C, D</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451686">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2000" dirty="0" smtClean="0">
                          <a:solidFill>
                            <a:schemeClr val="tx2"/>
                          </a:solidFill>
                          <a:latin typeface="メイリオ" pitchFamily="50" charset="-128"/>
                          <a:ea typeface="メイリオ" pitchFamily="50" charset="-128"/>
                        </a:rPr>
                        <a:t>F</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l"/>
                      <a:r>
                        <a:rPr kumimoji="1" lang="ja-JP" altLang="en-US" sz="2000" dirty="0" smtClean="0">
                          <a:solidFill>
                            <a:schemeClr val="tx2"/>
                          </a:solidFill>
                          <a:latin typeface="メイリオ" pitchFamily="50" charset="-128"/>
                          <a:ea typeface="メイリオ" pitchFamily="50" charset="-128"/>
                        </a:rPr>
                        <a:t>実装構想の具体化</a:t>
                      </a:r>
                      <a:endParaRPr kumimoji="1" lang="ja-JP" altLang="en-US" sz="2000" dirty="0">
                        <a:solidFill>
                          <a:schemeClr val="tx2"/>
                        </a:solidFill>
                        <a:latin typeface="メイリオ" pitchFamily="50" charset="-128"/>
                        <a:ea typeface="メイリオ" pitchFamily="50" charset="-128"/>
                      </a:endParaRPr>
                    </a:p>
                  </a:txBody>
                  <a:tcPr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2000" dirty="0" smtClean="0">
                          <a:solidFill>
                            <a:schemeClr val="tx2"/>
                          </a:solidFill>
                          <a:latin typeface="メイリオ" pitchFamily="50" charset="-128"/>
                          <a:ea typeface="メイリオ" pitchFamily="50" charset="-128"/>
                        </a:rPr>
                        <a:t>4</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2000" dirty="0" smtClean="0">
                          <a:solidFill>
                            <a:schemeClr val="tx2"/>
                          </a:solidFill>
                          <a:latin typeface="メイリオ" pitchFamily="50" charset="-128"/>
                          <a:ea typeface="メイリオ" pitchFamily="50" charset="-128"/>
                        </a:rPr>
                        <a:t>E</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451686">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2000" dirty="0" smtClean="0">
                          <a:solidFill>
                            <a:schemeClr val="tx2"/>
                          </a:solidFill>
                          <a:latin typeface="メイリオ" pitchFamily="50" charset="-128"/>
                          <a:ea typeface="メイリオ" pitchFamily="50" charset="-128"/>
                        </a:rPr>
                        <a:t>G</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l"/>
                      <a:r>
                        <a:rPr kumimoji="1" lang="ja-JP" altLang="en-US" sz="2000" dirty="0" smtClean="0">
                          <a:solidFill>
                            <a:schemeClr val="tx2"/>
                          </a:solidFill>
                          <a:latin typeface="メイリオ" pitchFamily="50" charset="-128"/>
                          <a:ea typeface="メイリオ" pitchFamily="50" charset="-128"/>
                        </a:rPr>
                        <a:t>回路構想の具体化</a:t>
                      </a:r>
                      <a:endParaRPr kumimoji="1" lang="ja-JP" altLang="en-US" sz="2000" dirty="0">
                        <a:solidFill>
                          <a:schemeClr val="tx2"/>
                        </a:solidFill>
                        <a:latin typeface="メイリオ" pitchFamily="50" charset="-128"/>
                        <a:ea typeface="メイリオ" pitchFamily="50" charset="-128"/>
                      </a:endParaRPr>
                    </a:p>
                  </a:txBody>
                  <a:tcPr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2000" dirty="0" smtClean="0">
                          <a:solidFill>
                            <a:schemeClr val="tx2"/>
                          </a:solidFill>
                          <a:latin typeface="メイリオ" pitchFamily="50" charset="-128"/>
                          <a:ea typeface="メイリオ" pitchFamily="50" charset="-128"/>
                        </a:rPr>
                        <a:t>3</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2000" dirty="0" smtClean="0">
                          <a:solidFill>
                            <a:schemeClr val="tx2"/>
                          </a:solidFill>
                          <a:latin typeface="メイリオ" pitchFamily="50" charset="-128"/>
                          <a:ea typeface="メイリオ" pitchFamily="50" charset="-128"/>
                        </a:rPr>
                        <a:t>E</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451686">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2000" dirty="0" smtClean="0">
                          <a:solidFill>
                            <a:schemeClr val="tx2"/>
                          </a:solidFill>
                          <a:latin typeface="メイリオ" pitchFamily="50" charset="-128"/>
                          <a:ea typeface="メイリオ" pitchFamily="50" charset="-128"/>
                        </a:rPr>
                        <a:t>H</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l"/>
                      <a:r>
                        <a:rPr kumimoji="1" lang="ja-JP" altLang="en-US" sz="2000" dirty="0" smtClean="0">
                          <a:solidFill>
                            <a:schemeClr val="tx2"/>
                          </a:solidFill>
                          <a:latin typeface="メイリオ" pitchFamily="50" charset="-128"/>
                          <a:ea typeface="メイリオ" pitchFamily="50" charset="-128"/>
                        </a:rPr>
                        <a:t>競合製品の原価分析</a:t>
                      </a:r>
                      <a:endParaRPr kumimoji="1" lang="ja-JP" altLang="en-US" sz="2000" dirty="0">
                        <a:solidFill>
                          <a:schemeClr val="tx2"/>
                        </a:solidFill>
                        <a:latin typeface="メイリオ" pitchFamily="50" charset="-128"/>
                        <a:ea typeface="メイリオ" pitchFamily="50" charset="-128"/>
                      </a:endParaRPr>
                    </a:p>
                  </a:txBody>
                  <a:tcPr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2000" dirty="0" smtClean="0">
                          <a:solidFill>
                            <a:schemeClr val="tx2"/>
                          </a:solidFill>
                          <a:latin typeface="メイリオ" pitchFamily="50" charset="-128"/>
                          <a:ea typeface="メイリオ" pitchFamily="50" charset="-128"/>
                        </a:rPr>
                        <a:t>5</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2000" dirty="0" smtClean="0">
                          <a:solidFill>
                            <a:schemeClr val="tx2"/>
                          </a:solidFill>
                          <a:latin typeface="メイリオ" pitchFamily="50" charset="-128"/>
                          <a:ea typeface="メイリオ" pitchFamily="50" charset="-128"/>
                        </a:rPr>
                        <a:t>D</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451686">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2000" dirty="0" smtClean="0">
                          <a:solidFill>
                            <a:schemeClr val="tx2"/>
                          </a:solidFill>
                          <a:latin typeface="メイリオ" pitchFamily="50" charset="-128"/>
                          <a:ea typeface="メイリオ" pitchFamily="50" charset="-128"/>
                        </a:rPr>
                        <a:t>I</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l"/>
                      <a:r>
                        <a:rPr kumimoji="1" lang="ja-JP" altLang="en-US" sz="2000" dirty="0" smtClean="0">
                          <a:solidFill>
                            <a:schemeClr val="tx2"/>
                          </a:solidFill>
                          <a:latin typeface="メイリオ" pitchFamily="50" charset="-128"/>
                          <a:ea typeface="メイリオ" pitchFamily="50" charset="-128"/>
                        </a:rPr>
                        <a:t>原価見積り</a:t>
                      </a:r>
                      <a:endParaRPr kumimoji="1" lang="ja-JP" altLang="en-US" sz="2000" dirty="0">
                        <a:solidFill>
                          <a:schemeClr val="tx2"/>
                        </a:solidFill>
                        <a:latin typeface="メイリオ" pitchFamily="50" charset="-128"/>
                        <a:ea typeface="メイリオ" pitchFamily="50" charset="-128"/>
                      </a:endParaRPr>
                    </a:p>
                  </a:txBody>
                  <a:tcPr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2000" dirty="0" smtClean="0">
                          <a:solidFill>
                            <a:schemeClr val="tx2"/>
                          </a:solidFill>
                          <a:latin typeface="メイリオ" pitchFamily="50" charset="-128"/>
                          <a:ea typeface="メイリオ" pitchFamily="50" charset="-128"/>
                        </a:rPr>
                        <a:t>3</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2000" dirty="0" smtClean="0">
                          <a:solidFill>
                            <a:schemeClr val="tx2"/>
                          </a:solidFill>
                          <a:latin typeface="メイリオ" pitchFamily="50" charset="-128"/>
                          <a:ea typeface="メイリオ" pitchFamily="50" charset="-128"/>
                        </a:rPr>
                        <a:t>F, G</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451686">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2000" dirty="0" smtClean="0">
                          <a:solidFill>
                            <a:schemeClr val="tx2"/>
                          </a:solidFill>
                          <a:latin typeface="メイリオ" pitchFamily="50" charset="-128"/>
                          <a:ea typeface="メイリオ" pitchFamily="50" charset="-128"/>
                        </a:rPr>
                        <a:t>J</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l"/>
                      <a:r>
                        <a:rPr kumimoji="1" lang="ja-JP" altLang="en-US" sz="2000" dirty="0" smtClean="0">
                          <a:solidFill>
                            <a:schemeClr val="tx2"/>
                          </a:solidFill>
                          <a:latin typeface="メイリオ" pitchFamily="50" charset="-128"/>
                          <a:ea typeface="メイリオ" pitchFamily="50" charset="-128"/>
                        </a:rPr>
                        <a:t>構想の手直しと最終決定</a:t>
                      </a:r>
                      <a:endParaRPr kumimoji="1" lang="ja-JP" altLang="en-US" sz="2000" dirty="0">
                        <a:solidFill>
                          <a:schemeClr val="tx2"/>
                        </a:solidFill>
                        <a:latin typeface="メイリオ" pitchFamily="50" charset="-128"/>
                        <a:ea typeface="メイリオ" pitchFamily="50" charset="-128"/>
                      </a:endParaRPr>
                    </a:p>
                  </a:txBody>
                  <a:tcPr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2000" dirty="0" smtClean="0">
                          <a:solidFill>
                            <a:schemeClr val="tx2"/>
                          </a:solidFill>
                          <a:latin typeface="メイリオ" pitchFamily="50" charset="-128"/>
                          <a:ea typeface="メイリオ" pitchFamily="50" charset="-128"/>
                        </a:rPr>
                        <a:t>4</a:t>
                      </a:r>
                      <a:endParaRPr kumimoji="1" lang="ja-JP" altLang="en-US" sz="2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algn="ctr"/>
                      <a:r>
                        <a:rPr kumimoji="1" lang="en-US" altLang="ja-JP" sz="2000" dirty="0" smtClean="0">
                          <a:solidFill>
                            <a:schemeClr val="tx2"/>
                          </a:solidFill>
                          <a:latin typeface="メイリオ" pitchFamily="50" charset="-128"/>
                          <a:ea typeface="メイリオ" pitchFamily="50" charset="-128"/>
                        </a:rPr>
                        <a:t>H, I</a:t>
                      </a: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bl>
          </a:graphicData>
        </a:graphic>
      </p:graphicFrame>
      <p:sp>
        <p:nvSpPr>
          <p:cNvPr id="6" name="正方形/長方形 5"/>
          <p:cNvSpPr/>
          <p:nvPr/>
        </p:nvSpPr>
        <p:spPr>
          <a:xfrm>
            <a:off x="7884368" y="128826"/>
            <a:ext cx="1210588" cy="707886"/>
          </a:xfrm>
          <a:prstGeom prst="rect">
            <a:avLst/>
          </a:prstGeom>
          <a:ln w="22225">
            <a:solidFill>
              <a:srgbClr val="C00000"/>
            </a:solidFill>
          </a:ln>
        </p:spPr>
        <p:txBody>
          <a:bodyPr wrap="none">
            <a:spAutoFit/>
          </a:bodyPr>
          <a:lstStyle/>
          <a:p>
            <a:r>
              <a:rPr lang="ja-JP" altLang="en-US" sz="2000" b="1" dirty="0" smtClean="0">
                <a:solidFill>
                  <a:schemeClr val="tx2"/>
                </a:solidFill>
                <a:latin typeface="メイリオ" pitchFamily="50" charset="-128"/>
                <a:ea typeface="メイリオ" pitchFamily="50" charset="-128"/>
              </a:rPr>
              <a:t>テキスト</a:t>
            </a:r>
            <a:endParaRPr lang="en-US" altLang="ja-JP" sz="2000" b="1" dirty="0" smtClean="0">
              <a:solidFill>
                <a:schemeClr val="tx2"/>
              </a:solidFill>
              <a:latin typeface="メイリオ" pitchFamily="50" charset="-128"/>
              <a:ea typeface="メイリオ" pitchFamily="50" charset="-128"/>
            </a:endParaRPr>
          </a:p>
          <a:p>
            <a:r>
              <a:rPr lang="en-US" altLang="ja-JP" sz="2000" b="1" dirty="0" smtClean="0">
                <a:solidFill>
                  <a:schemeClr val="tx2"/>
                </a:solidFill>
                <a:latin typeface="メイリオ" pitchFamily="50" charset="-128"/>
                <a:ea typeface="メイリオ" pitchFamily="50" charset="-128"/>
              </a:rPr>
              <a:t>P.166</a:t>
            </a:r>
            <a:r>
              <a:rPr lang="ja-JP" altLang="en-US" sz="2000" b="1" dirty="0" smtClean="0">
                <a:solidFill>
                  <a:schemeClr val="tx2"/>
                </a:solidFill>
                <a:latin typeface="メイリオ" pitchFamily="50" charset="-128"/>
                <a:ea typeface="メイリオ" pitchFamily="50" charset="-128"/>
              </a:rPr>
              <a:t>～</a:t>
            </a:r>
            <a:endParaRPr lang="ja-JP" altLang="en-US" sz="2000" b="1" dirty="0">
              <a:solidFill>
                <a:schemeClr val="tx2"/>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デザート">
  <a:themeElements>
    <a:clrScheme name="ユーザー定義 3">
      <a:dk1>
        <a:srgbClr val="DE6C36"/>
      </a:dk1>
      <a:lt1>
        <a:sysClr val="window" lastClr="FFFFFF"/>
      </a:lt1>
      <a:dk2>
        <a:srgbClr val="200E17"/>
      </a:dk2>
      <a:lt2>
        <a:srgbClr val="F4E7ED"/>
      </a:lt2>
      <a:accent1>
        <a:srgbClr val="FFC000"/>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デザート">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デザート">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1167</TotalTime>
  <Words>4642</Words>
  <Application>Microsoft Office PowerPoint</Application>
  <PresentationFormat>画面に合わせる (4:3)</PresentationFormat>
  <Paragraphs>1750</Paragraphs>
  <Slides>77</Slides>
  <Notes>34</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77</vt:i4>
      </vt:variant>
    </vt:vector>
  </HeadingPairs>
  <TitlesOfParts>
    <vt:vector size="85" baseType="lpstr">
      <vt:lpstr>HGPｺﾞｼｯｸE</vt:lpstr>
      <vt:lpstr>ＭＳ Ｐゴシック</vt:lpstr>
      <vt:lpstr>メイリオ</vt:lpstr>
      <vt:lpstr>Calibri</vt:lpstr>
      <vt:lpstr>Tw Cen MT</vt:lpstr>
      <vt:lpstr>Wingdings</vt:lpstr>
      <vt:lpstr>Wingdings 2</vt:lpstr>
      <vt:lpstr>デザート</vt:lpstr>
      <vt:lpstr>基礎オペレーションズリサーチ 第9回～日程計画・日程管理～</vt:lpstr>
      <vt:lpstr>日程計画とは？</vt:lpstr>
      <vt:lpstr>日程計画とは？</vt:lpstr>
      <vt:lpstr>手法1：フローダイアグラム</vt:lpstr>
      <vt:lpstr>手法2：ガントチャート</vt:lpstr>
      <vt:lpstr>PERTによる日程計画・管理</vt:lpstr>
      <vt:lpstr>PERTで何がわかるのか？</vt:lpstr>
      <vt:lpstr>例題で確認していこう</vt:lpstr>
      <vt:lpstr>プロジェクトの例</vt:lpstr>
      <vt:lpstr>フローダイアグラムで表現すると…</vt:lpstr>
      <vt:lpstr>PERTによる日程計画の実行手順</vt:lpstr>
      <vt:lpstr>アローダイアグラムとは？</vt:lpstr>
      <vt:lpstr>アローダイアグラムに書きかえる</vt:lpstr>
      <vt:lpstr>ここからの講義内容</vt:lpstr>
      <vt:lpstr>矢印は作業を表す！</vt:lpstr>
      <vt:lpstr>ノードはプロジェクトの状態を表す！</vt:lpstr>
      <vt:lpstr>ノードと先行・後続作業との関係</vt:lpstr>
      <vt:lpstr>(注意)1つの作業は1つの矢印で！</vt:lpstr>
      <vt:lpstr>ダミー作業(作業時間0の作業)</vt:lpstr>
      <vt:lpstr>ダミー作業の必要性</vt:lpstr>
      <vt:lpstr>解決するためには…</vt:lpstr>
      <vt:lpstr>開始ノードと完了ノード</vt:lpstr>
      <vt:lpstr>PERTの有効性</vt:lpstr>
      <vt:lpstr>ここからの講義内容</vt:lpstr>
      <vt:lpstr>PERT計算1：最早開始時刻</vt:lpstr>
      <vt:lpstr>PERT計算1：最早開始時刻</vt:lpstr>
      <vt:lpstr>PERT計算1：最早開始時刻</vt:lpstr>
      <vt:lpstr>PERT計算2：最遅完了時刻</vt:lpstr>
      <vt:lpstr>PERT計算2：最遅完了時刻</vt:lpstr>
      <vt:lpstr>PERT計算2：最遅完了時刻</vt:lpstr>
      <vt:lpstr>最早開始時刻と最遅完了時刻</vt:lpstr>
      <vt:lpstr>「ノードの」最早開始時刻と最遅完了時刻</vt:lpstr>
      <vt:lpstr>計算用のチャート</vt:lpstr>
      <vt:lpstr>計算用のチャート</vt:lpstr>
      <vt:lpstr>PERT計算3：余裕時間</vt:lpstr>
      <vt:lpstr>余裕時間の説明モデル</vt:lpstr>
      <vt:lpstr>余裕時間の説明モデル</vt:lpstr>
      <vt:lpstr>全余裕時間の定義</vt:lpstr>
      <vt:lpstr>自由余裕時間の例</vt:lpstr>
      <vt:lpstr>自由余裕時間の定義</vt:lpstr>
      <vt:lpstr>ここからの講義内容</vt:lpstr>
      <vt:lpstr>PERT計算4：クリティカルパス</vt:lpstr>
      <vt:lpstr>クリティカルパスの変更</vt:lpstr>
      <vt:lpstr>ここからの講義内容</vt:lpstr>
      <vt:lpstr>アローダイアグラムを使わない計算</vt:lpstr>
      <vt:lpstr>最早開始時刻の計算，最早完了時刻の計算</vt:lpstr>
      <vt:lpstr>最早開始時刻の計算，最早完了時刻の計算</vt:lpstr>
      <vt:lpstr>最早開始時刻の計算，最早完了時刻の計算</vt:lpstr>
      <vt:lpstr>最早開始時刻の計算，最早完了時刻の計算</vt:lpstr>
      <vt:lpstr>最早開始時刻の計算，最早完了時刻の計算</vt:lpstr>
      <vt:lpstr>最早開始時刻の計算，最早完了時刻の計算</vt:lpstr>
      <vt:lpstr>最遅完了時刻の計算，最遅開始時刻の計算</vt:lpstr>
      <vt:lpstr>最遅完了時刻の計算，最遅開始時刻の計算</vt:lpstr>
      <vt:lpstr>最遅完了時刻の計算，最遅開始時刻の計算</vt:lpstr>
      <vt:lpstr>最遅完了時刻の計算，最遅開始時刻の計算</vt:lpstr>
      <vt:lpstr>最遅完了時刻の計算，最遅開始時刻の計算</vt:lpstr>
      <vt:lpstr>全余裕時間の計算，自己中心の余裕時間</vt:lpstr>
      <vt:lpstr>全余裕時間の計算，自己中心の余裕時間</vt:lpstr>
      <vt:lpstr>全余裕時間の計算，自己中心の余裕時間</vt:lpstr>
      <vt:lpstr>全余裕時間の計算，自己中心の余裕時間</vt:lpstr>
      <vt:lpstr>自由余裕時間の計算，他人に迷惑をかけない時間</vt:lpstr>
      <vt:lpstr>自由余裕時間の計算，他人に迷惑をかけない時間</vt:lpstr>
      <vt:lpstr>ここからの講義内容</vt:lpstr>
      <vt:lpstr>作業時間の見積もりの正確さ</vt:lpstr>
      <vt:lpstr>プロジェクトは遅れるのが当たり前？</vt:lpstr>
      <vt:lpstr>少し応用：確率的日程計画</vt:lpstr>
      <vt:lpstr>ここからの講義内容</vt:lpstr>
      <vt:lpstr>納期の短縮</vt:lpstr>
      <vt:lpstr>作業Cを1単位時間短縮すると…</vt:lpstr>
      <vt:lpstr>納期をもっと短縮</vt:lpstr>
      <vt:lpstr>ここからの講義内容</vt:lpstr>
      <vt:lpstr>日程管理</vt:lpstr>
      <vt:lpstr>日程管理の例　その1</vt:lpstr>
      <vt:lpstr>日程管理の例　その1</vt:lpstr>
      <vt:lpstr>日程管理の例　その2</vt:lpstr>
      <vt:lpstr>日程管理の例　その2</vt:lpstr>
      <vt:lpstr>今日のまとめ</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基礎オペレーションズリサーチ 第8回～階層的意思決定法(AHP)～</dc:title>
  <dc:creator>Hasuike</dc:creator>
  <cp:lastModifiedBy>Hasuike</cp:lastModifiedBy>
  <cp:revision>244</cp:revision>
  <dcterms:created xsi:type="dcterms:W3CDTF">2015-11-11T05:39:00Z</dcterms:created>
  <dcterms:modified xsi:type="dcterms:W3CDTF">2017-11-28T00:55:59Z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