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9"/>
  </p:notesMasterIdLst>
  <p:sldIdLst>
    <p:sldId id="256" r:id="rId2"/>
    <p:sldId id="257" r:id="rId3"/>
    <p:sldId id="416" r:id="rId4"/>
    <p:sldId id="417" r:id="rId5"/>
    <p:sldId id="418" r:id="rId6"/>
    <p:sldId id="419" r:id="rId7"/>
    <p:sldId id="420" r:id="rId8"/>
    <p:sldId id="422" r:id="rId9"/>
    <p:sldId id="423" r:id="rId10"/>
    <p:sldId id="425" r:id="rId11"/>
    <p:sldId id="426" r:id="rId12"/>
    <p:sldId id="427" r:id="rId13"/>
    <p:sldId id="428" r:id="rId14"/>
    <p:sldId id="429" r:id="rId15"/>
    <p:sldId id="430" r:id="rId16"/>
    <p:sldId id="431" r:id="rId17"/>
    <p:sldId id="432" r:id="rId18"/>
    <p:sldId id="433" r:id="rId19"/>
    <p:sldId id="434" r:id="rId20"/>
    <p:sldId id="435" r:id="rId21"/>
    <p:sldId id="436" r:id="rId22"/>
    <p:sldId id="437" r:id="rId23"/>
    <p:sldId id="438" r:id="rId24"/>
    <p:sldId id="441" r:id="rId25"/>
    <p:sldId id="442" r:id="rId26"/>
    <p:sldId id="443" r:id="rId27"/>
    <p:sldId id="444" r:id="rId28"/>
    <p:sldId id="508" r:id="rId29"/>
    <p:sldId id="509" r:id="rId30"/>
    <p:sldId id="515" r:id="rId31"/>
    <p:sldId id="510" r:id="rId32"/>
    <p:sldId id="445" r:id="rId33"/>
    <p:sldId id="511" r:id="rId34"/>
    <p:sldId id="512" r:id="rId35"/>
    <p:sldId id="503" r:id="rId36"/>
    <p:sldId id="450" r:id="rId37"/>
    <p:sldId id="451" r:id="rId38"/>
    <p:sldId id="452" r:id="rId39"/>
    <p:sldId id="453" r:id="rId40"/>
    <p:sldId id="454" r:id="rId41"/>
    <p:sldId id="504" r:id="rId42"/>
    <p:sldId id="456" r:id="rId43"/>
    <p:sldId id="457" r:id="rId44"/>
    <p:sldId id="458" r:id="rId45"/>
    <p:sldId id="459" r:id="rId46"/>
    <p:sldId id="461" r:id="rId47"/>
    <p:sldId id="462" r:id="rId48"/>
    <p:sldId id="463" r:id="rId49"/>
    <p:sldId id="464" r:id="rId50"/>
    <p:sldId id="466" r:id="rId51"/>
    <p:sldId id="467" r:id="rId52"/>
    <p:sldId id="468" r:id="rId53"/>
    <p:sldId id="469" r:id="rId54"/>
    <p:sldId id="513" r:id="rId55"/>
    <p:sldId id="505" r:id="rId56"/>
    <p:sldId id="471" r:id="rId57"/>
    <p:sldId id="472" r:id="rId58"/>
    <p:sldId id="473" r:id="rId59"/>
    <p:sldId id="474" r:id="rId60"/>
    <p:sldId id="475" r:id="rId61"/>
    <p:sldId id="476" r:id="rId62"/>
    <p:sldId id="477" r:id="rId63"/>
    <p:sldId id="478" r:id="rId64"/>
    <p:sldId id="506" r:id="rId65"/>
    <p:sldId id="481" r:id="rId66"/>
    <p:sldId id="480" r:id="rId67"/>
    <p:sldId id="482" r:id="rId68"/>
    <p:sldId id="483" r:id="rId69"/>
    <p:sldId id="484" r:id="rId70"/>
    <p:sldId id="485" r:id="rId71"/>
    <p:sldId id="486" r:id="rId72"/>
    <p:sldId id="487" r:id="rId73"/>
    <p:sldId id="488" r:id="rId74"/>
    <p:sldId id="489" r:id="rId75"/>
    <p:sldId id="490" r:id="rId76"/>
    <p:sldId id="491" r:id="rId77"/>
    <p:sldId id="492" r:id="rId78"/>
    <p:sldId id="493" r:id="rId79"/>
    <p:sldId id="494" r:id="rId80"/>
    <p:sldId id="495" r:id="rId81"/>
    <p:sldId id="496" r:id="rId82"/>
    <p:sldId id="507" r:id="rId83"/>
    <p:sldId id="498" r:id="rId84"/>
    <p:sldId id="502" r:id="rId85"/>
    <p:sldId id="499" r:id="rId86"/>
    <p:sldId id="500" r:id="rId87"/>
    <p:sldId id="414" r:id="rId8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66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14" autoAdjust="0"/>
    <p:restoredTop sz="91887" autoAdjust="0"/>
  </p:normalViewPr>
  <p:slideViewPr>
    <p:cSldViewPr>
      <p:cViewPr varScale="1">
        <p:scale>
          <a:sx n="77" d="100"/>
          <a:sy n="77" d="100"/>
        </p:scale>
        <p:origin x="13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578CF-6CD6-4F76-AB90-CB38E33B3A77}" type="datetimeFigureOut">
              <a:rPr kumimoji="1" lang="ja-JP" altLang="en-US" smtClean="0"/>
              <a:pPr/>
              <a:t>2017/12/5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527BC-DA11-4504-8E8C-A8A3F60F9A4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20</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66</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67</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68</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69</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70</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71</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72</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73</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74</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75</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21</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76</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77</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78</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79</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80</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81</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83</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84</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85</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22</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23</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60</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61</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62</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63</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65</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2"/>
      </p:bgRef>
    </p:bg>
    <p:spTree>
      <p:nvGrpSpPr>
        <p:cNvPr id="1" name=""/>
        <p:cNvGrpSpPr/>
        <p:nvPr/>
      </p:nvGrpSpPr>
      <p:grpSpPr>
        <a:xfrm>
          <a:off x="0" y="0"/>
          <a:ext cx="0" cy="0"/>
          <a:chOff x="0" y="0"/>
          <a:chExt cx="0" cy="0"/>
        </a:xfrm>
      </p:grpSpPr>
      <p:sp>
        <p:nvSpPr>
          <p:cNvPr id="7" name="正方形/長方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2362200" y="4038600"/>
            <a:ext cx="6477000" cy="1828800"/>
          </a:xfrm>
        </p:spPr>
        <p:txBody>
          <a:bodyPr anchor="b"/>
          <a:lstStyle>
            <a:lvl1pPr>
              <a:defRPr cap="all" baseline="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72CC085-271B-41DD-A0BF-04A64B7E51D4}" type="datetimeFigureOut">
              <a:rPr kumimoji="1" lang="ja-JP" altLang="en-US" smtClean="0"/>
              <a:pPr/>
              <a:t>2017/12/5</a:t>
            </a:fld>
            <a:endParaRPr kumimoji="1" lang="ja-JP" altLang="en-US"/>
          </a:p>
        </p:txBody>
      </p:sp>
      <p:sp>
        <p:nvSpPr>
          <p:cNvPr id="17" name="フッター プレースホル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1" lang="ja-JP" altLang="en-US"/>
          </a:p>
        </p:txBody>
      </p:sp>
      <p:sp>
        <p:nvSpPr>
          <p:cNvPr id="29" name="スライド番号プレースホルダ 28"/>
          <p:cNvSpPr>
            <a:spLocks noGrp="1"/>
          </p:cNvSpPr>
          <p:nvPr>
            <p:ph type="sldNum" sz="quarter" idx="12"/>
          </p:nvPr>
        </p:nvSpPr>
        <p:spPr>
          <a:xfrm>
            <a:off x="8001000" y="228600"/>
            <a:ext cx="838200" cy="381000"/>
          </a:xfrm>
        </p:spPr>
        <p:txBody>
          <a:bodyPr/>
          <a:lstStyle>
            <a:lvl1pPr>
              <a:defRPr>
                <a:solidFill>
                  <a:schemeClr val="tx2"/>
                </a:solidFill>
              </a:defRPr>
            </a:lvl1pPr>
          </a:lstStyle>
          <a:p>
            <a:fld id="{04A1C15D-D285-466A-B62D-EA2A52853A28}" type="slidenum">
              <a:rPr kumimoji="1" lang="ja-JP" altLang="en-US" smtClean="0"/>
              <a:pPr/>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bg>
      <p:bgRef idx="1001">
        <a:schemeClr val="bg1"/>
      </p:bgRef>
    </p:bg>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53200" y="609600"/>
            <a:ext cx="2057400" cy="5516563"/>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609600"/>
            <a:ext cx="5562600" cy="5516564"/>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6553200" y="6248402"/>
            <a:ext cx="2209800" cy="365125"/>
          </a:xfrm>
        </p:spPr>
        <p:txBody>
          <a:bodyPr/>
          <a:lstStyle/>
          <a:p>
            <a:fld id="{A72CC085-271B-41DD-A0BF-04A64B7E51D4}" type="datetimeFigureOut">
              <a:rPr kumimoji="1" lang="ja-JP" altLang="en-US" smtClean="0"/>
              <a:pPr/>
              <a:t>2017/12/5</a:t>
            </a:fld>
            <a:endParaRPr kumimoji="1" lang="ja-JP" altLang="en-US"/>
          </a:p>
        </p:txBody>
      </p:sp>
      <p:sp>
        <p:nvSpPr>
          <p:cNvPr id="5" name="フッター プレースホルダ 4"/>
          <p:cNvSpPr>
            <a:spLocks noGrp="1"/>
          </p:cNvSpPr>
          <p:nvPr>
            <p:ph type="ftr" sz="quarter" idx="11"/>
          </p:nvPr>
        </p:nvSpPr>
        <p:spPr>
          <a:xfrm>
            <a:off x="457201" y="6248207"/>
            <a:ext cx="5573483" cy="365125"/>
          </a:xfrm>
        </p:spPr>
        <p:txBody>
          <a:bodyPr/>
          <a:lstStyle/>
          <a:p>
            <a:endParaRPr kumimoji="1" lang="ja-JP" altLang="en-US"/>
          </a:p>
        </p:txBody>
      </p:sp>
      <p:sp>
        <p:nvSpPr>
          <p:cNvPr id="7" name="正方形/長方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正方形/長方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正方形/長方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rot="5400000">
            <a:off x="5989638" y="144462"/>
            <a:ext cx="533400" cy="244476"/>
          </a:xfrm>
        </p:spPr>
        <p:txBody>
          <a:bodyPr/>
          <a:lstStyle/>
          <a:p>
            <a:fld id="{04A1C15D-D285-466A-B62D-EA2A52853A28}"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
        <p:nvSpPr>
          <p:cNvPr id="8" name="コンテンツ プレースホルダ 7"/>
          <p:cNvSpPr>
            <a:spLocks noGrp="1"/>
          </p:cNvSpPr>
          <p:nvPr>
            <p:ph sz="quarter" idx="1"/>
          </p:nvPr>
        </p:nvSpPr>
        <p:spPr>
          <a:xfrm>
            <a:off x="612648" y="1600200"/>
            <a:ext cx="8153400" cy="44958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2" name="日付プレースホルダ 11"/>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13" name="スライド番号プレースホル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2"/>
          </p:nvPr>
        </p:nvSpPr>
        <p:spPr/>
        <p:txBody>
          <a:bodyPr/>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9" name="コンテンツ プレースホルダ 8"/>
          <p:cNvSpPr>
            <a:spLocks noGrp="1"/>
          </p:cNvSpPr>
          <p:nvPr>
            <p:ph sz="quarter" idx="1"/>
          </p:nvPr>
        </p:nvSpPr>
        <p:spPr>
          <a:xfrm>
            <a:off x="609600"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844901"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8" name="日付プレースホルダ 7"/>
          <p:cNvSpPr>
            <a:spLocks noGrp="1"/>
          </p:cNvSpPr>
          <p:nvPr>
            <p:ph type="dt" sz="half" idx="15"/>
          </p:nvPr>
        </p:nvSpPr>
        <p:spPr/>
        <p:txBody>
          <a:bodyPr rtlCol="0"/>
          <a:lstStyle/>
          <a:p>
            <a:fld id="{A72CC085-271B-41DD-A0BF-04A64B7E51D4}" type="datetimeFigureOut">
              <a:rPr kumimoji="1" lang="ja-JP" altLang="en-US" smtClean="0"/>
              <a:pPr/>
              <a:t>2017/12/5</a:t>
            </a:fld>
            <a:endParaRPr kumimoji="1" lang="ja-JP" altLang="en-US"/>
          </a:p>
        </p:txBody>
      </p:sp>
      <p:sp>
        <p:nvSpPr>
          <p:cNvPr id="10" name="スライド番号プレースホルダ 9"/>
          <p:cNvSpPr>
            <a:spLocks noGrp="1"/>
          </p:cNvSpPr>
          <p:nvPr>
            <p:ph type="sldNum" sz="quarter" idx="16"/>
          </p:nvPr>
        </p:nvSpPr>
        <p:spPr/>
        <p:txBody>
          <a:bodyPr rtlCol="0"/>
          <a:lstStyle/>
          <a:p>
            <a:fld id="{04A1C15D-D285-466A-B62D-EA2A52853A28}" type="slidenum">
              <a:rPr kumimoji="1" lang="ja-JP" altLang="en-US" smtClean="0"/>
              <a:pPr/>
              <a:t>‹#›</a:t>
            </a:fld>
            <a:endParaRPr kumimoji="1" lang="ja-JP" altLang="en-US"/>
          </a:p>
        </p:txBody>
      </p:sp>
      <p:sp>
        <p:nvSpPr>
          <p:cNvPr id="12" name="フッター プレースホルダ 11"/>
          <p:cNvSpPr>
            <a:spLocks noGrp="1"/>
          </p:cNvSpPr>
          <p:nvPr>
            <p:ph type="ftr" sz="quarter" idx="17"/>
          </p:nvPr>
        </p:nvSpPr>
        <p:spPr/>
        <p:txBody>
          <a:bodyPr rtlCol="0"/>
          <a:lstStyle/>
          <a:p>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3400" y="273050"/>
            <a:ext cx="8153400" cy="869950"/>
          </a:xfrm>
        </p:spPr>
        <p:txBody>
          <a:bodyPr anchor="ctr"/>
          <a:lstStyle>
            <a:lvl1pPr>
              <a:defRPr/>
            </a:lvl1pPr>
          </a:lstStyle>
          <a:p>
            <a:r>
              <a:rPr kumimoji="0" lang="ja-JP" altLang="en-US" smtClean="0"/>
              <a:t>マスタ タイトルの書式設定</a:t>
            </a:r>
            <a:endParaRPr kumimoji="0" lang="en-US"/>
          </a:p>
        </p:txBody>
      </p:sp>
      <p:sp>
        <p:nvSpPr>
          <p:cNvPr id="11" name="コンテンツ プレースホルダ 10"/>
          <p:cNvSpPr>
            <a:spLocks noGrp="1"/>
          </p:cNvSpPr>
          <p:nvPr>
            <p:ph sz="quarter" idx="2"/>
          </p:nvPr>
        </p:nvSpPr>
        <p:spPr>
          <a:xfrm>
            <a:off x="609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800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 9"/>
          <p:cNvSpPr>
            <a:spLocks noGrp="1"/>
          </p:cNvSpPr>
          <p:nvPr>
            <p:ph type="dt" sz="half" idx="15"/>
          </p:nvPr>
        </p:nvSpPr>
        <p:spPr/>
        <p:txBody>
          <a:bodyPr rtlCol="0"/>
          <a:lstStyle/>
          <a:p>
            <a:fld id="{A72CC085-271B-41DD-A0BF-04A64B7E51D4}" type="datetimeFigureOut">
              <a:rPr kumimoji="1" lang="ja-JP" altLang="en-US" smtClean="0"/>
              <a:pPr/>
              <a:t>2017/12/5</a:t>
            </a:fld>
            <a:endParaRPr kumimoji="1" lang="ja-JP" altLang="en-US"/>
          </a:p>
        </p:txBody>
      </p:sp>
      <p:sp>
        <p:nvSpPr>
          <p:cNvPr id="12" name="スライド番号プレースホルダ 11"/>
          <p:cNvSpPr>
            <a:spLocks noGrp="1"/>
          </p:cNvSpPr>
          <p:nvPr>
            <p:ph type="sldNum" sz="quarter" idx="16"/>
          </p:nvPr>
        </p:nvSpPr>
        <p:spPr/>
        <p:txBody>
          <a:bodyPr rtlCol="0"/>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7"/>
          </p:nvPr>
        </p:nvSpPr>
        <p:spPr/>
        <p:txBody>
          <a:bodyPr rtlCol="0"/>
          <a:lstStyle/>
          <a:p>
            <a:endParaRPr kumimoji="1" lang="ja-JP" altLang="en-US"/>
          </a:p>
        </p:txBody>
      </p:sp>
      <p:sp>
        <p:nvSpPr>
          <p:cNvPr id="16" name="テキスト プレースホル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5" name="テキスト プレースホル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8077200" cy="869950"/>
          </a:xfrm>
        </p:spPr>
        <p:txBody>
          <a:bodyPr anchor="ctr"/>
          <a:lstStyle>
            <a:lvl1pPr algn="l">
              <a:buNone/>
              <a:defRPr sz="4400" b="0"/>
            </a:lvl1p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A72CC085-271B-41DD-A0BF-04A64B7E51D4}" type="datetimeFigureOut">
              <a:rPr kumimoji="1" lang="ja-JP" altLang="en-US" smtClean="0"/>
              <a:pPr/>
              <a:t>2017/12/5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
        <p:nvSpPr>
          <p:cNvPr id="3" name="テキスト プレースホル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9" name="コンテンツ プレースホルダ 8"/>
          <p:cNvSpPr>
            <a:spLocks noGrp="1"/>
          </p:cNvSpPr>
          <p:nvPr>
            <p:ph sz="quarter" idx="1"/>
          </p:nvPr>
        </p:nvSpPr>
        <p:spPr>
          <a:xfrm>
            <a:off x="2362200" y="1752600"/>
            <a:ext cx="6400800" cy="4419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3">
        <a:schemeClr val="bg2"/>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8" name="正方形/長方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ja-JP" altLang="en-US" smtClean="0"/>
              <a:t>マスタ タイトルの書式設定</a:t>
            </a:r>
            <a:endParaRPr kumimoji="0" lang="en-US"/>
          </a:p>
        </p:txBody>
      </p:sp>
      <p:sp>
        <p:nvSpPr>
          <p:cNvPr id="11" name="正方形/長方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付プレースホルダ 11"/>
          <p:cNvSpPr>
            <a:spLocks noGrp="1"/>
          </p:cNvSpPr>
          <p:nvPr>
            <p:ph type="dt" sz="half" idx="10"/>
          </p:nvPr>
        </p:nvSpPr>
        <p:spPr>
          <a:xfrm>
            <a:off x="6248400" y="6248400"/>
            <a:ext cx="2667000" cy="365125"/>
          </a:xfrm>
        </p:spPr>
        <p:txBody>
          <a:bodyPr rtlCol="0"/>
          <a:lstStyle/>
          <a:p>
            <a:fld id="{A72CC085-271B-41DD-A0BF-04A64B7E51D4}" type="datetimeFigureOut">
              <a:rPr kumimoji="1" lang="ja-JP" altLang="en-US" smtClean="0"/>
              <a:pPr/>
              <a:t>2017/12/5</a:t>
            </a:fld>
            <a:endParaRPr kumimoji="1" lang="ja-JP" altLang="en-US"/>
          </a:p>
        </p:txBody>
      </p:sp>
      <p:sp>
        <p:nvSpPr>
          <p:cNvPr id="13" name="スライド番号プレースホルダ 12"/>
          <p:cNvSpPr>
            <a:spLocks noGrp="1"/>
          </p:cNvSpPr>
          <p:nvPr>
            <p:ph type="sldNum" sz="quarter" idx="11"/>
          </p:nvPr>
        </p:nvSpPr>
        <p:spPr>
          <a:xfrm>
            <a:off x="0" y="4667249"/>
            <a:ext cx="1447800" cy="663578"/>
          </a:xfrm>
        </p:spPr>
        <p:txBody>
          <a:bodyPr rtlCol="0"/>
          <a:lstStyle>
            <a:lvl1pPr>
              <a:defRPr sz="2800"/>
            </a:lvl1pPr>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2"/>
          </p:nvPr>
        </p:nvSpPr>
        <p:spPr>
          <a:xfrm>
            <a:off x="1600200" y="6248206"/>
            <a:ext cx="4572000" cy="365125"/>
          </a:xfrm>
        </p:spPr>
        <p:txBody>
          <a:bodyPr rtlCol="0"/>
          <a:lstStyle/>
          <a:p>
            <a:endParaRPr kumimoji="1" lang="ja-JP" altLang="en-US"/>
          </a:p>
        </p:txBody>
      </p:sp>
      <p:sp>
        <p:nvSpPr>
          <p:cNvPr id="3" name="図プレースホル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2CC085-271B-41DD-A0BF-04A64B7E51D4}" type="datetimeFigureOut">
              <a:rPr kumimoji="1" lang="ja-JP" altLang="en-US" smtClean="0"/>
              <a:pPr/>
              <a:t>2017/12/5</a:t>
            </a:fld>
            <a:endParaRPr kumimoji="1" lang="ja-JP" altLang="en-US"/>
          </a:p>
        </p:txBody>
      </p:sp>
      <p:sp>
        <p:nvSpPr>
          <p:cNvPr id="3" name="フッター プレースホル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kumimoji="1" lang="ja-JP" alt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4A1C15D-D285-466A-B62D-EA2A52853A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4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6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7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7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7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7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7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9.png"/></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41.png"/><Relationship Id="rId7" Type="http://schemas.openxmlformats.org/officeDocument/2006/relationships/image" Target="../media/image45.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1960240"/>
            <a:ext cx="8352928" cy="1828800"/>
          </a:xfrm>
        </p:spPr>
        <p:txBody>
          <a:bodyPr>
            <a:normAutofit/>
          </a:bodyPr>
          <a:lstStyle/>
          <a:p>
            <a:r>
              <a:rPr kumimoji="1" lang="ja-JP" altLang="en-US" b="1" dirty="0" smtClean="0">
                <a:solidFill>
                  <a:schemeClr val="tx1"/>
                </a:solidFill>
                <a:latin typeface="メイリオ" pitchFamily="50" charset="-128"/>
                <a:ea typeface="メイリオ" pitchFamily="50" charset="-128"/>
              </a:rPr>
              <a:t>基礎オペレーションズリサーチ</a:t>
            </a:r>
            <a:r>
              <a:rPr kumimoji="1" lang="en-US" altLang="ja-JP" b="1" dirty="0" smtClean="0">
                <a:solidFill>
                  <a:schemeClr val="tx1"/>
                </a:solidFill>
                <a:latin typeface="メイリオ" pitchFamily="50" charset="-128"/>
                <a:ea typeface="メイリオ" pitchFamily="50" charset="-128"/>
              </a:rPr>
              <a:t/>
            </a:r>
            <a:br>
              <a:rPr kumimoji="1" lang="en-US" altLang="ja-JP" b="1" dirty="0" smtClean="0">
                <a:solidFill>
                  <a:schemeClr val="tx1"/>
                </a:solidFill>
                <a:latin typeface="メイリオ" pitchFamily="50" charset="-128"/>
                <a:ea typeface="メイリオ" pitchFamily="50" charset="-128"/>
              </a:rPr>
            </a:br>
            <a:r>
              <a:rPr lang="ja-JP" altLang="en-US" b="1" dirty="0" smtClean="0">
                <a:solidFill>
                  <a:schemeClr val="tx1"/>
                </a:solidFill>
                <a:latin typeface="メイリオ" pitchFamily="50" charset="-128"/>
                <a:ea typeface="メイリオ" pitchFamily="50" charset="-128"/>
              </a:rPr>
              <a:t>第</a:t>
            </a:r>
            <a:r>
              <a:rPr lang="en-US" altLang="ja-JP" b="1" dirty="0">
                <a:solidFill>
                  <a:schemeClr val="tx1"/>
                </a:solidFill>
                <a:latin typeface="メイリオ" pitchFamily="50" charset="-128"/>
                <a:ea typeface="メイリオ" pitchFamily="50" charset="-128"/>
              </a:rPr>
              <a:t>10</a:t>
            </a:r>
            <a:r>
              <a:rPr lang="ja-JP" altLang="en-US" b="1" dirty="0" smtClean="0">
                <a:solidFill>
                  <a:schemeClr val="tx1"/>
                </a:solidFill>
                <a:latin typeface="メイリオ" pitchFamily="50" charset="-128"/>
                <a:ea typeface="メイリオ" pitchFamily="50" charset="-128"/>
              </a:rPr>
              <a:t>回 ～在庫管理～</a:t>
            </a:r>
            <a:endParaRPr kumimoji="1" lang="ja-JP" altLang="en-US" b="1" dirty="0">
              <a:solidFill>
                <a:schemeClr val="tx1"/>
              </a:solidFill>
              <a:latin typeface="メイリオ" pitchFamily="50" charset="-128"/>
              <a:ea typeface="メイリオ" pitchFamily="50" charset="-128"/>
            </a:endParaRPr>
          </a:p>
        </p:txBody>
      </p:sp>
      <p:sp>
        <p:nvSpPr>
          <p:cNvPr id="3" name="サブタイトル 2"/>
          <p:cNvSpPr>
            <a:spLocks noGrp="1"/>
          </p:cNvSpPr>
          <p:nvPr>
            <p:ph type="subTitle" idx="1"/>
          </p:nvPr>
        </p:nvSpPr>
        <p:spPr/>
        <p:txBody>
          <a:bodyPr/>
          <a:lstStyle/>
          <a:p>
            <a:r>
              <a:rPr lang="ja-JP" altLang="en-US" b="1" dirty="0" smtClean="0">
                <a:solidFill>
                  <a:schemeClr val="bg2"/>
                </a:solidFill>
                <a:latin typeface="メイリオ" pitchFamily="50" charset="-128"/>
                <a:ea typeface="メイリオ" pitchFamily="50" charset="-128"/>
              </a:rPr>
              <a:t>担当：蓮池隆</a:t>
            </a:r>
            <a:endParaRPr kumimoji="1" lang="ja-JP" altLang="en-US" b="1" dirty="0">
              <a:solidFill>
                <a:schemeClr val="bg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在庫は悪？置いたらダメ？</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「在庫は企業の墓場」</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負債の増大</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資本の固定化，金利負担</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資本の機会損失</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在庫品の陳腐化，デッドストック化</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流行遅れ</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保管費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管理要員，スペース</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の増</a:t>
            </a:r>
            <a:r>
              <a:rPr lang="ja-JP" altLang="en-US" sz="2800" dirty="0" smtClean="0">
                <a:solidFill>
                  <a:schemeClr val="tx2"/>
                </a:solidFill>
                <a:latin typeface="メイリオ" pitchFamily="50" charset="-128"/>
                <a:ea typeface="メイリオ" pitchFamily="50" charset="-128"/>
              </a:rPr>
              <a:t>大</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保管費率は約</a:t>
            </a:r>
            <a:r>
              <a:rPr lang="en-US" altLang="ja-JP" sz="2800" dirty="0" smtClean="0">
                <a:solidFill>
                  <a:schemeClr val="tx2"/>
                </a:solidFill>
                <a:latin typeface="メイリオ" pitchFamily="50" charset="-128"/>
                <a:ea typeface="メイリオ" pitchFamily="50" charset="-128"/>
              </a:rPr>
              <a:t>1</a:t>
            </a:r>
            <a:r>
              <a:rPr lang="ja-JP" altLang="en-US" sz="2800" dirty="0" err="1"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割</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在庫は善？置いた方がよい？</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需要の変動に対処</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調達，生産，販売</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機会損失に伴う信用失墜防止</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発注費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調達費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の適正化</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臨時調達を防止</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短期納化</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欠品に起因する混乱の回避</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結局は</a:t>
            </a:r>
            <a:r>
              <a:rPr lang="ja-JP" altLang="en-US" sz="2800" b="1" dirty="0" smtClean="0">
                <a:solidFill>
                  <a:srgbClr val="C00000"/>
                </a:solidFill>
                <a:latin typeface="メイリオ" pitchFamily="50" charset="-128"/>
                <a:ea typeface="メイリオ" pitchFamily="50" charset="-128"/>
              </a:rPr>
              <a:t>状況に応じた適正な在庫管理</a:t>
            </a:r>
            <a:r>
              <a:rPr lang="ja-JP" altLang="en-US" sz="2800" dirty="0" smtClean="0">
                <a:solidFill>
                  <a:schemeClr val="tx2"/>
                </a:solidFill>
                <a:latin typeface="メイリオ" pitchFamily="50" charset="-128"/>
                <a:ea typeface="メイリオ" pitchFamily="50" charset="-128"/>
              </a:rPr>
              <a:t>が必要！</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在庫管理の応用編</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レベニューマネジメント</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イールドマネジメント</a:t>
            </a:r>
            <a:r>
              <a:rPr lang="en-US" altLang="ja-JP" sz="2800"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チケットの販売：売れ残りチケット＝在庫</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ホテルの予約：空室＝在庫</a:t>
            </a:r>
            <a:endParaRPr lang="en-US" altLang="ja-JP"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保険会社の保険金支払準備資金</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ランダムな支払請求に対して，即応しなければならない</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tx2"/>
                </a:solidFill>
                <a:latin typeface="メイリオ" pitchFamily="50" charset="-128"/>
                <a:ea typeface="メイリオ" pitchFamily="50" charset="-128"/>
              </a:rPr>
              <a:t>グラフによる分析法</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在庫管理方式とコスト</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経済的発注量</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定量発注方式と定期発注方式</a:t>
            </a:r>
            <a:endParaRPr lang="en-US" altLang="ja-JP" dirty="0" smtClean="0">
              <a:solidFill>
                <a:schemeClr val="tx2"/>
              </a:solidFill>
              <a:latin typeface="メイリオ" pitchFamily="50" charset="-128"/>
              <a:ea typeface="メイリオ" pitchFamily="50" charset="-128"/>
            </a:endParaRPr>
          </a:p>
          <a:p>
            <a:pPr>
              <a:spcBef>
                <a:spcPts val="0"/>
              </a:spcBef>
              <a:buNone/>
            </a:pP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需要が確率変動する場合</a:t>
            </a:r>
            <a:r>
              <a:rPr lang="en-US" altLang="ja-JP" dirty="0" smtClean="0">
                <a:solidFill>
                  <a:schemeClr val="tx2"/>
                </a:solidFill>
                <a:latin typeface="メイリオ" pitchFamily="50" charset="-128"/>
                <a:ea typeface="メイリオ" pitchFamily="50" charset="-128"/>
              </a:rPr>
              <a:t>~</a:t>
            </a:r>
          </a:p>
          <a:p>
            <a:r>
              <a:rPr lang="ja-JP" altLang="en-US" dirty="0" smtClean="0">
                <a:solidFill>
                  <a:schemeClr val="tx2"/>
                </a:solidFill>
                <a:latin typeface="メイリオ" pitchFamily="50" charset="-128"/>
                <a:ea typeface="メイリオ" pitchFamily="50" charset="-128"/>
              </a:rPr>
              <a:t>陳腐化商品の最適発注量</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多品目商品の在庫管理</a:t>
            </a:r>
            <a:r>
              <a:rPr lang="en-US" altLang="ja-JP" dirty="0" smtClean="0">
                <a:solidFill>
                  <a:schemeClr val="tx2"/>
                </a:solidFill>
                <a:latin typeface="メイリオ" pitchFamily="50" charset="-128"/>
                <a:ea typeface="メイリオ" pitchFamily="50" charset="-128"/>
              </a:rPr>
              <a:t>(ABC</a:t>
            </a:r>
            <a:r>
              <a:rPr lang="ja-JP" altLang="en-US" dirty="0" smtClean="0">
                <a:solidFill>
                  <a:schemeClr val="tx2"/>
                </a:solidFill>
                <a:latin typeface="メイリオ" pitchFamily="50" charset="-128"/>
                <a:ea typeface="メイリオ" pitchFamily="50" charset="-128"/>
              </a:rPr>
              <a:t>分析</a:t>
            </a:r>
            <a:r>
              <a:rPr lang="en-US" altLang="ja-JP" dirty="0" smtClean="0">
                <a:solidFill>
                  <a:schemeClr val="tx2"/>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在庫のグラフ表現</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総流入量</a:t>
            </a:r>
            <a:r>
              <a:rPr lang="en-US" altLang="ja-JP" sz="2800" dirty="0" smtClean="0">
                <a:solidFill>
                  <a:schemeClr val="tx2"/>
                </a:solidFill>
                <a:latin typeface="メイリオ" pitchFamily="50" charset="-128"/>
                <a:ea typeface="メイリオ" pitchFamily="50" charset="-128"/>
              </a:rPr>
              <a:t>I(t)</a:t>
            </a:r>
            <a:r>
              <a:rPr lang="ja-JP" altLang="en-US" sz="2800" dirty="0" smtClean="0">
                <a:solidFill>
                  <a:schemeClr val="tx2"/>
                </a:solidFill>
                <a:latin typeface="メイリオ" pitchFamily="50" charset="-128"/>
                <a:ea typeface="メイリオ" pitchFamily="50" charset="-128"/>
              </a:rPr>
              <a:t>－総流出量</a:t>
            </a:r>
            <a:r>
              <a:rPr lang="en-US" altLang="ja-JP" sz="2800" dirty="0" smtClean="0">
                <a:solidFill>
                  <a:schemeClr val="tx2"/>
                </a:solidFill>
                <a:latin typeface="メイリオ" pitchFamily="50" charset="-128"/>
                <a:ea typeface="メイリオ" pitchFamily="50" charset="-128"/>
              </a:rPr>
              <a:t>O(t)=</a:t>
            </a:r>
            <a:r>
              <a:rPr lang="ja-JP" altLang="en-US" sz="2800" dirty="0" smtClean="0">
                <a:solidFill>
                  <a:schemeClr val="tx2"/>
                </a:solidFill>
                <a:latin typeface="メイリオ" pitchFamily="50" charset="-128"/>
                <a:ea typeface="メイリオ" pitchFamily="50" charset="-128"/>
              </a:rPr>
              <a:t>現在の在庫量</a:t>
            </a:r>
            <a:r>
              <a:rPr lang="en-US" altLang="ja-JP" sz="2800" dirty="0" smtClean="0">
                <a:solidFill>
                  <a:schemeClr val="tx2"/>
                </a:solidFill>
                <a:latin typeface="メイリオ" pitchFamily="50" charset="-128"/>
                <a:ea typeface="メイリオ" pitchFamily="50" charset="-128"/>
              </a:rPr>
              <a:t>Z(t)</a:t>
            </a:r>
          </a:p>
        </p:txBody>
      </p:sp>
      <p:cxnSp>
        <p:nvCxnSpPr>
          <p:cNvPr id="4" name="直線矢印コネクタ 3"/>
          <p:cNvCxnSpPr/>
          <p:nvPr/>
        </p:nvCxnSpPr>
        <p:spPr>
          <a:xfrm flipV="1">
            <a:off x="611560" y="2492896"/>
            <a:ext cx="0" cy="15841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flipV="1">
            <a:off x="611560" y="4077072"/>
            <a:ext cx="2232248" cy="83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611560" y="3429000"/>
            <a:ext cx="216024" cy="648072"/>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403648" y="2996952"/>
            <a:ext cx="216024" cy="1080120"/>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2483768" y="3356992"/>
            <a:ext cx="216024" cy="720080"/>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2843808" y="306896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a:off x="5580112" y="306896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3563888" y="2636912"/>
            <a:ext cx="1800200" cy="1224136"/>
          </a:xfrm>
          <a:prstGeom prst="rect">
            <a:avLst/>
          </a:prstGeom>
          <a:noFill/>
          <a:ln w="508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smtClean="0">
                <a:solidFill>
                  <a:schemeClr val="tx2"/>
                </a:solidFill>
              </a:rPr>
              <a:t>倉庫</a:t>
            </a:r>
            <a:endParaRPr kumimoji="1" lang="ja-JP" altLang="en-US" sz="3200" dirty="0">
              <a:solidFill>
                <a:schemeClr val="tx2"/>
              </a:solidFill>
            </a:endParaRPr>
          </a:p>
        </p:txBody>
      </p:sp>
      <p:cxnSp>
        <p:nvCxnSpPr>
          <p:cNvPr id="20" name="直線矢印コネクタ 19"/>
          <p:cNvCxnSpPr/>
          <p:nvPr/>
        </p:nvCxnSpPr>
        <p:spPr>
          <a:xfrm flipV="1">
            <a:off x="6228184" y="2492896"/>
            <a:ext cx="0" cy="15841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V="1">
            <a:off x="6228184" y="4077072"/>
            <a:ext cx="2376264" cy="83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6228184" y="3645024"/>
            <a:ext cx="216024" cy="432048"/>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6444208" y="3501008"/>
            <a:ext cx="216024" cy="576064"/>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660232" y="3573016"/>
            <a:ext cx="216024" cy="504056"/>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6876256" y="3573016"/>
            <a:ext cx="216024" cy="504056"/>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7092280" y="3645024"/>
            <a:ext cx="216024" cy="432048"/>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7308304" y="3717032"/>
            <a:ext cx="216024" cy="360040"/>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524328" y="3645024"/>
            <a:ext cx="216024" cy="432048"/>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7740352" y="3573016"/>
            <a:ext cx="216024" cy="504056"/>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7956376" y="3717032"/>
            <a:ext cx="216024" cy="360040"/>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8172400" y="3645024"/>
            <a:ext cx="216024" cy="432048"/>
          </a:xfrm>
          <a:prstGeom prst="rect">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下矢印 34"/>
          <p:cNvSpPr/>
          <p:nvPr/>
        </p:nvSpPr>
        <p:spPr>
          <a:xfrm>
            <a:off x="899592" y="4293096"/>
            <a:ext cx="158417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累積</a:t>
            </a:r>
            <a:endParaRPr kumimoji="1" lang="ja-JP" altLang="en-US" sz="2000" b="1" dirty="0">
              <a:solidFill>
                <a:schemeClr val="tx2"/>
              </a:solidFill>
              <a:latin typeface="メイリオ" pitchFamily="50" charset="-128"/>
              <a:ea typeface="メイリオ" pitchFamily="50" charset="-128"/>
            </a:endParaRPr>
          </a:p>
        </p:txBody>
      </p:sp>
      <p:cxnSp>
        <p:nvCxnSpPr>
          <p:cNvPr id="37" name="直線矢印コネクタ 36"/>
          <p:cNvCxnSpPr/>
          <p:nvPr/>
        </p:nvCxnSpPr>
        <p:spPr>
          <a:xfrm flipV="1">
            <a:off x="611560" y="4869160"/>
            <a:ext cx="0" cy="15841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611560" y="6453336"/>
            <a:ext cx="2232248" cy="83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11560" y="6021288"/>
            <a:ext cx="792088"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1403648" y="5373216"/>
            <a:ext cx="0" cy="108012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1403648" y="5445224"/>
            <a:ext cx="108012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flipV="1">
            <a:off x="2483768" y="5085184"/>
            <a:ext cx="0" cy="1368152"/>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483768" y="5085184"/>
            <a:ext cx="432048"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61" name="下矢印 60"/>
          <p:cNvSpPr/>
          <p:nvPr/>
        </p:nvSpPr>
        <p:spPr>
          <a:xfrm>
            <a:off x="6660232" y="4293096"/>
            <a:ext cx="158417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累積</a:t>
            </a:r>
            <a:endParaRPr kumimoji="1" lang="ja-JP" altLang="en-US" sz="2000" b="1" dirty="0">
              <a:solidFill>
                <a:schemeClr val="tx2"/>
              </a:solidFill>
              <a:latin typeface="メイリオ" pitchFamily="50" charset="-128"/>
              <a:ea typeface="メイリオ" pitchFamily="50" charset="-128"/>
            </a:endParaRPr>
          </a:p>
        </p:txBody>
      </p:sp>
      <p:cxnSp>
        <p:nvCxnSpPr>
          <p:cNvPr id="62" name="直線矢印コネクタ 61"/>
          <p:cNvCxnSpPr/>
          <p:nvPr/>
        </p:nvCxnSpPr>
        <p:spPr>
          <a:xfrm flipV="1">
            <a:off x="6516216" y="4860776"/>
            <a:ext cx="0" cy="15841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V="1">
            <a:off x="6516216" y="6444952"/>
            <a:ext cx="2016224" cy="83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6300936"/>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flipV="1">
            <a:off x="6732240" y="5940896"/>
            <a:ext cx="0" cy="36004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6732240" y="5940896"/>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flipV="1">
            <a:off x="6948264" y="5796880"/>
            <a:ext cx="0" cy="144016"/>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6948264" y="5796880"/>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V="1">
            <a:off x="7164288" y="5580856"/>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7164288" y="5580856"/>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V="1">
            <a:off x="7380312" y="5292824"/>
            <a:ext cx="0" cy="288032"/>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a:off x="7380312" y="5292824"/>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V="1">
            <a:off x="7596336" y="5148808"/>
            <a:ext cx="0" cy="144016"/>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7596336" y="5148808"/>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97" name="正方形/長方形 96"/>
          <p:cNvSpPr/>
          <p:nvPr/>
        </p:nvSpPr>
        <p:spPr>
          <a:xfrm>
            <a:off x="1590956" y="5589240"/>
            <a:ext cx="676788" cy="400110"/>
          </a:xfrm>
          <a:prstGeom prst="rect">
            <a:avLst/>
          </a:prstGeom>
        </p:spPr>
        <p:txBody>
          <a:bodyPr wrap="none">
            <a:spAutoFit/>
          </a:bodyPr>
          <a:lstStyle/>
          <a:p>
            <a:r>
              <a:rPr lang="en-US" altLang="ja-JP" sz="2000" b="1" dirty="0" smtClean="0">
                <a:solidFill>
                  <a:srgbClr val="200E17"/>
                </a:solidFill>
                <a:latin typeface="メイリオ" pitchFamily="50" charset="-128"/>
                <a:ea typeface="メイリオ" pitchFamily="50" charset="-128"/>
              </a:rPr>
              <a:t>I(t)</a:t>
            </a:r>
            <a:endParaRPr lang="ja-JP" altLang="en-US" sz="2000" b="1" dirty="0"/>
          </a:p>
        </p:txBody>
      </p:sp>
      <p:sp>
        <p:nvSpPr>
          <p:cNvPr id="98" name="正方形/長方形 97"/>
          <p:cNvSpPr/>
          <p:nvPr/>
        </p:nvSpPr>
        <p:spPr>
          <a:xfrm>
            <a:off x="7380312" y="5796880"/>
            <a:ext cx="752129" cy="400110"/>
          </a:xfrm>
          <a:prstGeom prst="rect">
            <a:avLst/>
          </a:prstGeom>
        </p:spPr>
        <p:txBody>
          <a:bodyPr wrap="none">
            <a:spAutoFit/>
          </a:bodyPr>
          <a:lstStyle/>
          <a:p>
            <a:r>
              <a:rPr lang="en-US" altLang="ja-JP" sz="2000" b="1" dirty="0" smtClean="0">
                <a:solidFill>
                  <a:srgbClr val="200E17"/>
                </a:solidFill>
                <a:latin typeface="メイリオ" pitchFamily="50" charset="-128"/>
                <a:ea typeface="メイリオ" pitchFamily="50" charset="-128"/>
              </a:rPr>
              <a:t>O(t)</a:t>
            </a:r>
            <a:endParaRPr lang="ja-JP" altLang="en-US" sz="2000" b="1" dirty="0"/>
          </a:p>
        </p:txBody>
      </p:sp>
      <p:sp>
        <p:nvSpPr>
          <p:cNvPr id="99" name="正方形/長方形 98"/>
          <p:cNvSpPr/>
          <p:nvPr/>
        </p:nvSpPr>
        <p:spPr>
          <a:xfrm>
            <a:off x="3419872" y="4149080"/>
            <a:ext cx="2292615" cy="707886"/>
          </a:xfrm>
          <a:prstGeom prst="rect">
            <a:avLst/>
          </a:prstGeom>
        </p:spPr>
        <p:txBody>
          <a:bodyPr wrap="none">
            <a:spAutoFit/>
          </a:bodyPr>
          <a:lstStyle/>
          <a:p>
            <a:r>
              <a:rPr lang="ja-JP" altLang="en-US" sz="2000" b="1" dirty="0" smtClean="0">
                <a:solidFill>
                  <a:srgbClr val="200E17"/>
                </a:solidFill>
                <a:latin typeface="メイリオ" pitchFamily="50" charset="-128"/>
                <a:ea typeface="メイリオ" pitchFamily="50" charset="-128"/>
              </a:rPr>
              <a:t>在庫量</a:t>
            </a:r>
            <a:endParaRPr lang="en-US" altLang="ja-JP" sz="2000" b="1" dirty="0" smtClean="0">
              <a:solidFill>
                <a:srgbClr val="200E17"/>
              </a:solidFill>
              <a:latin typeface="メイリオ" pitchFamily="50" charset="-128"/>
              <a:ea typeface="メイリオ" pitchFamily="50" charset="-128"/>
            </a:endParaRPr>
          </a:p>
          <a:p>
            <a:r>
              <a:rPr lang="en-US" altLang="ja-JP" sz="2000" b="1" dirty="0" smtClean="0">
                <a:solidFill>
                  <a:srgbClr val="200E17"/>
                </a:solidFill>
                <a:latin typeface="メイリオ" pitchFamily="50" charset="-128"/>
                <a:ea typeface="メイリオ" pitchFamily="50" charset="-128"/>
              </a:rPr>
              <a:t>Z(t)</a:t>
            </a:r>
            <a:r>
              <a:rPr lang="ja-JP" altLang="en-US" sz="2000" b="1" dirty="0" smtClean="0">
                <a:solidFill>
                  <a:srgbClr val="200E17"/>
                </a:solidFill>
                <a:latin typeface="メイリオ" pitchFamily="50" charset="-128"/>
                <a:ea typeface="メイリオ" pitchFamily="50" charset="-128"/>
              </a:rPr>
              <a:t>＝</a:t>
            </a:r>
            <a:r>
              <a:rPr lang="en-US" altLang="ja-JP" sz="2000" b="1" dirty="0" smtClean="0">
                <a:solidFill>
                  <a:srgbClr val="200E17"/>
                </a:solidFill>
                <a:latin typeface="メイリオ" pitchFamily="50" charset="-128"/>
                <a:ea typeface="メイリオ" pitchFamily="50" charset="-128"/>
              </a:rPr>
              <a:t>I(t)</a:t>
            </a:r>
            <a:r>
              <a:rPr lang="ja-JP" altLang="en-US" sz="2000" b="1" dirty="0" smtClean="0">
                <a:solidFill>
                  <a:srgbClr val="200E17"/>
                </a:solidFill>
                <a:latin typeface="メイリオ" pitchFamily="50" charset="-128"/>
                <a:ea typeface="メイリオ" pitchFamily="50" charset="-128"/>
              </a:rPr>
              <a:t>－</a:t>
            </a:r>
            <a:r>
              <a:rPr lang="en-US" altLang="ja-JP" sz="2000" b="1" dirty="0" smtClean="0">
                <a:solidFill>
                  <a:srgbClr val="200E17"/>
                </a:solidFill>
                <a:latin typeface="メイリオ" pitchFamily="50" charset="-128"/>
                <a:ea typeface="メイリオ" pitchFamily="50" charset="-128"/>
              </a:rPr>
              <a:t>O(t)</a:t>
            </a:r>
            <a:endParaRPr lang="ja-JP" altLang="en-US" sz="2000" b="1" dirty="0"/>
          </a:p>
        </p:txBody>
      </p:sp>
      <p:sp>
        <p:nvSpPr>
          <p:cNvPr id="100" name="右矢印 99"/>
          <p:cNvSpPr/>
          <p:nvPr/>
        </p:nvSpPr>
        <p:spPr>
          <a:xfrm>
            <a:off x="2843808" y="5661248"/>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右矢印 100"/>
          <p:cNvSpPr/>
          <p:nvPr/>
        </p:nvSpPr>
        <p:spPr>
          <a:xfrm rot="10800000">
            <a:off x="5580112" y="5661247"/>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 name="直線矢印コネクタ 101"/>
          <p:cNvCxnSpPr/>
          <p:nvPr/>
        </p:nvCxnSpPr>
        <p:spPr>
          <a:xfrm flipV="1">
            <a:off x="3491880" y="4869160"/>
            <a:ext cx="0" cy="15841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V="1">
            <a:off x="3491880" y="6453336"/>
            <a:ext cx="2232248" cy="83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3491880" y="5229200"/>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flipV="1">
            <a:off x="4355976" y="5013176"/>
            <a:ext cx="0" cy="144016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V="1">
            <a:off x="5220072" y="5085184"/>
            <a:ext cx="0" cy="1368152"/>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3707904" y="5229200"/>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a:off x="3707904" y="5445224"/>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a:off x="3923928" y="5445224"/>
            <a:ext cx="0" cy="36004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a:off x="4139952" y="5805264"/>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a:off x="3923928" y="5805264"/>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a:off x="4355976" y="6021288"/>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p:cNvCxnSpPr/>
          <p:nvPr/>
        </p:nvCxnSpPr>
        <p:spPr>
          <a:xfrm>
            <a:off x="4139952" y="6021288"/>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p:cNvCxnSpPr/>
          <p:nvPr/>
        </p:nvCxnSpPr>
        <p:spPr>
          <a:xfrm>
            <a:off x="4355976" y="5013176"/>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a:xfrm>
            <a:off x="4572000" y="5013176"/>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a:off x="4572000" y="5229200"/>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4788024" y="5229200"/>
            <a:ext cx="0" cy="36004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5004048" y="5589240"/>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4788024" y="5589240"/>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5220072" y="5805264"/>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a:xfrm>
            <a:off x="5004048" y="5805264"/>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a:xfrm>
            <a:off x="5220072" y="5301208"/>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p:nvPr/>
        </p:nvCxnSpPr>
        <p:spPr>
          <a:xfrm>
            <a:off x="5436096" y="5301208"/>
            <a:ext cx="0" cy="21602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p:cNvCxnSpPr/>
          <p:nvPr/>
        </p:nvCxnSpPr>
        <p:spPr>
          <a:xfrm>
            <a:off x="5436096" y="5517232"/>
            <a:ext cx="2160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74" name="正方形/長方形 73"/>
          <p:cNvSpPr/>
          <p:nvPr/>
        </p:nvSpPr>
        <p:spPr>
          <a:xfrm>
            <a:off x="1403648" y="252483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流入</a:t>
            </a:r>
            <a:endParaRPr lang="ja-JP" altLang="en-US" sz="2000" b="1" dirty="0"/>
          </a:p>
        </p:txBody>
      </p:sp>
      <p:sp>
        <p:nvSpPr>
          <p:cNvPr id="76" name="正方形/長方形 75"/>
          <p:cNvSpPr/>
          <p:nvPr/>
        </p:nvSpPr>
        <p:spPr>
          <a:xfrm>
            <a:off x="7042725" y="252483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流出</a:t>
            </a:r>
            <a:endParaRPr lang="ja-JP" altLang="en-US" sz="2000" b="1" dirty="0"/>
          </a:p>
        </p:txBody>
      </p:sp>
      <p:sp>
        <p:nvSpPr>
          <p:cNvPr id="79" name="正方形/長方形 78"/>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P.194</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2339752" y="2852936"/>
            <a:ext cx="4464496" cy="720080"/>
          </a:xfrm>
          <a:prstGeom prst="roundRect">
            <a:avLst/>
          </a:prstGeom>
          <a:solidFill>
            <a:schemeClr val="tx1">
              <a:lumMod val="20000"/>
              <a:lumOff val="80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在庫のグラフ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712968"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在庫量の時間変化を表わす</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下図は連続時間で表現</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入庫して増え，需要で減る</a:t>
            </a:r>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p:txBody>
      </p:sp>
      <p:sp>
        <p:nvSpPr>
          <p:cNvPr id="4" name="テキスト ボックス 3"/>
          <p:cNvSpPr txBox="1"/>
          <p:nvPr/>
        </p:nvSpPr>
        <p:spPr>
          <a:xfrm>
            <a:off x="2411760" y="2977788"/>
            <a:ext cx="4355976" cy="523220"/>
          </a:xfrm>
          <a:prstGeom prst="rect">
            <a:avLst/>
          </a:prstGeom>
          <a:noFill/>
        </p:spPr>
        <p:txBody>
          <a:bodyPr wrap="square" rtlCol="0">
            <a:spAutoFit/>
          </a:bodyPr>
          <a:lstStyle/>
          <a:p>
            <a:pPr algn="ctr"/>
            <a:r>
              <a:rPr kumimoji="1" lang="en-US" altLang="ja-JP" sz="2800" b="1" dirty="0" smtClean="0">
                <a:solidFill>
                  <a:schemeClr val="tx2"/>
                </a:solidFill>
                <a:latin typeface="メイリオ" pitchFamily="50" charset="-128"/>
                <a:ea typeface="メイリオ" pitchFamily="50" charset="-128"/>
              </a:rPr>
              <a:t>Z(t)</a:t>
            </a:r>
            <a:r>
              <a:rPr kumimoji="1" lang="ja-JP" altLang="en-US" sz="2800" b="1" dirty="0" smtClean="0">
                <a:solidFill>
                  <a:schemeClr val="tx2"/>
                </a:solidFill>
                <a:latin typeface="メイリオ" pitchFamily="50" charset="-128"/>
                <a:ea typeface="メイリオ" pitchFamily="50" charset="-128"/>
              </a:rPr>
              <a:t>＝</a:t>
            </a:r>
            <a:r>
              <a:rPr kumimoji="1" lang="en-US" altLang="ja-JP" sz="2800" b="1" dirty="0" smtClean="0">
                <a:solidFill>
                  <a:schemeClr val="tx2"/>
                </a:solidFill>
                <a:latin typeface="メイリオ" pitchFamily="50" charset="-128"/>
                <a:ea typeface="メイリオ" pitchFamily="50" charset="-128"/>
              </a:rPr>
              <a:t>I(t)</a:t>
            </a:r>
            <a:r>
              <a:rPr lang="ja-JP" altLang="en-US" sz="2800" b="1" dirty="0" err="1" smtClean="0">
                <a:solidFill>
                  <a:schemeClr val="tx2"/>
                </a:solidFill>
                <a:latin typeface="メイリオ" pitchFamily="50" charset="-128"/>
                <a:ea typeface="メイリオ" pitchFamily="50" charset="-128"/>
              </a:rPr>
              <a:t>－</a:t>
            </a:r>
            <a:r>
              <a:rPr kumimoji="1" lang="en-US" altLang="ja-JP" sz="2800" b="1" dirty="0" smtClean="0">
                <a:solidFill>
                  <a:schemeClr val="tx2"/>
                </a:solidFill>
                <a:latin typeface="メイリオ" pitchFamily="50" charset="-128"/>
                <a:ea typeface="メイリオ" pitchFamily="50" charset="-128"/>
              </a:rPr>
              <a:t>O(t)</a:t>
            </a:r>
            <a:r>
              <a:rPr kumimoji="1" lang="ja-JP" altLang="en-US" sz="2800" b="1" dirty="0" smtClean="0">
                <a:solidFill>
                  <a:schemeClr val="tx2"/>
                </a:solidFill>
                <a:latin typeface="メイリオ" pitchFamily="50" charset="-128"/>
                <a:ea typeface="メイリオ" pitchFamily="50" charset="-128"/>
              </a:rPr>
              <a:t>＋</a:t>
            </a:r>
            <a:r>
              <a:rPr kumimoji="1" lang="en-US" altLang="ja-JP" sz="2800" b="1" dirty="0" smtClean="0">
                <a:solidFill>
                  <a:schemeClr val="tx2"/>
                </a:solidFill>
                <a:latin typeface="メイリオ" pitchFamily="50" charset="-128"/>
                <a:ea typeface="メイリオ" pitchFamily="50" charset="-128"/>
              </a:rPr>
              <a:t>Z(0)</a:t>
            </a:r>
            <a:endParaRPr kumimoji="1" lang="ja-JP" altLang="en-US" sz="2800" b="1" dirty="0">
              <a:solidFill>
                <a:schemeClr val="tx2"/>
              </a:solidFill>
              <a:latin typeface="メイリオ" pitchFamily="50" charset="-128"/>
              <a:ea typeface="メイリオ" pitchFamily="50" charset="-128"/>
            </a:endParaRPr>
          </a:p>
        </p:txBody>
      </p:sp>
      <p:cxnSp>
        <p:nvCxnSpPr>
          <p:cNvPr id="5" name="直線矢印コネクタ 4"/>
          <p:cNvCxnSpPr/>
          <p:nvPr/>
        </p:nvCxnSpPr>
        <p:spPr>
          <a:xfrm flipV="1">
            <a:off x="1475656" y="3573016"/>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1475656" y="6237312"/>
            <a:ext cx="626469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1" name="フリーフォーム 10"/>
          <p:cNvSpPr/>
          <p:nvPr/>
        </p:nvSpPr>
        <p:spPr>
          <a:xfrm>
            <a:off x="1477108" y="3995225"/>
            <a:ext cx="2363372" cy="1969477"/>
          </a:xfrm>
          <a:custGeom>
            <a:avLst/>
            <a:gdLst>
              <a:gd name="connsiteX0" fmla="*/ 0 w 2363372"/>
              <a:gd name="connsiteY0" fmla="*/ 0 h 1969477"/>
              <a:gd name="connsiteX1" fmla="*/ 689317 w 2363372"/>
              <a:gd name="connsiteY1" fmla="*/ 267286 h 1969477"/>
              <a:gd name="connsiteX2" fmla="*/ 942535 w 2363372"/>
              <a:gd name="connsiteY2" fmla="*/ 815926 h 1969477"/>
              <a:gd name="connsiteX3" fmla="*/ 1237957 w 2363372"/>
              <a:gd name="connsiteY3" fmla="*/ 1125415 h 1969477"/>
              <a:gd name="connsiteX4" fmla="*/ 1645920 w 2363372"/>
              <a:gd name="connsiteY4" fmla="*/ 1280160 h 1969477"/>
              <a:gd name="connsiteX5" fmla="*/ 1955409 w 2363372"/>
              <a:gd name="connsiteY5" fmla="*/ 1702190 h 1969477"/>
              <a:gd name="connsiteX6" fmla="*/ 2194560 w 2363372"/>
              <a:gd name="connsiteY6" fmla="*/ 1814732 h 1969477"/>
              <a:gd name="connsiteX7" fmla="*/ 2363372 w 2363372"/>
              <a:gd name="connsiteY7" fmla="*/ 1969477 h 196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372" h="1969477">
                <a:moveTo>
                  <a:pt x="0" y="0"/>
                </a:moveTo>
                <a:cubicBezTo>
                  <a:pt x="266114" y="65649"/>
                  <a:pt x="532228" y="131298"/>
                  <a:pt x="689317" y="267286"/>
                </a:cubicBezTo>
                <a:cubicBezTo>
                  <a:pt x="846406" y="403274"/>
                  <a:pt x="851095" y="672905"/>
                  <a:pt x="942535" y="815926"/>
                </a:cubicBezTo>
                <a:cubicBezTo>
                  <a:pt x="1033975" y="958947"/>
                  <a:pt x="1120726" y="1048043"/>
                  <a:pt x="1237957" y="1125415"/>
                </a:cubicBezTo>
                <a:cubicBezTo>
                  <a:pt x="1355188" y="1202787"/>
                  <a:pt x="1526345" y="1184031"/>
                  <a:pt x="1645920" y="1280160"/>
                </a:cubicBezTo>
                <a:cubicBezTo>
                  <a:pt x="1765495" y="1376289"/>
                  <a:pt x="1863969" y="1613095"/>
                  <a:pt x="1955409" y="1702190"/>
                </a:cubicBezTo>
                <a:cubicBezTo>
                  <a:pt x="2046849" y="1791285"/>
                  <a:pt x="2126566" y="1770184"/>
                  <a:pt x="2194560" y="1814732"/>
                </a:cubicBezTo>
                <a:cubicBezTo>
                  <a:pt x="2262554" y="1859280"/>
                  <a:pt x="2363372" y="1969477"/>
                  <a:pt x="2363372" y="1969477"/>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p:nvPr/>
        </p:nvCxnSpPr>
        <p:spPr>
          <a:xfrm flipV="1">
            <a:off x="3851920" y="3717032"/>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endCxn id="16" idx="0"/>
          </p:cNvCxnSpPr>
          <p:nvPr/>
        </p:nvCxnSpPr>
        <p:spPr>
          <a:xfrm flipH="1" flipV="1">
            <a:off x="3840480" y="3953022"/>
            <a:ext cx="11440" cy="199625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3840480" y="3927231"/>
            <a:ext cx="2234419"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直線コネクタ 18"/>
          <p:cNvCxnSpPr/>
          <p:nvPr/>
        </p:nvCxnSpPr>
        <p:spPr>
          <a:xfrm flipV="1">
            <a:off x="6084168" y="3717032"/>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0" name="フリーフォーム 19"/>
          <p:cNvSpPr/>
          <p:nvPr/>
        </p:nvSpPr>
        <p:spPr>
          <a:xfrm>
            <a:off x="6084169" y="4149080"/>
            <a:ext cx="1440160"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2" name="直線コネクタ 21"/>
          <p:cNvCxnSpPr>
            <a:endCxn id="20" idx="0"/>
          </p:cNvCxnSpPr>
          <p:nvPr/>
        </p:nvCxnSpPr>
        <p:spPr>
          <a:xfrm flipH="1" flipV="1">
            <a:off x="6084169" y="4174871"/>
            <a:ext cx="11439" cy="1682435"/>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467544" y="3501008"/>
            <a:ext cx="95891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solidFill>
                <a:schemeClr val="tx2"/>
              </a:solidFill>
              <a:latin typeface="メイリオ" pitchFamily="50" charset="-128"/>
              <a:ea typeface="メイリオ" pitchFamily="50" charset="-128"/>
            </a:endParaRPr>
          </a:p>
        </p:txBody>
      </p:sp>
      <p:sp>
        <p:nvSpPr>
          <p:cNvPr id="18" name="正方形/長方形 17"/>
          <p:cNvSpPr/>
          <p:nvPr/>
        </p:nvSpPr>
        <p:spPr>
          <a:xfrm>
            <a:off x="7357499" y="6341258"/>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時間</a:t>
            </a:r>
            <a:endParaRPr lang="ja-JP" altLang="en-US" sz="2000" b="1" dirty="0">
              <a:solidFill>
                <a:schemeClr val="tx2"/>
              </a:solidFill>
              <a:latin typeface="メイリオ" pitchFamily="50" charset="-128"/>
              <a:ea typeface="メイリオ" pitchFamily="50" charset="-128"/>
            </a:endParaRPr>
          </a:p>
        </p:txBody>
      </p:sp>
      <p:sp>
        <p:nvSpPr>
          <p:cNvPr id="21" name="正方形/長方形 20"/>
          <p:cNvSpPr/>
          <p:nvPr/>
        </p:nvSpPr>
        <p:spPr>
          <a:xfrm>
            <a:off x="3514333" y="6269250"/>
            <a:ext cx="697627" cy="400110"/>
          </a:xfrm>
          <a:prstGeom prst="rect">
            <a:avLst/>
          </a:prstGeom>
        </p:spPr>
        <p:txBody>
          <a:bodyPr wrap="non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sp>
        <p:nvSpPr>
          <p:cNvPr id="23" name="正方形/長方形 22"/>
          <p:cNvSpPr/>
          <p:nvPr/>
        </p:nvSpPr>
        <p:spPr>
          <a:xfrm>
            <a:off x="5746581" y="6269250"/>
            <a:ext cx="697627" cy="400110"/>
          </a:xfrm>
          <a:prstGeom prst="rect">
            <a:avLst/>
          </a:prstGeom>
        </p:spPr>
        <p:txBody>
          <a:bodyPr wrap="non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sp>
        <p:nvSpPr>
          <p:cNvPr id="25" name="正方形/長方形 2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P.194</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累積</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在庫</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グラフ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rgbClr val="002060"/>
                </a:solidFill>
                <a:latin typeface="メイリオ" pitchFamily="50" charset="-128"/>
                <a:ea typeface="メイリオ" pitchFamily="50" charset="-128"/>
              </a:rPr>
              <a:t>累積入庫量</a:t>
            </a:r>
            <a:r>
              <a:rPr lang="ja-JP" altLang="en-US" sz="2800" dirty="0" smtClean="0">
                <a:solidFill>
                  <a:schemeClr val="tx2"/>
                </a:solidFill>
                <a:latin typeface="メイリオ" pitchFamily="50" charset="-128"/>
                <a:ea typeface="メイリオ" pitchFamily="50" charset="-128"/>
              </a:rPr>
              <a:t>と</a:t>
            </a:r>
            <a:r>
              <a:rPr lang="ja-JP" altLang="en-US" sz="2800" b="1" dirty="0" smtClean="0">
                <a:solidFill>
                  <a:srgbClr val="C00000"/>
                </a:solidFill>
                <a:latin typeface="メイリオ" pitchFamily="50" charset="-128"/>
                <a:ea typeface="メイリオ" pitchFamily="50" charset="-128"/>
              </a:rPr>
              <a:t>累積出庫量</a:t>
            </a:r>
            <a:endParaRPr lang="en-US" altLang="ja-JP" sz="2800" b="1" dirty="0" smtClean="0">
              <a:solidFill>
                <a:srgbClr val="C00000"/>
              </a:solidFill>
              <a:latin typeface="メイリオ" pitchFamily="50" charset="-128"/>
              <a:ea typeface="メイリオ" pitchFamily="50" charset="-128"/>
            </a:endParaRPr>
          </a:p>
        </p:txBody>
      </p:sp>
      <p:cxnSp>
        <p:nvCxnSpPr>
          <p:cNvPr id="6" name="直線矢印コネクタ 5"/>
          <p:cNvCxnSpPr/>
          <p:nvPr/>
        </p:nvCxnSpPr>
        <p:spPr>
          <a:xfrm flipV="1">
            <a:off x="1547664" y="2708920"/>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5805264"/>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1628513" y="2761281"/>
            <a:ext cx="4887703" cy="2825262"/>
          </a:xfrm>
          <a:custGeom>
            <a:avLst/>
            <a:gdLst>
              <a:gd name="connsiteX0" fmla="*/ 0 w 4665785"/>
              <a:gd name="connsiteY0" fmla="*/ 2825262 h 2825262"/>
              <a:gd name="connsiteX1" fmla="*/ 168813 w 4665785"/>
              <a:gd name="connsiteY1" fmla="*/ 2361029 h 2825262"/>
              <a:gd name="connsiteX2" fmla="*/ 562708 w 4665785"/>
              <a:gd name="connsiteY2" fmla="*/ 1938998 h 2825262"/>
              <a:gd name="connsiteX3" fmla="*/ 1280160 w 4665785"/>
              <a:gd name="connsiteY3" fmla="*/ 1685779 h 2825262"/>
              <a:gd name="connsiteX4" fmla="*/ 1997613 w 4665785"/>
              <a:gd name="connsiteY4" fmla="*/ 1531035 h 2825262"/>
              <a:gd name="connsiteX5" fmla="*/ 2363373 w 4665785"/>
              <a:gd name="connsiteY5" fmla="*/ 897989 h 2825262"/>
              <a:gd name="connsiteX6" fmla="*/ 3010486 w 4665785"/>
              <a:gd name="connsiteY6" fmla="*/ 279010 h 2825262"/>
              <a:gd name="connsiteX7" fmla="*/ 4431323 w 4665785"/>
              <a:gd name="connsiteY7" fmla="*/ 39859 h 2825262"/>
              <a:gd name="connsiteX8" fmla="*/ 4417256 w 4665785"/>
              <a:gd name="connsiteY8" fmla="*/ 39859 h 2825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65785" h="2825262">
                <a:moveTo>
                  <a:pt x="0" y="2825262"/>
                </a:moveTo>
                <a:cubicBezTo>
                  <a:pt x="37514" y="2667001"/>
                  <a:pt x="75028" y="2508740"/>
                  <a:pt x="168813" y="2361029"/>
                </a:cubicBezTo>
                <a:cubicBezTo>
                  <a:pt x="262598" y="2213318"/>
                  <a:pt x="377484" y="2051540"/>
                  <a:pt x="562708" y="1938998"/>
                </a:cubicBezTo>
                <a:cubicBezTo>
                  <a:pt x="747932" y="1826456"/>
                  <a:pt x="1041009" y="1753773"/>
                  <a:pt x="1280160" y="1685779"/>
                </a:cubicBezTo>
                <a:cubicBezTo>
                  <a:pt x="1519311" y="1617785"/>
                  <a:pt x="1817077" y="1662333"/>
                  <a:pt x="1997613" y="1531035"/>
                </a:cubicBezTo>
                <a:cubicBezTo>
                  <a:pt x="2178149" y="1399737"/>
                  <a:pt x="2194561" y="1106660"/>
                  <a:pt x="2363373" y="897989"/>
                </a:cubicBezTo>
                <a:cubicBezTo>
                  <a:pt x="2532185" y="689318"/>
                  <a:pt x="2665828" y="422032"/>
                  <a:pt x="3010486" y="279010"/>
                </a:cubicBezTo>
                <a:cubicBezTo>
                  <a:pt x="3355144" y="135988"/>
                  <a:pt x="4196861" y="79718"/>
                  <a:pt x="4431323" y="39859"/>
                </a:cubicBezTo>
                <a:cubicBezTo>
                  <a:pt x="4665785" y="0"/>
                  <a:pt x="4541520" y="19929"/>
                  <a:pt x="4417256" y="39859"/>
                </a:cubicBezTo>
              </a:path>
            </a:pathLst>
          </a:custGeom>
          <a:ln w="317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フリーフォーム 15"/>
          <p:cNvSpPr/>
          <p:nvPr/>
        </p:nvSpPr>
        <p:spPr>
          <a:xfrm>
            <a:off x="1881732" y="2984020"/>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正方形/長方形 16"/>
          <p:cNvSpPr/>
          <p:nvPr/>
        </p:nvSpPr>
        <p:spPr>
          <a:xfrm>
            <a:off x="1967308" y="2924944"/>
            <a:ext cx="2316660" cy="461665"/>
          </a:xfrm>
          <a:prstGeom prst="rect">
            <a:avLst/>
          </a:prstGeom>
        </p:spPr>
        <p:txBody>
          <a:bodyPr wrap="none">
            <a:spAutoFit/>
          </a:bodyPr>
          <a:lstStyle/>
          <a:p>
            <a:r>
              <a:rPr lang="ja-JP" altLang="en-US" sz="2400" b="1" dirty="0" smtClean="0">
                <a:solidFill>
                  <a:srgbClr val="002060"/>
                </a:solidFill>
                <a:latin typeface="メイリオ" pitchFamily="50" charset="-128"/>
                <a:ea typeface="メイリオ" pitchFamily="50" charset="-128"/>
              </a:rPr>
              <a:t>累積入庫量</a:t>
            </a:r>
            <a:r>
              <a:rPr lang="en-US" altLang="ja-JP" sz="2400" b="1" dirty="0" smtClean="0">
                <a:solidFill>
                  <a:srgbClr val="002060"/>
                </a:solidFill>
                <a:latin typeface="メイリオ" pitchFamily="50" charset="-128"/>
                <a:ea typeface="メイリオ" pitchFamily="50" charset="-128"/>
              </a:rPr>
              <a:t>I(t)</a:t>
            </a:r>
            <a:endParaRPr lang="ja-JP" altLang="en-US" sz="2400" dirty="0"/>
          </a:p>
        </p:txBody>
      </p:sp>
      <p:sp>
        <p:nvSpPr>
          <p:cNvPr id="18" name="正方形/長方形 17"/>
          <p:cNvSpPr/>
          <p:nvPr/>
        </p:nvSpPr>
        <p:spPr>
          <a:xfrm>
            <a:off x="5436096" y="3615407"/>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sp>
        <p:nvSpPr>
          <p:cNvPr id="19" name="角丸四角形 18"/>
          <p:cNvSpPr/>
          <p:nvPr/>
        </p:nvSpPr>
        <p:spPr>
          <a:xfrm>
            <a:off x="6084168" y="1628800"/>
            <a:ext cx="2520280" cy="1008112"/>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2"/>
                </a:solidFill>
                <a:latin typeface="メイリオ" pitchFamily="50" charset="-128"/>
                <a:ea typeface="メイリオ" pitchFamily="50" charset="-128"/>
              </a:rPr>
              <a:t>Q</a:t>
            </a: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これでわかることは何か？</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7952" y="228600"/>
            <a:ext cx="8442520" cy="990600"/>
          </a:xfrm>
        </p:spPr>
        <p:txBody>
          <a:bodyPr>
            <a:normAutofit fontScale="90000"/>
          </a:bodyPr>
          <a:lstStyle/>
          <a:p>
            <a:r>
              <a:rPr lang="ja-JP" altLang="en-US" dirty="0" smtClean="0">
                <a:latin typeface="メイリオ" pitchFamily="50" charset="-128"/>
                <a:ea typeface="メイリオ" pitchFamily="50" charset="-128"/>
              </a:rPr>
              <a:t>累積グラフを</a:t>
            </a:r>
            <a:r>
              <a:rPr lang="ja-JP" altLang="en-US" b="1" dirty="0" smtClean="0">
                <a:solidFill>
                  <a:srgbClr val="C00000"/>
                </a:solidFill>
                <a:latin typeface="メイリオ" pitchFamily="50" charset="-128"/>
                <a:ea typeface="メイリオ" pitchFamily="50" charset="-128"/>
              </a:rPr>
              <a:t>縦</a:t>
            </a:r>
            <a:r>
              <a:rPr lang="ja-JP" altLang="en-US" dirty="0" smtClean="0">
                <a:latin typeface="メイリオ" pitchFamily="50" charset="-128"/>
                <a:ea typeface="メイリオ" pitchFamily="50" charset="-128"/>
              </a:rPr>
              <a:t>に切ると</a:t>
            </a:r>
            <a:r>
              <a:rPr lang="en-US" altLang="ja-JP" dirty="0" smtClean="0">
                <a:latin typeface="メイリオ" pitchFamily="50" charset="-128"/>
                <a:ea typeface="メイリオ" pitchFamily="50" charset="-128"/>
              </a:rPr>
              <a:t>…</a:t>
            </a:r>
            <a:r>
              <a:rPr lang="ja-JP" altLang="en-US" b="1" dirty="0" smtClean="0">
                <a:solidFill>
                  <a:srgbClr val="C00000"/>
                </a:solidFill>
                <a:latin typeface="メイリオ" pitchFamily="50" charset="-128"/>
                <a:ea typeface="メイリオ" pitchFamily="50" charset="-128"/>
              </a:rPr>
              <a:t>在庫量</a:t>
            </a:r>
            <a:r>
              <a:rPr lang="ja-JP" altLang="en-US"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rgbClr val="002060"/>
                </a:solidFill>
                <a:latin typeface="メイリオ" pitchFamily="50" charset="-128"/>
                <a:ea typeface="メイリオ" pitchFamily="50" charset="-128"/>
              </a:rPr>
              <a:t>累積入庫量</a:t>
            </a:r>
            <a:r>
              <a:rPr lang="ja-JP" altLang="en-US" sz="2800" dirty="0" smtClean="0">
                <a:solidFill>
                  <a:schemeClr val="tx2"/>
                </a:solidFill>
                <a:latin typeface="メイリオ" pitchFamily="50" charset="-128"/>
                <a:ea typeface="メイリオ" pitchFamily="50" charset="-128"/>
              </a:rPr>
              <a:t>と</a:t>
            </a:r>
            <a:r>
              <a:rPr lang="ja-JP" altLang="en-US" sz="2800" b="1" dirty="0" smtClean="0">
                <a:solidFill>
                  <a:srgbClr val="C00000"/>
                </a:solidFill>
                <a:latin typeface="メイリオ" pitchFamily="50" charset="-128"/>
                <a:ea typeface="メイリオ" pitchFamily="50" charset="-128"/>
              </a:rPr>
              <a:t>累積出庫量</a:t>
            </a:r>
            <a:r>
              <a:rPr lang="ja-JP" altLang="en-US" sz="2800" dirty="0" smtClean="0">
                <a:solidFill>
                  <a:schemeClr val="tx2"/>
                </a:solidFill>
                <a:latin typeface="メイリオ" pitchFamily="50" charset="-128"/>
                <a:ea typeface="メイリオ" pitchFamily="50" charset="-128"/>
              </a:rPr>
              <a:t>の差</a:t>
            </a:r>
            <a:endParaRPr lang="en-US" altLang="ja-JP" sz="2800"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2708920"/>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5805264"/>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1628513" y="2761281"/>
            <a:ext cx="4887703" cy="2825262"/>
          </a:xfrm>
          <a:custGeom>
            <a:avLst/>
            <a:gdLst>
              <a:gd name="connsiteX0" fmla="*/ 0 w 4665785"/>
              <a:gd name="connsiteY0" fmla="*/ 2825262 h 2825262"/>
              <a:gd name="connsiteX1" fmla="*/ 168813 w 4665785"/>
              <a:gd name="connsiteY1" fmla="*/ 2361029 h 2825262"/>
              <a:gd name="connsiteX2" fmla="*/ 562708 w 4665785"/>
              <a:gd name="connsiteY2" fmla="*/ 1938998 h 2825262"/>
              <a:gd name="connsiteX3" fmla="*/ 1280160 w 4665785"/>
              <a:gd name="connsiteY3" fmla="*/ 1685779 h 2825262"/>
              <a:gd name="connsiteX4" fmla="*/ 1997613 w 4665785"/>
              <a:gd name="connsiteY4" fmla="*/ 1531035 h 2825262"/>
              <a:gd name="connsiteX5" fmla="*/ 2363373 w 4665785"/>
              <a:gd name="connsiteY5" fmla="*/ 897989 h 2825262"/>
              <a:gd name="connsiteX6" fmla="*/ 3010486 w 4665785"/>
              <a:gd name="connsiteY6" fmla="*/ 279010 h 2825262"/>
              <a:gd name="connsiteX7" fmla="*/ 4431323 w 4665785"/>
              <a:gd name="connsiteY7" fmla="*/ 39859 h 2825262"/>
              <a:gd name="connsiteX8" fmla="*/ 4417256 w 4665785"/>
              <a:gd name="connsiteY8" fmla="*/ 39859 h 2825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65785" h="2825262">
                <a:moveTo>
                  <a:pt x="0" y="2825262"/>
                </a:moveTo>
                <a:cubicBezTo>
                  <a:pt x="37514" y="2667001"/>
                  <a:pt x="75028" y="2508740"/>
                  <a:pt x="168813" y="2361029"/>
                </a:cubicBezTo>
                <a:cubicBezTo>
                  <a:pt x="262598" y="2213318"/>
                  <a:pt x="377484" y="2051540"/>
                  <a:pt x="562708" y="1938998"/>
                </a:cubicBezTo>
                <a:cubicBezTo>
                  <a:pt x="747932" y="1826456"/>
                  <a:pt x="1041009" y="1753773"/>
                  <a:pt x="1280160" y="1685779"/>
                </a:cubicBezTo>
                <a:cubicBezTo>
                  <a:pt x="1519311" y="1617785"/>
                  <a:pt x="1817077" y="1662333"/>
                  <a:pt x="1997613" y="1531035"/>
                </a:cubicBezTo>
                <a:cubicBezTo>
                  <a:pt x="2178149" y="1399737"/>
                  <a:pt x="2194561" y="1106660"/>
                  <a:pt x="2363373" y="897989"/>
                </a:cubicBezTo>
                <a:cubicBezTo>
                  <a:pt x="2532185" y="689318"/>
                  <a:pt x="2665828" y="422032"/>
                  <a:pt x="3010486" y="279010"/>
                </a:cubicBezTo>
                <a:cubicBezTo>
                  <a:pt x="3355144" y="135988"/>
                  <a:pt x="4196861" y="79718"/>
                  <a:pt x="4431323" y="39859"/>
                </a:cubicBezTo>
                <a:cubicBezTo>
                  <a:pt x="4665785" y="0"/>
                  <a:pt x="4541520" y="19929"/>
                  <a:pt x="4417256" y="39859"/>
                </a:cubicBezTo>
              </a:path>
            </a:pathLst>
          </a:custGeom>
          <a:ln w="317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フリーフォーム 15"/>
          <p:cNvSpPr/>
          <p:nvPr/>
        </p:nvSpPr>
        <p:spPr>
          <a:xfrm>
            <a:off x="1881732" y="2984020"/>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3615407"/>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13" name="直線コネクタ 12"/>
          <p:cNvCxnSpPr/>
          <p:nvPr/>
        </p:nvCxnSpPr>
        <p:spPr>
          <a:xfrm>
            <a:off x="4427984" y="3284984"/>
            <a:ext cx="0" cy="252028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V="1">
            <a:off x="4427984" y="3284984"/>
            <a:ext cx="0" cy="1440160"/>
          </a:xfrm>
          <a:prstGeom prst="straightConnector1">
            <a:avLst/>
          </a:prstGeom>
          <a:ln w="50800">
            <a:solidFill>
              <a:srgbClr val="008000"/>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2411760" y="3573016"/>
            <a:ext cx="1728192" cy="954107"/>
          </a:xfrm>
          <a:prstGeom prst="rect">
            <a:avLst/>
          </a:prstGeom>
          <a:solidFill>
            <a:schemeClr val="bg1"/>
          </a:solidFill>
          <a:ln w="25400">
            <a:solidFill>
              <a:srgbClr val="008000"/>
            </a:solidFill>
          </a:ln>
        </p:spPr>
        <p:txBody>
          <a:bodyPr wrap="square" rtlCol="0">
            <a:spAutoFit/>
          </a:bodyPr>
          <a:lstStyle/>
          <a:p>
            <a:pPr algn="ctr"/>
            <a:r>
              <a:rPr lang="ja-JP" altLang="en-US" sz="2800" b="1" dirty="0" smtClean="0">
                <a:solidFill>
                  <a:schemeClr val="tx2"/>
                </a:solidFill>
                <a:latin typeface="メイリオ" pitchFamily="50" charset="-128"/>
                <a:ea typeface="メイリオ" pitchFamily="50" charset="-128"/>
              </a:rPr>
              <a:t>ある時刻の</a:t>
            </a:r>
            <a:r>
              <a:rPr kumimoji="1" lang="ja-JP" altLang="en-US" sz="2800" b="1" dirty="0" smtClean="0">
                <a:solidFill>
                  <a:schemeClr val="tx2"/>
                </a:solidFill>
                <a:latin typeface="メイリオ" pitchFamily="50" charset="-128"/>
                <a:ea typeface="メイリオ" pitchFamily="50" charset="-128"/>
              </a:rPr>
              <a:t>在庫量</a:t>
            </a:r>
            <a:endParaRPr kumimoji="1" lang="ja-JP" altLang="en-US" sz="2800" b="1" dirty="0">
              <a:solidFill>
                <a:schemeClr val="tx2"/>
              </a:solidFill>
              <a:latin typeface="メイリオ" pitchFamily="50" charset="-128"/>
              <a:ea typeface="メイリオ" pitchFamily="50" charset="-128"/>
            </a:endParaRPr>
          </a:p>
        </p:txBody>
      </p:sp>
      <p:sp>
        <p:nvSpPr>
          <p:cNvPr id="14" name="正方形/長方形 13"/>
          <p:cNvSpPr/>
          <p:nvPr/>
        </p:nvSpPr>
        <p:spPr>
          <a:xfrm>
            <a:off x="1967308" y="2924944"/>
            <a:ext cx="2316660" cy="461665"/>
          </a:xfrm>
          <a:prstGeom prst="rect">
            <a:avLst/>
          </a:prstGeom>
        </p:spPr>
        <p:txBody>
          <a:bodyPr wrap="none">
            <a:spAutoFit/>
          </a:bodyPr>
          <a:lstStyle/>
          <a:p>
            <a:r>
              <a:rPr lang="ja-JP" altLang="en-US" sz="2400" b="1" dirty="0" smtClean="0">
                <a:solidFill>
                  <a:srgbClr val="002060"/>
                </a:solidFill>
                <a:latin typeface="メイリオ" pitchFamily="50" charset="-128"/>
                <a:ea typeface="メイリオ" pitchFamily="50" charset="-128"/>
              </a:rPr>
              <a:t>累積入庫量</a:t>
            </a:r>
            <a:r>
              <a:rPr lang="en-US" altLang="ja-JP" sz="2400" b="1" dirty="0" smtClean="0">
                <a:solidFill>
                  <a:srgbClr val="002060"/>
                </a:solidFill>
                <a:latin typeface="メイリオ" pitchFamily="50" charset="-128"/>
                <a:ea typeface="メイリオ" pitchFamily="50" charset="-128"/>
              </a:rPr>
              <a:t>I(t)</a:t>
            </a:r>
            <a:endParaRPr lang="ja-JP" altLang="en-US" sz="2400" dirty="0"/>
          </a:p>
        </p:txBody>
      </p:sp>
      <p:sp>
        <p:nvSpPr>
          <p:cNvPr id="15" name="正方形/長方形 14"/>
          <p:cNvSpPr/>
          <p:nvPr/>
        </p:nvSpPr>
        <p:spPr>
          <a:xfrm>
            <a:off x="4043910" y="5877272"/>
            <a:ext cx="806631"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時刻</a:t>
            </a:r>
            <a:r>
              <a:rPr lang="en-US" altLang="ja-JP" sz="2000" b="1" dirty="0" smtClean="0">
                <a:solidFill>
                  <a:schemeClr val="tx2"/>
                </a:solidFill>
                <a:latin typeface="メイリオ" pitchFamily="50" charset="-128"/>
                <a:ea typeface="メイリオ" pitchFamily="50" charset="-128"/>
              </a:rPr>
              <a:t>t</a:t>
            </a:r>
            <a:endParaRPr lang="ja-JP" alt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rgbClr val="002060"/>
                </a:solidFill>
                <a:latin typeface="メイリオ" pitchFamily="50" charset="-128"/>
                <a:ea typeface="メイリオ" pitchFamily="50" charset="-128"/>
              </a:rPr>
              <a:t>累積入庫量</a:t>
            </a:r>
            <a:r>
              <a:rPr lang="ja-JP" altLang="en-US" sz="2800" dirty="0" smtClean="0">
                <a:solidFill>
                  <a:schemeClr val="tx2"/>
                </a:solidFill>
                <a:latin typeface="メイリオ" pitchFamily="50" charset="-128"/>
                <a:ea typeface="メイリオ" pitchFamily="50" charset="-128"/>
              </a:rPr>
              <a:t>と</a:t>
            </a:r>
            <a:r>
              <a:rPr lang="ja-JP" altLang="en-US" sz="2800" b="1" dirty="0" smtClean="0">
                <a:solidFill>
                  <a:srgbClr val="C00000"/>
                </a:solidFill>
                <a:latin typeface="メイリオ" pitchFamily="50" charset="-128"/>
                <a:ea typeface="メイリオ" pitchFamily="50" charset="-128"/>
              </a:rPr>
              <a:t>累積出庫量</a:t>
            </a:r>
            <a:r>
              <a:rPr lang="ja-JP" altLang="en-US" sz="2800" dirty="0" smtClean="0">
                <a:solidFill>
                  <a:schemeClr val="tx2"/>
                </a:solidFill>
                <a:latin typeface="メイリオ" pitchFamily="50" charset="-128"/>
                <a:ea typeface="メイリオ" pitchFamily="50" charset="-128"/>
              </a:rPr>
              <a:t>の時間差？</a:t>
            </a:r>
            <a:endParaRPr lang="en-US" altLang="ja-JP" sz="2800" b="1" dirty="0" smtClean="0">
              <a:solidFill>
                <a:srgbClr val="C00000"/>
              </a:solidFill>
              <a:latin typeface="メイリオ" pitchFamily="50" charset="-128"/>
              <a:ea typeface="メイリオ" pitchFamily="50" charset="-128"/>
            </a:endParaRPr>
          </a:p>
        </p:txBody>
      </p:sp>
      <p:cxnSp>
        <p:nvCxnSpPr>
          <p:cNvPr id="6" name="直線矢印コネクタ 5"/>
          <p:cNvCxnSpPr/>
          <p:nvPr/>
        </p:nvCxnSpPr>
        <p:spPr>
          <a:xfrm flipV="1">
            <a:off x="1547664" y="2708920"/>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5805264"/>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1628513" y="2761281"/>
            <a:ext cx="4887703" cy="2825262"/>
          </a:xfrm>
          <a:custGeom>
            <a:avLst/>
            <a:gdLst>
              <a:gd name="connsiteX0" fmla="*/ 0 w 4665785"/>
              <a:gd name="connsiteY0" fmla="*/ 2825262 h 2825262"/>
              <a:gd name="connsiteX1" fmla="*/ 168813 w 4665785"/>
              <a:gd name="connsiteY1" fmla="*/ 2361029 h 2825262"/>
              <a:gd name="connsiteX2" fmla="*/ 562708 w 4665785"/>
              <a:gd name="connsiteY2" fmla="*/ 1938998 h 2825262"/>
              <a:gd name="connsiteX3" fmla="*/ 1280160 w 4665785"/>
              <a:gd name="connsiteY3" fmla="*/ 1685779 h 2825262"/>
              <a:gd name="connsiteX4" fmla="*/ 1997613 w 4665785"/>
              <a:gd name="connsiteY4" fmla="*/ 1531035 h 2825262"/>
              <a:gd name="connsiteX5" fmla="*/ 2363373 w 4665785"/>
              <a:gd name="connsiteY5" fmla="*/ 897989 h 2825262"/>
              <a:gd name="connsiteX6" fmla="*/ 3010486 w 4665785"/>
              <a:gd name="connsiteY6" fmla="*/ 279010 h 2825262"/>
              <a:gd name="connsiteX7" fmla="*/ 4431323 w 4665785"/>
              <a:gd name="connsiteY7" fmla="*/ 39859 h 2825262"/>
              <a:gd name="connsiteX8" fmla="*/ 4417256 w 4665785"/>
              <a:gd name="connsiteY8" fmla="*/ 39859 h 2825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65785" h="2825262">
                <a:moveTo>
                  <a:pt x="0" y="2825262"/>
                </a:moveTo>
                <a:cubicBezTo>
                  <a:pt x="37514" y="2667001"/>
                  <a:pt x="75028" y="2508740"/>
                  <a:pt x="168813" y="2361029"/>
                </a:cubicBezTo>
                <a:cubicBezTo>
                  <a:pt x="262598" y="2213318"/>
                  <a:pt x="377484" y="2051540"/>
                  <a:pt x="562708" y="1938998"/>
                </a:cubicBezTo>
                <a:cubicBezTo>
                  <a:pt x="747932" y="1826456"/>
                  <a:pt x="1041009" y="1753773"/>
                  <a:pt x="1280160" y="1685779"/>
                </a:cubicBezTo>
                <a:cubicBezTo>
                  <a:pt x="1519311" y="1617785"/>
                  <a:pt x="1817077" y="1662333"/>
                  <a:pt x="1997613" y="1531035"/>
                </a:cubicBezTo>
                <a:cubicBezTo>
                  <a:pt x="2178149" y="1399737"/>
                  <a:pt x="2194561" y="1106660"/>
                  <a:pt x="2363373" y="897989"/>
                </a:cubicBezTo>
                <a:cubicBezTo>
                  <a:pt x="2532185" y="689318"/>
                  <a:pt x="2665828" y="422032"/>
                  <a:pt x="3010486" y="279010"/>
                </a:cubicBezTo>
                <a:cubicBezTo>
                  <a:pt x="3355144" y="135988"/>
                  <a:pt x="4196861" y="79718"/>
                  <a:pt x="4431323" y="39859"/>
                </a:cubicBezTo>
                <a:cubicBezTo>
                  <a:pt x="4665785" y="0"/>
                  <a:pt x="4541520" y="19929"/>
                  <a:pt x="4417256" y="39859"/>
                </a:cubicBezTo>
              </a:path>
            </a:pathLst>
          </a:custGeom>
          <a:ln w="317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フリーフォーム 15"/>
          <p:cNvSpPr/>
          <p:nvPr/>
        </p:nvSpPr>
        <p:spPr>
          <a:xfrm>
            <a:off x="1881732" y="2984020"/>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3615407"/>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13" name="直線コネクタ 12"/>
          <p:cNvCxnSpPr/>
          <p:nvPr/>
        </p:nvCxnSpPr>
        <p:spPr>
          <a:xfrm>
            <a:off x="1547664" y="4005064"/>
            <a:ext cx="3528392"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3923928" y="4005064"/>
            <a:ext cx="1152128" cy="0"/>
          </a:xfrm>
          <a:prstGeom prst="straightConnector1">
            <a:avLst/>
          </a:prstGeom>
          <a:ln w="50800">
            <a:solidFill>
              <a:srgbClr val="008000"/>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491880" y="4293096"/>
            <a:ext cx="2088232" cy="954107"/>
          </a:xfrm>
          <a:prstGeom prst="rect">
            <a:avLst/>
          </a:prstGeom>
          <a:solidFill>
            <a:schemeClr val="bg1"/>
          </a:solidFill>
          <a:ln w="25400">
            <a:solidFill>
              <a:srgbClr val="008000"/>
            </a:solidFill>
          </a:ln>
        </p:spPr>
        <p:txBody>
          <a:bodyPr wrap="square" rtlCol="0">
            <a:spAutoFit/>
          </a:bodyPr>
          <a:lstStyle/>
          <a:p>
            <a:pPr algn="ctr"/>
            <a:r>
              <a:rPr kumimoji="1" lang="ja-JP" altLang="en-US" sz="2800" b="1" dirty="0" smtClean="0">
                <a:solidFill>
                  <a:schemeClr val="tx2"/>
                </a:solidFill>
                <a:latin typeface="メイリオ" pitchFamily="50" charset="-128"/>
                <a:ea typeface="メイリオ" pitchFamily="50" charset="-128"/>
              </a:rPr>
              <a:t>ある在庫の滞留時間</a:t>
            </a:r>
            <a:endParaRPr kumimoji="1" lang="ja-JP" altLang="en-US" sz="2800" b="1" dirty="0">
              <a:solidFill>
                <a:schemeClr val="tx2"/>
              </a:solidFill>
              <a:latin typeface="メイリオ" pitchFamily="50" charset="-128"/>
              <a:ea typeface="メイリオ" pitchFamily="50" charset="-128"/>
            </a:endParaRPr>
          </a:p>
        </p:txBody>
      </p:sp>
      <p:sp>
        <p:nvSpPr>
          <p:cNvPr id="25" name="タイトル 1"/>
          <p:cNvSpPr>
            <a:spLocks noGrp="1"/>
          </p:cNvSpPr>
          <p:nvPr>
            <p:ph type="title"/>
          </p:nvPr>
        </p:nvSpPr>
        <p:spPr>
          <a:xfrm>
            <a:off x="144016" y="228600"/>
            <a:ext cx="8820472" cy="990600"/>
          </a:xfrm>
        </p:spPr>
        <p:txBody>
          <a:bodyPr>
            <a:normAutofit fontScale="90000"/>
          </a:bodyPr>
          <a:lstStyle/>
          <a:p>
            <a:r>
              <a:rPr lang="ja-JP" altLang="en-US" dirty="0" smtClean="0">
                <a:latin typeface="メイリオ" pitchFamily="50" charset="-128"/>
                <a:ea typeface="メイリオ" pitchFamily="50" charset="-128"/>
              </a:rPr>
              <a:t>累積グラフを</a:t>
            </a:r>
            <a:r>
              <a:rPr lang="ja-JP" altLang="en-US" b="1" dirty="0" smtClean="0">
                <a:solidFill>
                  <a:srgbClr val="C00000"/>
                </a:solidFill>
                <a:latin typeface="メイリオ" pitchFamily="50" charset="-128"/>
                <a:ea typeface="メイリオ" pitchFamily="50" charset="-128"/>
              </a:rPr>
              <a:t>横</a:t>
            </a:r>
            <a:r>
              <a:rPr lang="ja-JP" altLang="en-US" dirty="0" smtClean="0">
                <a:latin typeface="メイリオ" pitchFamily="50" charset="-128"/>
                <a:ea typeface="メイリオ" pitchFamily="50" charset="-128"/>
              </a:rPr>
              <a:t>に切ると</a:t>
            </a:r>
            <a:r>
              <a:rPr lang="en-US" altLang="ja-JP" dirty="0" smtClean="0">
                <a:latin typeface="メイリオ" pitchFamily="50" charset="-128"/>
                <a:ea typeface="メイリオ" pitchFamily="50" charset="-128"/>
              </a:rPr>
              <a:t>…</a:t>
            </a:r>
            <a:r>
              <a:rPr lang="ja-JP" altLang="en-US" b="1" dirty="0" smtClean="0">
                <a:solidFill>
                  <a:srgbClr val="C00000"/>
                </a:solidFill>
                <a:latin typeface="メイリオ" pitchFamily="50" charset="-128"/>
                <a:ea typeface="メイリオ" pitchFamily="50" charset="-128"/>
              </a:rPr>
              <a:t>滞留時間</a:t>
            </a:r>
            <a:r>
              <a:rPr lang="ja-JP" altLang="en-US"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14" name="正方形/長方形 13"/>
          <p:cNvSpPr/>
          <p:nvPr/>
        </p:nvSpPr>
        <p:spPr>
          <a:xfrm>
            <a:off x="1967308" y="2924944"/>
            <a:ext cx="2316660" cy="461665"/>
          </a:xfrm>
          <a:prstGeom prst="rect">
            <a:avLst/>
          </a:prstGeom>
        </p:spPr>
        <p:txBody>
          <a:bodyPr wrap="none">
            <a:spAutoFit/>
          </a:bodyPr>
          <a:lstStyle/>
          <a:p>
            <a:r>
              <a:rPr lang="ja-JP" altLang="en-US" sz="2400" b="1" dirty="0" smtClean="0">
                <a:solidFill>
                  <a:srgbClr val="002060"/>
                </a:solidFill>
                <a:latin typeface="メイリオ" pitchFamily="50" charset="-128"/>
                <a:ea typeface="メイリオ" pitchFamily="50" charset="-128"/>
              </a:rPr>
              <a:t>累積入庫量</a:t>
            </a:r>
            <a:r>
              <a:rPr lang="en-US" altLang="ja-JP" sz="2400" b="1" dirty="0" smtClean="0">
                <a:solidFill>
                  <a:srgbClr val="002060"/>
                </a:solidFill>
                <a:latin typeface="メイリオ" pitchFamily="50" charset="-128"/>
                <a:ea typeface="メイリオ" pitchFamily="50" charset="-128"/>
              </a:rPr>
              <a:t>I(t)</a:t>
            </a:r>
            <a:endParaRPr lang="ja-JP" altLang="en-US" sz="2400" dirty="0"/>
          </a:p>
        </p:txBody>
      </p:sp>
      <p:sp>
        <p:nvSpPr>
          <p:cNvPr id="15" name="正方形/長方形 14"/>
          <p:cNvSpPr/>
          <p:nvPr/>
        </p:nvSpPr>
        <p:spPr>
          <a:xfrm>
            <a:off x="753857" y="3789040"/>
            <a:ext cx="7938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商品</a:t>
            </a:r>
            <a:r>
              <a:rPr lang="en-US" altLang="ja-JP" sz="2000" b="1" dirty="0" smtClean="0">
                <a:solidFill>
                  <a:schemeClr val="tx2"/>
                </a:solidFill>
                <a:latin typeface="メイリオ" pitchFamily="50" charset="-128"/>
                <a:ea typeface="メイリオ" pitchFamily="50" charset="-128"/>
              </a:rPr>
              <a:t>j</a:t>
            </a:r>
            <a:endParaRPr lang="ja-JP" alt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制約付き在庫問題を解く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累積出庫量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に対する</a:t>
            </a:r>
            <a:r>
              <a:rPr lang="ja-JP" altLang="en-US" sz="2800" b="1" u="sng" dirty="0" smtClean="0">
                <a:solidFill>
                  <a:srgbClr val="C00000"/>
                </a:solidFill>
                <a:latin typeface="メイリオ" pitchFamily="50" charset="-128"/>
                <a:ea typeface="メイリオ" pitchFamily="50" charset="-128"/>
              </a:rPr>
              <a:t>最小発注回数</a:t>
            </a:r>
            <a:r>
              <a:rPr lang="ja-JP" altLang="en-US" sz="2800" u="sng" dirty="0" smtClean="0">
                <a:solidFill>
                  <a:schemeClr val="tx2"/>
                </a:solidFill>
                <a:latin typeface="メイリオ" pitchFamily="50" charset="-128"/>
                <a:ea typeface="メイリオ" pitchFamily="50" charset="-128"/>
              </a:rPr>
              <a:t>は？</a:t>
            </a:r>
            <a:endParaRPr lang="en-US" altLang="ja-JP" sz="2800" u="sng" dirty="0" smtClean="0">
              <a:solidFill>
                <a:schemeClr val="tx2"/>
              </a:solidFill>
              <a:latin typeface="メイリオ" pitchFamily="50" charset="-128"/>
              <a:ea typeface="メイリオ" pitchFamily="50" charset="-128"/>
            </a:endParaRPr>
          </a:p>
          <a:p>
            <a:pPr lvl="1"/>
            <a:r>
              <a:rPr lang="ja-JP" altLang="en-US" b="1" u="sng" dirty="0" smtClean="0">
                <a:solidFill>
                  <a:schemeClr val="tx2"/>
                </a:solidFill>
                <a:latin typeface="メイリオ" pitchFamily="50" charset="-128"/>
                <a:ea typeface="メイリオ" pitchFamily="50" charset="-128"/>
              </a:rPr>
              <a:t>倉庫容量には上限がある</a:t>
            </a:r>
            <a:r>
              <a:rPr lang="ja-JP" altLang="en-US" dirty="0" smtClean="0">
                <a:solidFill>
                  <a:schemeClr val="tx2"/>
                </a:solidFill>
                <a:latin typeface="メイリオ" pitchFamily="50" charset="-128"/>
                <a:ea typeface="メイリオ" pitchFamily="50" charset="-128"/>
              </a:rPr>
              <a:t>場合</a:t>
            </a:r>
            <a:endParaRPr lang="en-US" altLang="ja-JP" dirty="0" smtClean="0">
              <a:solidFill>
                <a:schemeClr val="tx2"/>
              </a:solidFill>
              <a:latin typeface="メイリオ" pitchFamily="50" charset="-128"/>
              <a:ea typeface="メイリオ" pitchFamily="50" charset="-128"/>
            </a:endParaRPr>
          </a:p>
          <a:p>
            <a:pPr lvl="1"/>
            <a:r>
              <a:rPr lang="ja-JP" altLang="en-US" sz="2800" dirty="0" smtClean="0">
                <a:solidFill>
                  <a:schemeClr val="tx2"/>
                </a:solidFill>
                <a:latin typeface="メイリオ" pitchFamily="50" charset="-128"/>
                <a:ea typeface="メイリオ" pitchFamily="50" charset="-128"/>
              </a:rPr>
              <a:t>すべての需要に応じると仮定すると</a:t>
            </a:r>
            <a:r>
              <a:rPr lang="en-US" altLang="ja-JP" sz="2800" dirty="0" smtClean="0">
                <a:solidFill>
                  <a:schemeClr val="tx2"/>
                </a:solidFill>
                <a:latin typeface="メイリオ" pitchFamily="50" charset="-128"/>
                <a:ea typeface="メイリオ" pitchFamily="50" charset="-128"/>
              </a:rPr>
              <a:t>…</a:t>
            </a:r>
            <a:endParaRPr lang="en-US" altLang="ja-JP" sz="2800"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881732" y="3416068"/>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
        <p:nvSpPr>
          <p:cNvPr id="11" name="正方形/長方形 10"/>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P.196~</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在庫管理はすごく重要！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normAutofit/>
          </a:bodyPr>
          <a:lstStyle/>
          <a:p>
            <a:pPr>
              <a:buNone/>
            </a:pPr>
            <a:r>
              <a:rPr lang="ja-JP" altLang="en-US" sz="2800" u="sng" dirty="0" smtClean="0">
                <a:solidFill>
                  <a:schemeClr val="tx2"/>
                </a:solidFill>
                <a:latin typeface="メイリオ" pitchFamily="50" charset="-128"/>
                <a:ea typeface="メイリオ" pitchFamily="50" charset="-128"/>
              </a:rPr>
              <a:t>例：コンビニでの品ぞろえ</a:t>
            </a:r>
          </a:p>
          <a:p>
            <a:r>
              <a:rPr lang="ja-JP" altLang="en-US" sz="2800" dirty="0" smtClean="0">
                <a:solidFill>
                  <a:schemeClr val="tx2"/>
                </a:solidFill>
                <a:latin typeface="メイリオ" pitchFamily="50" charset="-128"/>
                <a:ea typeface="メイリオ" pitchFamily="50" charset="-128"/>
              </a:rPr>
              <a:t>お客さんは気まぐれ</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全然来ない時もあれば，どっと来る時もあり</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だけど，</a:t>
            </a:r>
            <a:r>
              <a:rPr kumimoji="1" lang="ja-JP" altLang="en-US" sz="2800" dirty="0" smtClean="0">
                <a:solidFill>
                  <a:schemeClr val="tx2"/>
                </a:solidFill>
                <a:latin typeface="メイリオ" pitchFamily="50" charset="-128"/>
                <a:ea typeface="メイリオ" pitchFamily="50" charset="-128"/>
              </a:rPr>
              <a:t>いついっても品切れしてない</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店のスペースは限られている</a:t>
            </a:r>
            <a:endParaRPr lang="en-US" altLang="ja-JP" sz="2800" dirty="0" smtClean="0">
              <a:solidFill>
                <a:schemeClr val="tx2"/>
              </a:solidFill>
              <a:latin typeface="メイリオ" pitchFamily="50" charset="-128"/>
              <a:ea typeface="メイリオ" pitchFamily="50" charset="-128"/>
            </a:endParaRPr>
          </a:p>
          <a:p>
            <a:pPr>
              <a:buNone/>
            </a:pPr>
            <a:endParaRPr kumimoji="1" lang="en-US" altLang="ja-JP" sz="1200" dirty="0" smtClean="0">
              <a:solidFill>
                <a:schemeClr val="tx2"/>
              </a:solidFill>
              <a:latin typeface="メイリオ" pitchFamily="50" charset="-128"/>
              <a:ea typeface="メイリオ" pitchFamily="50" charset="-128"/>
            </a:endParaRPr>
          </a:p>
          <a:p>
            <a:pPr>
              <a:buNone/>
            </a:pPr>
            <a:r>
              <a:rPr kumimoji="1" lang="en-US" altLang="ja-JP" sz="2800" dirty="0" smtClean="0">
                <a:solidFill>
                  <a:schemeClr val="tx2"/>
                </a:solidFill>
                <a:latin typeface="メイリオ" pitchFamily="50" charset="-128"/>
                <a:ea typeface="メイリオ" pitchFamily="50" charset="-128"/>
              </a:rPr>
              <a:t>Q</a:t>
            </a:r>
            <a:r>
              <a:rPr kumimoji="1" lang="ja-JP" altLang="en-US" sz="2800" dirty="0" smtClean="0">
                <a:solidFill>
                  <a:schemeClr val="tx2"/>
                </a:solidFill>
                <a:latin typeface="メイリオ" pitchFamily="50" charset="-128"/>
                <a:ea typeface="メイリオ" pitchFamily="50" charset="-128"/>
              </a:rPr>
              <a:t>：どうやって品ぞろえを確保しているのか？</a:t>
            </a:r>
            <a:endParaRPr kumimoji="1" lang="en-US" altLang="ja-JP" sz="2800"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P.191</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
        <p:nvSpPr>
          <p:cNvPr id="115714" name="AutoShape 2" descr="http://blog-imgs-81.fc2.com/k/a/i/kaigainohannoublog/20151224091919c40.gif"/>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115716" name="AutoShape 4" descr="20151224091919c40.gif"/>
          <p:cNvSpPr>
            <a:spLocks noChangeAspect="1" noChangeArrowheads="1"/>
          </p:cNvSpPr>
          <p:nvPr/>
        </p:nvSpPr>
        <p:spPr bwMode="auto">
          <a:xfrm>
            <a:off x="63500" y="-136525"/>
            <a:ext cx="4572000" cy="2171700"/>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114690" name="AutoShape 2" descr="http://switch-box.net/wp-content/uploads/2012/12/free-icon-hoihoi-04.jpg?12d82b"/>
          <p:cNvSpPr>
            <a:spLocks noChangeAspect="1" noChangeArrowheads="1"/>
          </p:cNvSpPr>
          <p:nvPr/>
        </p:nvSpPr>
        <p:spPr bwMode="auto">
          <a:xfrm>
            <a:off x="63500" y="-136525"/>
            <a:ext cx="2286000" cy="2286000"/>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制約付き在庫問題：倉庫容量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累積出庫量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に対する</a:t>
            </a:r>
            <a:r>
              <a:rPr lang="ja-JP" altLang="en-US" sz="2800" b="1" u="sng" dirty="0" smtClean="0">
                <a:solidFill>
                  <a:srgbClr val="C00000"/>
                </a:solidFill>
                <a:latin typeface="メイリオ" pitchFamily="50" charset="-128"/>
                <a:ea typeface="メイリオ" pitchFamily="50" charset="-128"/>
              </a:rPr>
              <a:t>最小発注回数</a:t>
            </a:r>
            <a:r>
              <a:rPr lang="ja-JP" altLang="en-US" sz="2800" u="sng" dirty="0" smtClean="0">
                <a:solidFill>
                  <a:schemeClr val="tx2"/>
                </a:solidFill>
                <a:latin typeface="メイリオ" pitchFamily="50" charset="-128"/>
                <a:ea typeface="メイリオ" pitchFamily="50" charset="-128"/>
              </a:rPr>
              <a:t>は？</a:t>
            </a:r>
            <a:endParaRPr lang="en-US" altLang="ja-JP" sz="2800" u="sng"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在庫量の上限制約</a:t>
            </a: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881732" y="3416068"/>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flipV="1">
            <a:off x="1547664" y="5445224"/>
            <a:ext cx="0" cy="7920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1547664" y="5445224"/>
            <a:ext cx="1944216"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1331640" y="4365104"/>
            <a:ext cx="2160240" cy="864096"/>
          </a:xfrm>
          <a:prstGeom prst="round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限度まで発注しよう！</a:t>
            </a:r>
            <a:endParaRPr kumimoji="1" lang="ja-JP" altLang="en-US" sz="2400" dirty="0">
              <a:solidFill>
                <a:schemeClr val="tx2"/>
              </a:solidFill>
              <a:latin typeface="メイリオ" pitchFamily="50" charset="-128"/>
              <a:ea typeface="メイリオ" pitchFamily="50" charset="-128"/>
            </a:endParaRPr>
          </a:p>
        </p:txBody>
      </p:sp>
      <p:sp>
        <p:nvSpPr>
          <p:cNvPr id="17" name="正方形/長方形 16"/>
          <p:cNvSpPr/>
          <p:nvPr/>
        </p:nvSpPr>
        <p:spPr>
          <a:xfrm>
            <a:off x="5436096" y="2708920"/>
            <a:ext cx="1872208" cy="461665"/>
          </a:xfrm>
          <a:prstGeom prst="rect">
            <a:avLst/>
          </a:prstGeom>
        </p:spPr>
        <p:txBody>
          <a:bodyPr wrap="square">
            <a:spAutoFit/>
          </a:bodyPr>
          <a:lstStyle/>
          <a:p>
            <a:r>
              <a:rPr lang="ja-JP" altLang="en-US" sz="2400" b="1" dirty="0" smtClean="0">
                <a:solidFill>
                  <a:srgbClr val="002060"/>
                </a:solidFill>
                <a:latin typeface="メイリオ" pitchFamily="50" charset="-128"/>
                <a:ea typeface="メイリオ" pitchFamily="50" charset="-128"/>
              </a:rPr>
              <a:t>累積入庫量</a:t>
            </a:r>
            <a:endParaRPr lang="ja-JP" altLang="en-US" sz="2400" dirty="0">
              <a:solidFill>
                <a:srgbClr val="002060"/>
              </a:solidFill>
            </a:endParaRPr>
          </a:p>
        </p:txBody>
      </p:sp>
      <p:cxnSp>
        <p:nvCxnSpPr>
          <p:cNvPr id="19" name="直線矢印コネクタ 18"/>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
        <p:nvSpPr>
          <p:cNvPr id="20" name="正方形/長方形 19"/>
          <p:cNvSpPr/>
          <p:nvPr/>
        </p:nvSpPr>
        <p:spPr>
          <a:xfrm>
            <a:off x="1691680" y="3501008"/>
            <a:ext cx="3168352" cy="707886"/>
          </a:xfrm>
          <a:prstGeom prst="rect">
            <a:avLst/>
          </a:prstGeom>
        </p:spPr>
        <p:txBody>
          <a:bodyPr wrap="square">
            <a:spAutoFit/>
          </a:bodyPr>
          <a:lstStyle/>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注意：発注するとすぐに納入されるとする</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問題：倉庫容量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累積出庫量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に対する</a:t>
            </a:r>
            <a:r>
              <a:rPr lang="ja-JP" altLang="en-US" sz="2800" b="1" u="sng" dirty="0" smtClean="0">
                <a:solidFill>
                  <a:srgbClr val="C00000"/>
                </a:solidFill>
                <a:latin typeface="メイリオ" pitchFamily="50" charset="-128"/>
                <a:ea typeface="メイリオ" pitchFamily="50" charset="-128"/>
              </a:rPr>
              <a:t>最小発注回数</a:t>
            </a:r>
            <a:r>
              <a:rPr lang="ja-JP" altLang="en-US" sz="2800" u="sng" dirty="0" smtClean="0">
                <a:solidFill>
                  <a:schemeClr val="tx2"/>
                </a:solidFill>
                <a:latin typeface="メイリオ" pitchFamily="50" charset="-128"/>
                <a:ea typeface="メイリオ" pitchFamily="50" charset="-128"/>
              </a:rPr>
              <a:t>は？</a:t>
            </a:r>
            <a:endParaRPr lang="en-US" altLang="ja-JP" sz="2800" u="sng"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在庫量の上限制約</a:t>
            </a: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881732" y="3416068"/>
            <a:ext cx="4922516" cy="265879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flipV="1">
            <a:off x="1547664" y="5445224"/>
            <a:ext cx="0" cy="7920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1547664" y="5445224"/>
            <a:ext cx="1944216"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2915816" y="3501008"/>
            <a:ext cx="2160240" cy="864096"/>
          </a:xfrm>
          <a:prstGeom prst="round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限度まで発注しよう！</a:t>
            </a:r>
            <a:endParaRPr kumimoji="1" lang="ja-JP" altLang="en-US" sz="2400" dirty="0">
              <a:solidFill>
                <a:schemeClr val="tx2"/>
              </a:solidFill>
              <a:latin typeface="メイリオ" pitchFamily="50" charset="-128"/>
              <a:ea typeface="メイリオ" pitchFamily="50" charset="-128"/>
            </a:endParaRPr>
          </a:p>
        </p:txBody>
      </p:sp>
      <p:cxnSp>
        <p:nvCxnSpPr>
          <p:cNvPr id="17" name="直線コネクタ 16"/>
          <p:cNvCxnSpPr/>
          <p:nvPr/>
        </p:nvCxnSpPr>
        <p:spPr>
          <a:xfrm>
            <a:off x="1547664" y="4653136"/>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3491880" y="4653136"/>
            <a:ext cx="144016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491880" y="4653136"/>
            <a:ext cx="0" cy="7920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7" name="角丸四角形吹き出し 26"/>
          <p:cNvSpPr/>
          <p:nvPr/>
        </p:nvSpPr>
        <p:spPr>
          <a:xfrm>
            <a:off x="1115616" y="4437112"/>
            <a:ext cx="2016224" cy="864096"/>
          </a:xfrm>
          <a:prstGeom prst="wedgeRoundRectCallout">
            <a:avLst>
              <a:gd name="adj1" fmla="val 63129"/>
              <a:gd name="adj2" fmla="val 57616"/>
              <a:gd name="adj3" fmla="val 16667"/>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在庫なし</a:t>
            </a:r>
            <a:r>
              <a:rPr lang="ja-JP" altLang="en-US" sz="2400" dirty="0" smtClean="0">
                <a:solidFill>
                  <a:schemeClr val="tx2"/>
                </a:solidFill>
                <a:latin typeface="メイリオ" pitchFamily="50" charset="-128"/>
                <a:ea typeface="メイリオ" pitchFamily="50" charset="-128"/>
              </a:rPr>
              <a:t>！</a:t>
            </a:r>
            <a:endParaRPr lang="en-US" altLang="ja-JP" sz="2400" dirty="0" smtClean="0">
              <a:solidFill>
                <a:schemeClr val="tx2"/>
              </a:solidFill>
              <a:latin typeface="メイリオ" pitchFamily="50" charset="-128"/>
              <a:ea typeface="メイリオ" pitchFamily="50" charset="-128"/>
            </a:endParaRPr>
          </a:p>
          <a:p>
            <a:pPr algn="ctr"/>
            <a:r>
              <a:rPr kumimoji="1" lang="ja-JP" altLang="en-US" sz="2400" dirty="0" smtClean="0">
                <a:solidFill>
                  <a:schemeClr val="tx2"/>
                </a:solidFill>
                <a:latin typeface="メイリオ" pitchFamily="50" charset="-128"/>
                <a:ea typeface="メイリオ" pitchFamily="50" charset="-128"/>
              </a:rPr>
              <a:t>発注しよう</a:t>
            </a:r>
            <a:endParaRPr kumimoji="1" lang="en-US" altLang="ja-JP" sz="2400" dirty="0" smtClean="0">
              <a:solidFill>
                <a:schemeClr val="tx2"/>
              </a:solidFill>
              <a:latin typeface="メイリオ" pitchFamily="50" charset="-128"/>
              <a:ea typeface="メイリオ" pitchFamily="50" charset="-128"/>
            </a:endParaRPr>
          </a:p>
        </p:txBody>
      </p:sp>
      <p:sp>
        <p:nvSpPr>
          <p:cNvPr id="22" name="正方形/長方形 21"/>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sp>
        <p:nvSpPr>
          <p:cNvPr id="23" name="正方形/長方形 22"/>
          <p:cNvSpPr/>
          <p:nvPr/>
        </p:nvSpPr>
        <p:spPr>
          <a:xfrm>
            <a:off x="5436096" y="2708920"/>
            <a:ext cx="1872208" cy="461665"/>
          </a:xfrm>
          <a:prstGeom prst="rect">
            <a:avLst/>
          </a:prstGeom>
        </p:spPr>
        <p:txBody>
          <a:bodyPr wrap="square">
            <a:spAutoFit/>
          </a:bodyPr>
          <a:lstStyle/>
          <a:p>
            <a:r>
              <a:rPr lang="ja-JP" altLang="en-US" sz="2400" b="1" dirty="0" smtClean="0">
                <a:solidFill>
                  <a:srgbClr val="002060"/>
                </a:solidFill>
                <a:latin typeface="メイリオ" pitchFamily="50" charset="-128"/>
                <a:ea typeface="メイリオ" pitchFamily="50" charset="-128"/>
              </a:rPr>
              <a:t>累積入庫量</a:t>
            </a:r>
            <a:endParaRPr lang="ja-JP" altLang="en-US" sz="2400" dirty="0">
              <a:solidFill>
                <a:srgbClr val="002060"/>
              </a:solidFill>
            </a:endParaRPr>
          </a:p>
        </p:txBody>
      </p:sp>
      <p:cxnSp>
        <p:nvCxnSpPr>
          <p:cNvPr id="29" name="直線矢印コネクタ 28"/>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cxnSp>
        <p:nvCxnSpPr>
          <p:cNvPr id="31" name="直線矢印コネクタ 30"/>
          <p:cNvCxnSpPr/>
          <p:nvPr/>
        </p:nvCxnSpPr>
        <p:spPr>
          <a:xfrm>
            <a:off x="3851920" y="4653136"/>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問題：倉庫容量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累積出庫量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に対する</a:t>
            </a:r>
            <a:r>
              <a:rPr lang="ja-JP" altLang="en-US" sz="2800" b="1" u="sng" dirty="0" smtClean="0">
                <a:solidFill>
                  <a:srgbClr val="C00000"/>
                </a:solidFill>
                <a:latin typeface="メイリオ" pitchFamily="50" charset="-128"/>
                <a:ea typeface="メイリオ" pitchFamily="50" charset="-128"/>
              </a:rPr>
              <a:t>最小発注回数</a:t>
            </a:r>
            <a:r>
              <a:rPr lang="ja-JP" altLang="en-US" sz="2800" u="sng" dirty="0" smtClean="0">
                <a:solidFill>
                  <a:schemeClr val="tx2"/>
                </a:solidFill>
                <a:latin typeface="メイリオ" pitchFamily="50" charset="-128"/>
                <a:ea typeface="メイリオ" pitchFamily="50" charset="-128"/>
              </a:rPr>
              <a:t>は？</a:t>
            </a:r>
            <a:endParaRPr lang="en-US" altLang="ja-JP" sz="2800" u="sng" dirty="0" smtClean="0">
              <a:solidFill>
                <a:schemeClr val="tx2"/>
              </a:solidFill>
              <a:latin typeface="メイリオ" pitchFamily="50" charset="-128"/>
              <a:ea typeface="メイリオ" pitchFamily="50" charset="-128"/>
            </a:endParaRPr>
          </a:p>
          <a:p>
            <a:pPr lvl="1"/>
            <a:r>
              <a:rPr lang="ja-JP" altLang="en-US" b="1" dirty="0" smtClean="0">
                <a:solidFill>
                  <a:srgbClr val="008000"/>
                </a:solidFill>
                <a:latin typeface="メイリオ" pitchFamily="50" charset="-128"/>
                <a:ea typeface="メイリオ" pitchFamily="50" charset="-128"/>
              </a:rPr>
              <a:t>累積出庫量のグラフを倉庫容量分だけ上にあげ</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619672" y="3416068"/>
            <a:ext cx="5184576"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 name="直線コネクタ 12"/>
          <p:cNvCxnSpPr/>
          <p:nvPr/>
        </p:nvCxnSpPr>
        <p:spPr>
          <a:xfrm>
            <a:off x="1547664" y="5445224"/>
            <a:ext cx="4608512"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2" name="フリーフォーム 21"/>
          <p:cNvSpPr/>
          <p:nvPr/>
        </p:nvSpPr>
        <p:spPr>
          <a:xfrm>
            <a:off x="1547664" y="2708920"/>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3" name="上矢印 22"/>
          <p:cNvSpPr/>
          <p:nvPr/>
        </p:nvSpPr>
        <p:spPr>
          <a:xfrm>
            <a:off x="3563888" y="4725144"/>
            <a:ext cx="576064" cy="504056"/>
          </a:xfrm>
          <a:prstGeom prst="upArrow">
            <a:avLst/>
          </a:prstGeom>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7" name="直線矢印コネクタ 16"/>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制約付き在庫問題</a:t>
            </a:r>
            <a:r>
              <a:rPr lang="ja-JP" altLang="en-US" dirty="0" smtClean="0">
                <a:latin typeface="メイリオ" pitchFamily="50" charset="-128"/>
                <a:ea typeface="メイリオ" pitchFamily="50" charset="-128"/>
              </a:rPr>
              <a:t>：倉庫容量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496944"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累積出庫量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に対する</a:t>
            </a:r>
            <a:r>
              <a:rPr lang="ja-JP" altLang="en-US" sz="2800" b="1" u="sng" dirty="0" smtClean="0">
                <a:solidFill>
                  <a:srgbClr val="C00000"/>
                </a:solidFill>
                <a:latin typeface="メイリオ" pitchFamily="50" charset="-128"/>
                <a:ea typeface="メイリオ" pitchFamily="50" charset="-128"/>
              </a:rPr>
              <a:t>最小発注回数</a:t>
            </a:r>
            <a:r>
              <a:rPr lang="ja-JP" altLang="en-US" sz="2800" u="sng" dirty="0" smtClean="0">
                <a:solidFill>
                  <a:schemeClr val="tx2"/>
                </a:solidFill>
                <a:latin typeface="メイリオ" pitchFamily="50" charset="-128"/>
                <a:ea typeface="メイリオ" pitchFamily="50" charset="-128"/>
              </a:rPr>
              <a:t>は？</a:t>
            </a:r>
            <a:endParaRPr lang="en-US" altLang="ja-JP" sz="2800" u="sng"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累積出庫量のグラフを倉庫容量分だけ上にあげ，　その間の</a:t>
            </a:r>
            <a:r>
              <a:rPr lang="ja-JP" altLang="en-US" b="1" u="sng" dirty="0" smtClean="0">
                <a:solidFill>
                  <a:srgbClr val="002060"/>
                </a:solidFill>
                <a:latin typeface="メイリオ" pitchFamily="50" charset="-128"/>
                <a:ea typeface="メイリオ" pitchFamily="50" charset="-128"/>
              </a:rPr>
              <a:t>折れ線グラフ</a:t>
            </a:r>
            <a:r>
              <a:rPr lang="en-US" altLang="ja-JP" b="1" u="sng" dirty="0" smtClean="0">
                <a:solidFill>
                  <a:srgbClr val="002060"/>
                </a:solidFill>
                <a:latin typeface="メイリオ" pitchFamily="50" charset="-128"/>
                <a:ea typeface="メイリオ" pitchFamily="50" charset="-128"/>
              </a:rPr>
              <a:t>(</a:t>
            </a:r>
            <a:r>
              <a:rPr lang="ja-JP" altLang="en-US" b="1" u="sng" dirty="0" smtClean="0">
                <a:solidFill>
                  <a:srgbClr val="002060"/>
                </a:solidFill>
                <a:latin typeface="メイリオ" pitchFamily="50" charset="-128"/>
                <a:ea typeface="メイリオ" pitchFamily="50" charset="-128"/>
              </a:rPr>
              <a:t>青線</a:t>
            </a:r>
            <a:r>
              <a:rPr lang="en-US" altLang="ja-JP" b="1" u="sng" dirty="0" smtClean="0">
                <a:solidFill>
                  <a:srgbClr val="002060"/>
                </a:solidFill>
                <a:latin typeface="メイリオ" pitchFamily="50" charset="-128"/>
                <a:ea typeface="メイリオ" pitchFamily="50" charset="-128"/>
              </a:rPr>
              <a:t>)</a:t>
            </a:r>
            <a:r>
              <a:rPr lang="ja-JP" altLang="en-US" b="1" u="sng" dirty="0" smtClean="0">
                <a:solidFill>
                  <a:srgbClr val="002060"/>
                </a:solidFill>
                <a:latin typeface="メイリオ" pitchFamily="50" charset="-128"/>
                <a:ea typeface="メイリオ" pitchFamily="50" charset="-128"/>
              </a:rPr>
              <a:t>の　　　　　　　　　　　階段数が最小回数</a:t>
            </a:r>
            <a:endParaRPr lang="en-US" altLang="ja-JP" b="1" u="sng" dirty="0" smtClean="0">
              <a:solidFill>
                <a:srgbClr val="002060"/>
              </a:solidFill>
              <a:latin typeface="メイリオ" pitchFamily="50" charset="-128"/>
              <a:ea typeface="メイリオ" pitchFamily="50" charset="-128"/>
            </a:endParaRPr>
          </a:p>
        </p:txBody>
      </p:sp>
      <p:cxnSp>
        <p:nvCxnSpPr>
          <p:cNvPr id="6" name="直線矢印コネクタ 5"/>
          <p:cNvCxnSpPr/>
          <p:nvPr/>
        </p:nvCxnSpPr>
        <p:spPr>
          <a:xfrm flipV="1">
            <a:off x="1547664" y="3717032"/>
            <a:ext cx="0" cy="252028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619672" y="3416068"/>
            <a:ext cx="5184576"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2" name="フリーフォーム 21"/>
          <p:cNvSpPr/>
          <p:nvPr/>
        </p:nvSpPr>
        <p:spPr>
          <a:xfrm>
            <a:off x="1619672" y="2708920"/>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 name="直線コネクタ 13"/>
          <p:cNvCxnSpPr/>
          <p:nvPr/>
        </p:nvCxnSpPr>
        <p:spPr>
          <a:xfrm flipV="1">
            <a:off x="1547664" y="5445224"/>
            <a:ext cx="0" cy="7920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1547664" y="5445224"/>
            <a:ext cx="201622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H="1" flipV="1">
            <a:off x="3563888" y="4725144"/>
            <a:ext cx="8384" cy="72846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H="1">
            <a:off x="3563888" y="4725144"/>
            <a:ext cx="1296143"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flipV="1">
            <a:off x="4860032" y="4005064"/>
            <a:ext cx="8384" cy="72846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H="1">
            <a:off x="4860032" y="4005064"/>
            <a:ext cx="57606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V="1">
            <a:off x="5436096" y="3284984"/>
            <a:ext cx="0" cy="72008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5436096" y="3284984"/>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sp>
        <p:nvSpPr>
          <p:cNvPr id="24" name="正方形/長方形 23"/>
          <p:cNvSpPr/>
          <p:nvPr/>
        </p:nvSpPr>
        <p:spPr>
          <a:xfrm>
            <a:off x="6804248" y="3068960"/>
            <a:ext cx="1872208" cy="461665"/>
          </a:xfrm>
          <a:prstGeom prst="rect">
            <a:avLst/>
          </a:prstGeom>
        </p:spPr>
        <p:txBody>
          <a:bodyPr wrap="square">
            <a:spAutoFit/>
          </a:bodyPr>
          <a:lstStyle/>
          <a:p>
            <a:r>
              <a:rPr lang="ja-JP" altLang="en-US" sz="2400" b="1" dirty="0" smtClean="0">
                <a:solidFill>
                  <a:srgbClr val="002060"/>
                </a:solidFill>
                <a:latin typeface="メイリオ" pitchFamily="50" charset="-128"/>
                <a:ea typeface="メイリオ" pitchFamily="50" charset="-128"/>
              </a:rPr>
              <a:t>累積入庫量</a:t>
            </a:r>
            <a:endParaRPr lang="ja-JP" altLang="en-US" sz="2400" dirty="0">
              <a:solidFill>
                <a:srgbClr val="002060"/>
              </a:solidFill>
            </a:endParaRPr>
          </a:p>
        </p:txBody>
      </p:sp>
      <p:sp>
        <p:nvSpPr>
          <p:cNvPr id="26" name="正方形/長方形 25"/>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cxnSp>
        <p:nvCxnSpPr>
          <p:cNvPr id="28" name="直線矢印コネクタ 27"/>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923928" y="472514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4572000" y="4005064"/>
            <a:ext cx="0" cy="720080"/>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5148064" y="3284984"/>
            <a:ext cx="0" cy="720080"/>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sz="4000" dirty="0" smtClean="0">
                <a:latin typeface="メイリオ" pitchFamily="50" charset="-128"/>
                <a:ea typeface="メイリオ" pitchFamily="50" charset="-128"/>
              </a:rPr>
              <a:t>制約付き在庫問題：陳腐化商品</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u="sng" dirty="0" smtClean="0">
                <a:solidFill>
                  <a:schemeClr val="tx2"/>
                </a:solidFill>
                <a:latin typeface="メイリオ" pitchFamily="50" charset="-128"/>
                <a:ea typeface="メイリオ" pitchFamily="50" charset="-128"/>
              </a:rPr>
              <a:t>在庫品が陳腐化する場合</a:t>
            </a:r>
            <a:r>
              <a:rPr lang="ja-JP" altLang="en-US" sz="2800" dirty="0" smtClean="0">
                <a:solidFill>
                  <a:schemeClr val="tx2"/>
                </a:solidFill>
                <a:latin typeface="メイリオ" pitchFamily="50" charset="-128"/>
                <a:ea typeface="メイリオ" pitchFamily="50" charset="-128"/>
              </a:rPr>
              <a:t>の最適発注法</a:t>
            </a:r>
            <a:endParaRPr lang="en-US" altLang="ja-JP" sz="2800" dirty="0" smtClean="0">
              <a:solidFill>
                <a:schemeClr val="tx2"/>
              </a:solidFill>
              <a:latin typeface="メイリオ" pitchFamily="50" charset="-128"/>
              <a:ea typeface="メイリオ" pitchFamily="50" charset="-128"/>
            </a:endParaRPr>
          </a:p>
          <a:p>
            <a:pPr lvl="1"/>
            <a:r>
              <a:rPr lang="ja-JP" altLang="en-US" b="1" u="sng" dirty="0" smtClean="0">
                <a:solidFill>
                  <a:schemeClr val="tx2"/>
                </a:solidFill>
                <a:latin typeface="メイリオ" pitchFamily="50" charset="-128"/>
                <a:ea typeface="メイリオ" pitchFamily="50" charset="-128"/>
              </a:rPr>
              <a:t>滞留時間の上限制約</a:t>
            </a:r>
            <a:r>
              <a:rPr lang="ja-JP" altLang="en-US" dirty="0" smtClean="0">
                <a:solidFill>
                  <a:schemeClr val="tx2"/>
                </a:solidFill>
                <a:latin typeface="メイリオ" pitchFamily="50" charset="-128"/>
                <a:ea typeface="メイリオ" pitchFamily="50" charset="-128"/>
              </a:rPr>
              <a:t>がある場合</a:t>
            </a:r>
            <a:endParaRPr lang="en-US" altLang="ja-JP" sz="2800" b="1"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547664" y="341606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915816"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1547664" y="38610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403648" y="400506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sp>
        <p:nvSpPr>
          <p:cNvPr id="14" name="正方形/長方形 1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P.197</a:t>
            </a:r>
            <a:endParaRPr lang="ja-JP" altLang="en-US" sz="2000" b="1" dirty="0">
              <a:solidFill>
                <a:schemeClr val="tx2"/>
              </a:solidFill>
            </a:endParaRPr>
          </a:p>
        </p:txBody>
      </p:sp>
      <p:cxnSp>
        <p:nvCxnSpPr>
          <p:cNvPr id="19" name="直線矢印コネクタ 18"/>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在庫品が陳腐化する場合の最適発注法</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滞留時間の上限制約</a:t>
            </a:r>
            <a:endParaRPr lang="en-US" altLang="ja-JP" sz="2800" b="1"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547664" y="341606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1547664" y="38610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403648" y="400506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14" name="直線コネクタ 13"/>
          <p:cNvCxnSpPr/>
          <p:nvPr/>
        </p:nvCxnSpPr>
        <p:spPr>
          <a:xfrm flipH="1">
            <a:off x="1547664" y="5877272"/>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1" name="角丸四角形吹き出し 20"/>
          <p:cNvSpPr/>
          <p:nvPr/>
        </p:nvSpPr>
        <p:spPr>
          <a:xfrm>
            <a:off x="3275856" y="4221088"/>
            <a:ext cx="2232248" cy="864096"/>
          </a:xfrm>
          <a:prstGeom prst="wedgeRoundRectCallout">
            <a:avLst>
              <a:gd name="adj1" fmla="val -62821"/>
              <a:gd name="adj2" fmla="val 143901"/>
              <a:gd name="adj3" fmla="val 16667"/>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限度まで発注できない！</a:t>
            </a:r>
            <a:endParaRPr kumimoji="1" lang="en-US" altLang="ja-JP" sz="2400" dirty="0" smtClean="0">
              <a:solidFill>
                <a:schemeClr val="tx2"/>
              </a:solidFill>
              <a:latin typeface="メイリオ" pitchFamily="50" charset="-128"/>
              <a:ea typeface="メイリオ" pitchFamily="50" charset="-128"/>
            </a:endParaRPr>
          </a:p>
        </p:txBody>
      </p:sp>
      <p:cxnSp>
        <p:nvCxnSpPr>
          <p:cNvPr id="23" name="直線コネクタ 22"/>
          <p:cNvCxnSpPr/>
          <p:nvPr/>
        </p:nvCxnSpPr>
        <p:spPr>
          <a:xfrm flipV="1">
            <a:off x="2915816"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在庫品が陳腐化する場合の最適発注法</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滞留時間の上限制約</a:t>
            </a:r>
            <a:endParaRPr lang="en-US" altLang="ja-JP" sz="2800" b="1"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547664" y="341606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13" name="直線コネクタ 12"/>
          <p:cNvCxnSpPr/>
          <p:nvPr/>
        </p:nvCxnSpPr>
        <p:spPr>
          <a:xfrm>
            <a:off x="1619672" y="544522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1547664" y="38610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403648" y="400506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14" name="直線コネクタ 13"/>
          <p:cNvCxnSpPr/>
          <p:nvPr/>
        </p:nvCxnSpPr>
        <p:spPr>
          <a:xfrm flipH="1">
            <a:off x="1547664" y="5877272"/>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915816" y="5085184"/>
            <a:ext cx="0" cy="792088"/>
          </a:xfrm>
          <a:prstGeom prst="line">
            <a:avLst/>
          </a:prstGeom>
          <a:ln w="381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2915816" y="5085184"/>
            <a:ext cx="1656184" cy="0"/>
          </a:xfrm>
          <a:prstGeom prst="line">
            <a:avLst/>
          </a:prstGeom>
          <a:ln w="381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4283968"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2915816"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2915816" y="56612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915816" y="5229200"/>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2915816" y="5229200"/>
            <a:ext cx="0" cy="648072"/>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角丸四角形吹き出し 36"/>
          <p:cNvSpPr/>
          <p:nvPr/>
        </p:nvSpPr>
        <p:spPr>
          <a:xfrm>
            <a:off x="5508104" y="4653136"/>
            <a:ext cx="2232248" cy="864096"/>
          </a:xfrm>
          <a:prstGeom prst="wedgeRoundRectCallout">
            <a:avLst>
              <a:gd name="adj1" fmla="val -101264"/>
              <a:gd name="adj2" fmla="val 21800"/>
              <a:gd name="adj3" fmla="val 16667"/>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滞留時間制約発注量</a:t>
            </a:r>
            <a:endParaRPr kumimoji="1" lang="en-US" altLang="ja-JP" sz="2400" dirty="0" smtClean="0">
              <a:solidFill>
                <a:schemeClr val="tx2"/>
              </a:solidFill>
              <a:latin typeface="メイリオ" pitchFamily="50" charset="-128"/>
              <a:ea typeface="メイリオ" pitchFamily="50" charset="-128"/>
            </a:endParaRPr>
          </a:p>
        </p:txBody>
      </p:sp>
      <p:sp>
        <p:nvSpPr>
          <p:cNvPr id="21" name="角丸四角形吹き出し 20"/>
          <p:cNvSpPr/>
          <p:nvPr/>
        </p:nvSpPr>
        <p:spPr>
          <a:xfrm>
            <a:off x="179512" y="4509120"/>
            <a:ext cx="2232248" cy="864096"/>
          </a:xfrm>
          <a:prstGeom prst="wedgeRoundRectCallout">
            <a:avLst>
              <a:gd name="adj1" fmla="val 72672"/>
              <a:gd name="adj2" fmla="val 16916"/>
              <a:gd name="adj3" fmla="val 16667"/>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限度まで発注できない！</a:t>
            </a:r>
            <a:endParaRPr kumimoji="1" lang="en-US" altLang="ja-JP" sz="2400" dirty="0" smtClean="0">
              <a:solidFill>
                <a:schemeClr val="tx2"/>
              </a:solidFill>
              <a:latin typeface="メイリオ" pitchFamily="50" charset="-128"/>
              <a:ea typeface="メイリオ" pitchFamily="50" charset="-128"/>
            </a:endParaRPr>
          </a:p>
        </p:txBody>
      </p:sp>
      <p:cxnSp>
        <p:nvCxnSpPr>
          <p:cNvPr id="23" name="直線矢印コネクタ 22"/>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cxnSp>
        <p:nvCxnSpPr>
          <p:cNvPr id="27" name="直線矢印コネクタ 26"/>
          <p:cNvCxnSpPr/>
          <p:nvPr/>
        </p:nvCxnSpPr>
        <p:spPr>
          <a:xfrm>
            <a:off x="2915816" y="38610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在庫品が陳腐化する場合の最適発注法</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滞留時間の上限制約</a:t>
            </a:r>
            <a:endParaRPr lang="en-US" altLang="ja-JP" sz="2800" b="1"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140968"/>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23731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547664" y="341606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047455"/>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13" name="直線コネクタ 12"/>
          <p:cNvCxnSpPr/>
          <p:nvPr/>
        </p:nvCxnSpPr>
        <p:spPr>
          <a:xfrm>
            <a:off x="1547664" y="5445224"/>
            <a:ext cx="4608512"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1547664" y="38610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403648" y="400506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14" name="直線コネクタ 13"/>
          <p:cNvCxnSpPr/>
          <p:nvPr/>
        </p:nvCxnSpPr>
        <p:spPr>
          <a:xfrm flipH="1">
            <a:off x="1547664" y="5877272"/>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4283968"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2915816"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2915816" y="566124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2915816" y="5229200"/>
            <a:ext cx="1368152"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角丸四角形吹き出し 36"/>
          <p:cNvSpPr/>
          <p:nvPr/>
        </p:nvSpPr>
        <p:spPr>
          <a:xfrm>
            <a:off x="3059832" y="2780928"/>
            <a:ext cx="4392488" cy="864096"/>
          </a:xfrm>
          <a:prstGeom prst="wedgeRoundRectCallout">
            <a:avLst>
              <a:gd name="adj1" fmla="val -6314"/>
              <a:gd name="adj2" fmla="val 141315"/>
              <a:gd name="adj3" fmla="val 16667"/>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倉庫滞留時間内で売り切れる場合，</a:t>
            </a:r>
            <a:r>
              <a:rPr kumimoji="1" lang="ja-JP" altLang="en-US" sz="2400" dirty="0" smtClean="0">
                <a:solidFill>
                  <a:schemeClr val="tx2"/>
                </a:solidFill>
                <a:latin typeface="メイリオ" pitchFamily="50" charset="-128"/>
                <a:ea typeface="メイリオ" pitchFamily="50" charset="-128"/>
              </a:rPr>
              <a:t>倉庫容量</a:t>
            </a:r>
            <a:r>
              <a:rPr lang="ja-JP" altLang="en-US" sz="2400" dirty="0" smtClean="0">
                <a:solidFill>
                  <a:schemeClr val="tx2"/>
                </a:solidFill>
                <a:latin typeface="メイリオ" pitchFamily="50" charset="-128"/>
                <a:ea typeface="メイリオ" pitchFamily="50" charset="-128"/>
              </a:rPr>
              <a:t>＝</a:t>
            </a:r>
            <a:r>
              <a:rPr kumimoji="1" lang="ja-JP" altLang="en-US" sz="2400" dirty="0" smtClean="0">
                <a:solidFill>
                  <a:schemeClr val="tx2"/>
                </a:solidFill>
                <a:latin typeface="メイリオ" pitchFamily="50" charset="-128"/>
                <a:ea typeface="メイリオ" pitchFamily="50" charset="-128"/>
              </a:rPr>
              <a:t>発注量</a:t>
            </a:r>
            <a:r>
              <a:rPr kumimoji="1" lang="en-US" altLang="ja-JP" sz="2400" dirty="0" smtClean="0">
                <a:solidFill>
                  <a:schemeClr val="tx2"/>
                </a:solidFill>
                <a:latin typeface="メイリオ" pitchFamily="50" charset="-128"/>
                <a:ea typeface="メイリオ" pitchFamily="50" charset="-128"/>
              </a:rPr>
              <a:t>)</a:t>
            </a:r>
          </a:p>
        </p:txBody>
      </p:sp>
      <p:cxnSp>
        <p:nvCxnSpPr>
          <p:cNvPr id="25" name="直線コネクタ 24"/>
          <p:cNvCxnSpPr/>
          <p:nvPr/>
        </p:nvCxnSpPr>
        <p:spPr>
          <a:xfrm flipV="1">
            <a:off x="2915816" y="5229200"/>
            <a:ext cx="0" cy="648072"/>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V="1">
            <a:off x="4283968" y="4437112"/>
            <a:ext cx="0" cy="7920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4283968" y="4437112"/>
            <a:ext cx="72008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5652120" y="335699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716016" y="544522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4801572" y="566124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cxnSp>
        <p:nvCxnSpPr>
          <p:cNvPr id="36" name="直線矢印コネクタ 35"/>
          <p:cNvCxnSpPr/>
          <p:nvPr/>
        </p:nvCxnSpPr>
        <p:spPr>
          <a:xfrm>
            <a:off x="3995936" y="4437112"/>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a:t>
            </a:r>
            <a:r>
              <a:rPr lang="ja-JP" altLang="en-US" sz="2800" b="1" dirty="0" smtClean="0">
                <a:solidFill>
                  <a:srgbClr val="C00000"/>
                </a:solidFill>
                <a:latin typeface="メイリオ" pitchFamily="50" charset="-128"/>
                <a:ea typeface="メイリオ" pitchFamily="50" charset="-128"/>
              </a:rPr>
              <a:t>最適発注法</a:t>
            </a:r>
            <a:endParaRPr lang="en-US" altLang="ja-JP" sz="2800" b="1" dirty="0" smtClean="0">
              <a:solidFill>
                <a:srgbClr val="C00000"/>
              </a:solidFill>
              <a:latin typeface="メイリオ" pitchFamily="50" charset="-128"/>
              <a:ea typeface="メイリオ" pitchFamily="50" charset="-128"/>
            </a:endParaRPr>
          </a:p>
          <a:p>
            <a:pPr lvl="1"/>
            <a:r>
              <a:rPr lang="ja-JP" altLang="en-US" b="1" dirty="0" smtClean="0">
                <a:solidFill>
                  <a:srgbClr val="008000"/>
                </a:solidFill>
                <a:latin typeface="メイリオ" pitchFamily="50" charset="-128"/>
                <a:ea typeface="メイリオ" pitchFamily="50" charset="-128"/>
              </a:rPr>
              <a:t>累積出庫量のグラフを倉庫容量分だけ上にあげ</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547664" y="3645024"/>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547664" y="6741368"/>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フリーフォーム 15"/>
          <p:cNvSpPr/>
          <p:nvPr/>
        </p:nvSpPr>
        <p:spPr>
          <a:xfrm>
            <a:off x="1547664" y="3920124"/>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5436096" y="4551511"/>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13" name="直線コネクタ 12"/>
          <p:cNvCxnSpPr/>
          <p:nvPr/>
        </p:nvCxnSpPr>
        <p:spPr>
          <a:xfrm>
            <a:off x="1619672" y="5949280"/>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1547664" y="436510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403648" y="450912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26" name="直線コネクタ 25"/>
          <p:cNvCxnSpPr/>
          <p:nvPr/>
        </p:nvCxnSpPr>
        <p:spPr>
          <a:xfrm flipV="1">
            <a:off x="4283968"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2915816"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3" name="フリーフォーム 22"/>
          <p:cNvSpPr/>
          <p:nvPr/>
        </p:nvSpPr>
        <p:spPr>
          <a:xfrm>
            <a:off x="1547664" y="3212976"/>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4" name="上矢印 23"/>
          <p:cNvSpPr/>
          <p:nvPr/>
        </p:nvSpPr>
        <p:spPr>
          <a:xfrm>
            <a:off x="3563888" y="5229200"/>
            <a:ext cx="576064" cy="504056"/>
          </a:xfrm>
          <a:prstGeom prst="upArrow">
            <a:avLst/>
          </a:prstGeom>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a:off x="4716016" y="5949280"/>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4801572" y="6165304"/>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a:t>
            </a:r>
            <a:r>
              <a:rPr lang="ja-JP" altLang="en-US" sz="2800" b="1" dirty="0" smtClean="0">
                <a:solidFill>
                  <a:srgbClr val="C00000"/>
                </a:solidFill>
                <a:latin typeface="メイリオ" pitchFamily="50" charset="-128"/>
                <a:ea typeface="メイリオ" pitchFamily="50" charset="-128"/>
              </a:rPr>
              <a:t>最適発注法</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累積出庫量のグラフを倉庫容量分だけ上にあげ，　</a:t>
            </a:r>
            <a:r>
              <a:rPr lang="ja-JP" altLang="en-US" b="1" dirty="0" smtClean="0">
                <a:solidFill>
                  <a:srgbClr val="008000"/>
                </a:solidFill>
                <a:latin typeface="メイリオ" pitchFamily="50" charset="-128"/>
                <a:ea typeface="メイリオ" pitchFamily="50" charset="-128"/>
              </a:rPr>
              <a:t>それとは別に倉庫滞留時間分左にずらし</a:t>
            </a:r>
            <a:r>
              <a:rPr lang="en-US" altLang="ja-JP" b="1" dirty="0" smtClean="0">
                <a:solidFill>
                  <a:srgbClr val="008000"/>
                </a:solidFill>
                <a:latin typeface="メイリオ" pitchFamily="50" charset="-128"/>
                <a:ea typeface="メイリオ" pitchFamily="50" charset="-128"/>
              </a:rPr>
              <a:t>(</a:t>
            </a:r>
            <a:r>
              <a:rPr lang="ja-JP" altLang="en-US" b="1" dirty="0" smtClean="0">
                <a:solidFill>
                  <a:srgbClr val="008000"/>
                </a:solidFill>
                <a:latin typeface="メイリオ" pitchFamily="50" charset="-128"/>
                <a:ea typeface="メイリオ" pitchFamily="50" charset="-128"/>
              </a:rPr>
              <a:t>緑点線</a:t>
            </a:r>
            <a:r>
              <a:rPr lang="en-US" altLang="ja-JP" b="1" dirty="0" smtClean="0">
                <a:solidFill>
                  <a:srgbClr val="008000"/>
                </a:solidFill>
                <a:latin typeface="メイリオ" pitchFamily="50" charset="-128"/>
                <a:ea typeface="メイリオ" pitchFamily="50" charset="-128"/>
              </a:rPr>
              <a:t>)</a:t>
            </a:r>
            <a:r>
              <a:rPr lang="ja-JP" altLang="en-US" b="1" dirty="0" err="1" smtClean="0">
                <a:solidFill>
                  <a:srgbClr val="008000"/>
                </a:solidFill>
                <a:latin typeface="メイリオ" pitchFamily="50" charset="-128"/>
                <a:ea typeface="メイリオ" pitchFamily="50" charset="-128"/>
              </a:rPr>
              <a:t>，</a:t>
            </a:r>
            <a:endParaRPr lang="en-US" altLang="ja-JP" b="1" dirty="0" smtClean="0">
              <a:solidFill>
                <a:srgbClr val="008000"/>
              </a:solidFill>
              <a:latin typeface="メイリオ" pitchFamily="50" charset="-128"/>
              <a:ea typeface="メイリオ" pitchFamily="50" charset="-128"/>
            </a:endParaRPr>
          </a:p>
        </p:txBody>
      </p:sp>
      <p:cxnSp>
        <p:nvCxnSpPr>
          <p:cNvPr id="19" name="直線矢印コネクタ 18"/>
          <p:cNvCxnSpPr/>
          <p:nvPr/>
        </p:nvCxnSpPr>
        <p:spPr>
          <a:xfrm flipV="1">
            <a:off x="1547664" y="3645024"/>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547664" y="6741368"/>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5" name="フリーフォーム 24"/>
          <p:cNvSpPr/>
          <p:nvPr/>
        </p:nvSpPr>
        <p:spPr>
          <a:xfrm>
            <a:off x="1547664" y="3920124"/>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正方形/長方形 26"/>
          <p:cNvSpPr/>
          <p:nvPr/>
        </p:nvSpPr>
        <p:spPr>
          <a:xfrm>
            <a:off x="5436096" y="4551511"/>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29" name="直線コネクタ 28"/>
          <p:cNvCxnSpPr/>
          <p:nvPr/>
        </p:nvCxnSpPr>
        <p:spPr>
          <a:xfrm>
            <a:off x="1619672" y="5949280"/>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1547664" y="436510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1403648" y="450912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34" name="直線コネクタ 33"/>
          <p:cNvCxnSpPr/>
          <p:nvPr/>
        </p:nvCxnSpPr>
        <p:spPr>
          <a:xfrm flipV="1">
            <a:off x="4283968"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2915816"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6" name="フリーフォーム 35"/>
          <p:cNvSpPr/>
          <p:nvPr/>
        </p:nvSpPr>
        <p:spPr>
          <a:xfrm>
            <a:off x="1547664" y="3212976"/>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上矢印 36"/>
          <p:cNvSpPr/>
          <p:nvPr/>
        </p:nvSpPr>
        <p:spPr>
          <a:xfrm rot="16200000">
            <a:off x="2015716" y="6057292"/>
            <a:ext cx="576064" cy="504056"/>
          </a:xfrm>
          <a:prstGeom prst="upArrow">
            <a:avLst/>
          </a:prstGeom>
          <a:ln>
            <a:solidFill>
              <a:schemeClr val="tx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リーフォーム 37"/>
          <p:cNvSpPr/>
          <p:nvPr/>
        </p:nvSpPr>
        <p:spPr>
          <a:xfrm>
            <a:off x="179512" y="4005064"/>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8" name="直線矢印コネクタ 17"/>
          <p:cNvCxnSpPr/>
          <p:nvPr/>
        </p:nvCxnSpPr>
        <p:spPr>
          <a:xfrm>
            <a:off x="3347864" y="544522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4716016" y="5949280"/>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801572" y="6165304"/>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1048" y="228600"/>
            <a:ext cx="8153400" cy="990600"/>
          </a:xfrm>
        </p:spPr>
        <p:txBody>
          <a:bodyPr>
            <a:normAutofit fontScale="90000"/>
          </a:bodyPr>
          <a:lstStyle/>
          <a:p>
            <a:r>
              <a:rPr lang="ja-JP" altLang="en-US" dirty="0" smtClean="0">
                <a:latin typeface="メイリオ" pitchFamily="50" charset="-128"/>
                <a:ea typeface="メイリオ" pitchFamily="50" charset="-128"/>
              </a:rPr>
              <a:t>お客さんがいなくて飛ばしても</a:t>
            </a:r>
            <a:r>
              <a:rPr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normAutofit/>
          </a:bodyPr>
          <a:lstStyle/>
          <a:p>
            <a:pPr>
              <a:buNone/>
            </a:pPr>
            <a:r>
              <a:rPr lang="ja-JP" altLang="en-US" sz="2800" u="sng" dirty="0" smtClean="0">
                <a:solidFill>
                  <a:schemeClr val="tx2"/>
                </a:solidFill>
                <a:latin typeface="メイリオ" pitchFamily="50" charset="-128"/>
                <a:ea typeface="メイリオ" pitchFamily="50" charset="-128"/>
              </a:rPr>
              <a:t>例：航空機の座席予約</a:t>
            </a:r>
          </a:p>
          <a:p>
            <a:r>
              <a:rPr lang="ja-JP" altLang="en-US" sz="2800" dirty="0" smtClean="0">
                <a:solidFill>
                  <a:schemeClr val="tx2"/>
                </a:solidFill>
                <a:latin typeface="メイリオ" pitchFamily="50" charset="-128"/>
                <a:ea typeface="メイリオ" pitchFamily="50" charset="-128"/>
              </a:rPr>
              <a:t>正規料金だけでは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今どき</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座席は埋まらない</a:t>
            </a:r>
            <a:endParaRPr lang="en-US" altLang="ja-JP" sz="2800" dirty="0" smtClean="0">
              <a:solidFill>
                <a:schemeClr val="tx2"/>
              </a:solidFill>
              <a:latin typeface="メイリオ" pitchFamily="50" charset="-128"/>
              <a:ea typeface="メイリオ" pitchFamily="50" charset="-128"/>
            </a:endParaRPr>
          </a:p>
          <a:p>
            <a:pPr>
              <a:buNone/>
            </a:pPr>
            <a:r>
              <a:rPr kumimoji="1" lang="ja-JP" altLang="en-US" sz="2800" dirty="0" smtClean="0">
                <a:solidFill>
                  <a:schemeClr val="tx2"/>
                </a:solidFill>
                <a:latin typeface="メイリオ" pitchFamily="50" charset="-128"/>
                <a:ea typeface="メイリオ" pitchFamily="50" charset="-128"/>
              </a:rPr>
              <a:t>　→早期割引，団体割引などの安売りセールを行う</a:t>
            </a: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あまり安売りすると，正規料金客を失う</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→安売りを控えると，結局席が埋まらない</a:t>
            </a:r>
            <a:r>
              <a:rPr lang="en-US" altLang="ja-JP" sz="2800" dirty="0" smtClean="0">
                <a:solidFill>
                  <a:schemeClr val="tx2"/>
                </a:solidFill>
                <a:latin typeface="メイリオ" pitchFamily="50" charset="-128"/>
                <a:ea typeface="メイリオ" pitchFamily="50" charset="-128"/>
              </a:rPr>
              <a:t>…</a:t>
            </a:r>
          </a:p>
          <a:p>
            <a:pPr>
              <a:buNone/>
            </a:pPr>
            <a:endParaRPr lang="en-US" altLang="ja-JP" sz="1200" dirty="0" smtClean="0">
              <a:solidFill>
                <a:schemeClr val="tx2"/>
              </a:solidFill>
              <a:latin typeface="メイリオ" pitchFamily="50" charset="-128"/>
              <a:ea typeface="メイリオ" pitchFamily="50" charset="-128"/>
            </a:endParaRPr>
          </a:p>
          <a:p>
            <a:pPr>
              <a:buNone/>
            </a:pPr>
            <a:r>
              <a:rPr lang="en-US" altLang="ja-JP" sz="2800" dirty="0" smtClean="0">
                <a:solidFill>
                  <a:schemeClr val="tx2"/>
                </a:solidFill>
                <a:latin typeface="メイリオ" pitchFamily="50" charset="-128"/>
                <a:ea typeface="メイリオ" pitchFamily="50" charset="-128"/>
              </a:rPr>
              <a:t>Q:</a:t>
            </a:r>
            <a:r>
              <a:rPr lang="ja-JP" altLang="en-US" sz="2800" dirty="0" smtClean="0">
                <a:solidFill>
                  <a:schemeClr val="tx2"/>
                </a:solidFill>
                <a:latin typeface="メイリオ" pitchFamily="50" charset="-128"/>
                <a:ea typeface="メイリオ" pitchFamily="50" charset="-128"/>
              </a:rPr>
              <a:t>安売りチケットを何</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にすればよいのか？</a:t>
            </a:r>
            <a:endParaRPr lang="en-US" altLang="ja-JP" sz="2800" dirty="0" smtClean="0">
              <a:solidFill>
                <a:schemeClr val="tx2"/>
              </a:solidFill>
              <a:latin typeface="メイリオ" pitchFamily="50" charset="-128"/>
              <a:ea typeface="メイリオ" pitchFamily="50" charset="-128"/>
            </a:endParaRPr>
          </a:p>
        </p:txBody>
      </p:sp>
      <p:pic>
        <p:nvPicPr>
          <p:cNvPr id="114689" name="Picture 1" descr="C:\Users\Hasuike\Pictures\雑多な写真群\ハワイの写真\400.JPG"/>
          <p:cNvPicPr>
            <a:picLocks noChangeAspect="1" noChangeArrowheads="1"/>
          </p:cNvPicPr>
          <p:nvPr/>
        </p:nvPicPr>
        <p:blipFill>
          <a:blip r:embed="rId2" cstate="print"/>
          <a:srcRect/>
          <a:stretch>
            <a:fillRect/>
          </a:stretch>
        </p:blipFill>
        <p:spPr bwMode="auto">
          <a:xfrm>
            <a:off x="5301518" y="5157193"/>
            <a:ext cx="3842482" cy="1700808"/>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a:t>
            </a:r>
            <a:r>
              <a:rPr lang="ja-JP" altLang="en-US" sz="2800" b="1" dirty="0" smtClean="0">
                <a:solidFill>
                  <a:srgbClr val="C00000"/>
                </a:solidFill>
                <a:latin typeface="メイリオ" pitchFamily="50" charset="-128"/>
                <a:ea typeface="メイリオ" pitchFamily="50" charset="-128"/>
              </a:rPr>
              <a:t>最適発注法</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倉庫滞留時間内で売れる量</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赤丸</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と倉庫容量</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黒丸</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を比較して，小さい方をとって階段を作り，</a:t>
            </a:r>
            <a:endParaRPr lang="en-US" altLang="ja-JP" b="1" dirty="0" smtClean="0">
              <a:solidFill>
                <a:srgbClr val="008000"/>
              </a:solidFill>
              <a:latin typeface="メイリオ" pitchFamily="50" charset="-128"/>
              <a:ea typeface="メイリオ" pitchFamily="50" charset="-128"/>
            </a:endParaRPr>
          </a:p>
        </p:txBody>
      </p:sp>
      <p:cxnSp>
        <p:nvCxnSpPr>
          <p:cNvPr id="19" name="直線矢印コネクタ 18"/>
          <p:cNvCxnSpPr/>
          <p:nvPr/>
        </p:nvCxnSpPr>
        <p:spPr>
          <a:xfrm flipV="1">
            <a:off x="1547664" y="3645024"/>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547664" y="6741368"/>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5" name="フリーフォーム 24"/>
          <p:cNvSpPr/>
          <p:nvPr/>
        </p:nvSpPr>
        <p:spPr>
          <a:xfrm>
            <a:off x="1547664" y="3920124"/>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正方形/長方形 26"/>
          <p:cNvSpPr/>
          <p:nvPr/>
        </p:nvSpPr>
        <p:spPr>
          <a:xfrm>
            <a:off x="5436096" y="4551511"/>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29" name="直線コネクタ 28"/>
          <p:cNvCxnSpPr/>
          <p:nvPr/>
        </p:nvCxnSpPr>
        <p:spPr>
          <a:xfrm>
            <a:off x="1619672" y="5949280"/>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1547664" y="436510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1403648" y="450912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34" name="直線コネクタ 33"/>
          <p:cNvCxnSpPr/>
          <p:nvPr/>
        </p:nvCxnSpPr>
        <p:spPr>
          <a:xfrm flipV="1">
            <a:off x="4283968"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2915816"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6" name="フリーフォーム 35"/>
          <p:cNvSpPr/>
          <p:nvPr/>
        </p:nvSpPr>
        <p:spPr>
          <a:xfrm>
            <a:off x="1547664" y="3212976"/>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フリーフォーム 37"/>
          <p:cNvSpPr/>
          <p:nvPr/>
        </p:nvSpPr>
        <p:spPr>
          <a:xfrm>
            <a:off x="179512" y="4005064"/>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8" name="直線矢印コネクタ 17"/>
          <p:cNvCxnSpPr/>
          <p:nvPr/>
        </p:nvCxnSpPr>
        <p:spPr>
          <a:xfrm>
            <a:off x="3347864" y="544522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4716016" y="5949280"/>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801572" y="6165304"/>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
        <p:nvSpPr>
          <p:cNvPr id="23" name="円/楕円 22"/>
          <p:cNvSpPr/>
          <p:nvPr/>
        </p:nvSpPr>
        <p:spPr>
          <a:xfrm>
            <a:off x="1403648" y="5805264"/>
            <a:ext cx="288032" cy="288032"/>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1403648" y="6237312"/>
            <a:ext cx="288032" cy="28803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p:nvPr/>
        </p:nvCxnSpPr>
        <p:spPr>
          <a:xfrm flipV="1">
            <a:off x="1547664" y="6408712"/>
            <a:ext cx="0" cy="332656"/>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1547664" y="6381328"/>
            <a:ext cx="1368152"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28600"/>
            <a:ext cx="8153400" cy="990600"/>
          </a:xfrm>
        </p:spPr>
        <p:txBody>
          <a:bodyPr>
            <a:normAutofit/>
          </a:bodyPr>
          <a:lstStyle/>
          <a:p>
            <a:r>
              <a:rPr kumimoji="1" lang="ja-JP" altLang="en-US" dirty="0" smtClean="0">
                <a:latin typeface="メイリオ" pitchFamily="50" charset="-128"/>
                <a:ea typeface="メイリオ" pitchFamily="50" charset="-128"/>
              </a:rPr>
              <a:t>制約付き在庫</a:t>
            </a:r>
            <a:r>
              <a:rPr lang="ja-JP" altLang="en-US" dirty="0" smtClean="0">
                <a:latin typeface="メイリオ" pitchFamily="50" charset="-128"/>
                <a:ea typeface="メイリオ" pitchFamily="50" charset="-128"/>
              </a:rPr>
              <a:t>問題：陳腐化商品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在庫品が陳腐化する場合の</a:t>
            </a:r>
            <a:r>
              <a:rPr lang="ja-JP" altLang="en-US" sz="2800" b="1" dirty="0" smtClean="0">
                <a:solidFill>
                  <a:srgbClr val="C00000"/>
                </a:solidFill>
                <a:latin typeface="メイリオ" pitchFamily="50" charset="-128"/>
                <a:ea typeface="メイリオ" pitchFamily="50" charset="-128"/>
              </a:rPr>
              <a:t>最適発注法</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累積出庫量のグラフを倉庫容量分だけ上にあげ，　それとは別に倉庫滞留時間分左にずらし</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緑点線</a:t>
            </a:r>
            <a:r>
              <a:rPr lang="en-US" altLang="ja-JP" dirty="0" smtClean="0">
                <a:solidFill>
                  <a:schemeClr val="tx2"/>
                </a:solidFill>
                <a:latin typeface="メイリオ" pitchFamily="50" charset="-128"/>
                <a:ea typeface="メイリオ" pitchFamily="50" charset="-128"/>
              </a:rPr>
              <a:t>)</a:t>
            </a:r>
            <a:r>
              <a:rPr lang="ja-JP" altLang="en-US" dirty="0" err="1" smtClean="0">
                <a:solidFill>
                  <a:schemeClr val="tx2"/>
                </a:solidFill>
                <a:latin typeface="メイリオ" pitchFamily="50" charset="-128"/>
                <a:ea typeface="メイリオ" pitchFamily="50" charset="-128"/>
              </a:rPr>
              <a:t>，</a:t>
            </a:r>
            <a:r>
              <a:rPr lang="ja-JP" altLang="en-US" b="1" dirty="0" smtClean="0">
                <a:solidFill>
                  <a:srgbClr val="002060"/>
                </a:solidFill>
                <a:latin typeface="メイリオ" pitchFamily="50" charset="-128"/>
                <a:ea typeface="メイリオ" pitchFamily="50" charset="-128"/>
              </a:rPr>
              <a:t>後は先ほど同じ階段グラフ作成</a:t>
            </a:r>
            <a:endParaRPr lang="en-US" altLang="ja-JP" b="1" dirty="0" smtClean="0">
              <a:solidFill>
                <a:srgbClr val="002060"/>
              </a:solidFill>
              <a:latin typeface="メイリオ" pitchFamily="50" charset="-128"/>
              <a:ea typeface="メイリオ" pitchFamily="50" charset="-128"/>
            </a:endParaRPr>
          </a:p>
        </p:txBody>
      </p:sp>
      <p:cxnSp>
        <p:nvCxnSpPr>
          <p:cNvPr id="19" name="直線矢印コネクタ 18"/>
          <p:cNvCxnSpPr/>
          <p:nvPr/>
        </p:nvCxnSpPr>
        <p:spPr>
          <a:xfrm flipV="1">
            <a:off x="1547664" y="3645024"/>
            <a:ext cx="0" cy="309634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547664" y="6741368"/>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5" name="フリーフォーム 24"/>
          <p:cNvSpPr/>
          <p:nvPr/>
        </p:nvSpPr>
        <p:spPr>
          <a:xfrm>
            <a:off x="1547664" y="3920124"/>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正方形/長方形 26"/>
          <p:cNvSpPr/>
          <p:nvPr/>
        </p:nvSpPr>
        <p:spPr>
          <a:xfrm>
            <a:off x="5436096" y="4551511"/>
            <a:ext cx="2448272"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r>
              <a:rPr lang="en-US" altLang="ja-JP" sz="2400" b="1" dirty="0" smtClean="0">
                <a:solidFill>
                  <a:srgbClr val="C00000"/>
                </a:solidFill>
                <a:latin typeface="メイリオ" pitchFamily="50" charset="-128"/>
                <a:ea typeface="メイリオ" pitchFamily="50" charset="-128"/>
              </a:rPr>
              <a:t>O(t)</a:t>
            </a:r>
            <a:endParaRPr lang="ja-JP" altLang="en-US" sz="2400" dirty="0"/>
          </a:p>
        </p:txBody>
      </p:sp>
      <p:cxnSp>
        <p:nvCxnSpPr>
          <p:cNvPr id="29" name="直線コネクタ 28"/>
          <p:cNvCxnSpPr/>
          <p:nvPr/>
        </p:nvCxnSpPr>
        <p:spPr>
          <a:xfrm>
            <a:off x="1619672" y="5949280"/>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1547664" y="4365104"/>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1403648" y="450912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34" name="直線コネクタ 33"/>
          <p:cNvCxnSpPr/>
          <p:nvPr/>
        </p:nvCxnSpPr>
        <p:spPr>
          <a:xfrm flipV="1">
            <a:off x="4283968"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2915816" y="3861048"/>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6" name="フリーフォーム 35"/>
          <p:cNvSpPr/>
          <p:nvPr/>
        </p:nvSpPr>
        <p:spPr>
          <a:xfrm>
            <a:off x="1547664" y="3212976"/>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フリーフォーム 37"/>
          <p:cNvSpPr/>
          <p:nvPr/>
        </p:nvSpPr>
        <p:spPr>
          <a:xfrm>
            <a:off x="179512" y="4005064"/>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0" name="直線コネクタ 19"/>
          <p:cNvCxnSpPr/>
          <p:nvPr/>
        </p:nvCxnSpPr>
        <p:spPr>
          <a:xfrm flipV="1">
            <a:off x="1547664" y="6408712"/>
            <a:ext cx="0" cy="332656"/>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1547664" y="6381328"/>
            <a:ext cx="1368152"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2915816" y="5805264"/>
            <a:ext cx="0" cy="586576"/>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2915816" y="5805264"/>
            <a:ext cx="1368152"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283968" y="5013176"/>
            <a:ext cx="0" cy="792088"/>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4283968" y="5013176"/>
            <a:ext cx="720080"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flipV="1">
            <a:off x="5004048" y="4149080"/>
            <a:ext cx="0" cy="843522"/>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5004048" y="4149080"/>
            <a:ext cx="1224136"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4716016" y="5949280"/>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4801572" y="6165304"/>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制約付き在庫問題：最小滞留</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予想需要に対する最小発注回数</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滞留時間の上</a:t>
            </a:r>
            <a:r>
              <a:rPr lang="ja-JP" altLang="en-US" b="1" u="sng" dirty="0" smtClean="0">
                <a:solidFill>
                  <a:srgbClr val="002060"/>
                </a:solidFill>
                <a:latin typeface="メイリオ" pitchFamily="50" charset="-128"/>
                <a:ea typeface="メイリオ" pitchFamily="50" charset="-128"/>
              </a:rPr>
              <a:t>下限</a:t>
            </a:r>
            <a:r>
              <a:rPr lang="ja-JP" altLang="en-US" dirty="0" smtClean="0">
                <a:solidFill>
                  <a:schemeClr val="tx2"/>
                </a:solidFill>
                <a:latin typeface="メイリオ" pitchFamily="50" charset="-128"/>
                <a:ea typeface="メイリオ" pitchFamily="50" charset="-128"/>
              </a:rPr>
              <a:t>制約</a:t>
            </a:r>
            <a:endParaRPr lang="en-US" altLang="ja-JP" dirty="0" smtClean="0">
              <a:solidFill>
                <a:schemeClr val="tx2"/>
              </a:solidFill>
              <a:latin typeface="メイリオ" pitchFamily="50" charset="-128"/>
              <a:ea typeface="メイリオ" pitchFamily="50" charset="-128"/>
            </a:endParaRPr>
          </a:p>
          <a:p>
            <a:pPr lvl="1"/>
            <a:r>
              <a:rPr lang="ja-JP" altLang="en-US" sz="2800" b="1" dirty="0" smtClean="0">
                <a:solidFill>
                  <a:schemeClr val="tx2"/>
                </a:solidFill>
                <a:latin typeface="メイリオ" pitchFamily="50" charset="-128"/>
                <a:ea typeface="メイリオ" pitchFamily="50" charset="-128"/>
              </a:rPr>
              <a:t>最小滞留時間：入庫してから出庫までに必要な時間</a:t>
            </a:r>
            <a:endParaRPr lang="en-US" altLang="ja-JP" sz="2800" b="1" dirty="0" smtClean="0">
              <a:solidFill>
                <a:schemeClr val="tx2"/>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24" name="直線矢印コネクタ 23"/>
          <p:cNvCxnSpPr/>
          <p:nvPr/>
        </p:nvCxnSpPr>
        <p:spPr>
          <a:xfrm flipV="1">
            <a:off x="1547664" y="3645024"/>
            <a:ext cx="0" cy="29523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1547664" y="659735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4" name="フリーフォーム 33"/>
          <p:cNvSpPr/>
          <p:nvPr/>
        </p:nvSpPr>
        <p:spPr>
          <a:xfrm>
            <a:off x="1547664" y="377610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正方形/長方形 34"/>
          <p:cNvSpPr/>
          <p:nvPr/>
        </p:nvSpPr>
        <p:spPr>
          <a:xfrm>
            <a:off x="5436096" y="440749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36" name="直線コネクタ 35"/>
          <p:cNvCxnSpPr/>
          <p:nvPr/>
        </p:nvCxnSpPr>
        <p:spPr>
          <a:xfrm>
            <a:off x="1619672" y="580526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2915816"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1547664" y="422108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1403648" y="436510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43" name="直線矢印コネクタ 42"/>
          <p:cNvCxnSpPr/>
          <p:nvPr/>
        </p:nvCxnSpPr>
        <p:spPr>
          <a:xfrm>
            <a:off x="2483768" y="5085184"/>
            <a:ext cx="432048"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2483768"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1835696" y="522920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最小滞留時間</a:t>
            </a:r>
            <a:endParaRPr lang="ja-JP" altLang="en-US" sz="2000" dirty="0"/>
          </a:p>
        </p:txBody>
      </p:sp>
      <p:sp>
        <p:nvSpPr>
          <p:cNvPr id="48" name="正方形/長方形 47"/>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P.198</a:t>
            </a:r>
            <a:endParaRPr lang="ja-JP" altLang="en-US" sz="2000" b="1" dirty="0">
              <a:solidFill>
                <a:schemeClr val="tx2"/>
              </a:solidFill>
            </a:endParaRPr>
          </a:p>
        </p:txBody>
      </p:sp>
      <p:cxnSp>
        <p:nvCxnSpPr>
          <p:cNvPr id="18" name="直線矢印コネクタ 17"/>
          <p:cNvCxnSpPr/>
          <p:nvPr/>
        </p:nvCxnSpPr>
        <p:spPr>
          <a:xfrm>
            <a:off x="4716016" y="580526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801572" y="602128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制約付き在庫問題</a:t>
            </a:r>
            <a:r>
              <a:rPr kumimoji="1" lang="ja-JP" altLang="en-US" smtClean="0">
                <a:latin typeface="メイリオ" pitchFamily="50" charset="-128"/>
                <a:ea typeface="メイリオ" pitchFamily="50" charset="-128"/>
              </a:rPr>
              <a:t>：最小滞留</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予想需要に対する</a:t>
            </a:r>
            <a:r>
              <a:rPr lang="ja-JP" altLang="en-US" sz="2800" b="1" dirty="0" smtClean="0">
                <a:solidFill>
                  <a:srgbClr val="C00000"/>
                </a:solidFill>
                <a:latin typeface="メイリオ" pitchFamily="50" charset="-128"/>
                <a:ea typeface="メイリオ" pitchFamily="50" charset="-128"/>
              </a:rPr>
              <a:t>最小発注回数</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最小滞留時間分だけは出庫までに時間が必要</a:t>
            </a:r>
            <a:endParaRPr lang="en-US" altLang="ja-JP" dirty="0" smtClean="0">
              <a:solidFill>
                <a:schemeClr val="tx2"/>
              </a:solidFill>
              <a:latin typeface="メイリオ" pitchFamily="50" charset="-128"/>
              <a:ea typeface="メイリオ" pitchFamily="50" charset="-128"/>
            </a:endParaRPr>
          </a:p>
          <a:p>
            <a:pPr lvl="1">
              <a:buNone/>
            </a:pPr>
            <a:r>
              <a:rPr lang="ja-JP" altLang="en-US" sz="2800" b="1" dirty="0" smtClean="0">
                <a:solidFill>
                  <a:schemeClr val="tx2"/>
                </a:solidFill>
                <a:latin typeface="メイリオ" pitchFamily="50" charset="-128"/>
                <a:ea typeface="メイリオ" pitchFamily="50" charset="-128"/>
              </a:rPr>
              <a:t>　→累積出庫量のグラフを最小滞留時間分だけ左へ移動</a:t>
            </a:r>
            <a:r>
              <a:rPr lang="en-US" altLang="ja-JP" sz="2800" b="1"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赤点線</a:t>
            </a:r>
            <a:r>
              <a:rPr lang="en-US" altLang="ja-JP" sz="2800" b="1" dirty="0" smtClean="0">
                <a:solidFill>
                  <a:schemeClr val="tx2"/>
                </a:solidFill>
                <a:latin typeface="メイリオ" pitchFamily="50" charset="-128"/>
                <a:ea typeface="メイリオ" pitchFamily="50" charset="-128"/>
              </a:rPr>
              <a:t>)</a:t>
            </a:r>
            <a:endParaRPr lang="en-US" altLang="ja-JP" sz="2800" b="1" dirty="0" smtClean="0">
              <a:solidFill>
                <a:srgbClr val="C00000"/>
              </a:solidFill>
              <a:latin typeface="メイリオ" pitchFamily="50" charset="-128"/>
              <a:ea typeface="メイリオ" pitchFamily="50" charset="-128"/>
            </a:endParaRPr>
          </a:p>
          <a:p>
            <a:pPr lvl="1">
              <a:buNone/>
            </a:pPr>
            <a:endParaRPr lang="en-US" altLang="ja-JP" dirty="0" smtClean="0">
              <a:solidFill>
                <a:schemeClr val="tx2"/>
              </a:solidFill>
              <a:latin typeface="メイリオ" pitchFamily="50" charset="-128"/>
              <a:ea typeface="メイリオ" pitchFamily="50" charset="-128"/>
            </a:endParaRPr>
          </a:p>
        </p:txBody>
      </p:sp>
      <p:cxnSp>
        <p:nvCxnSpPr>
          <p:cNvPr id="17" name="直線矢印コネクタ 16"/>
          <p:cNvCxnSpPr/>
          <p:nvPr/>
        </p:nvCxnSpPr>
        <p:spPr>
          <a:xfrm flipV="1">
            <a:off x="1547664" y="3645024"/>
            <a:ext cx="0" cy="29523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547664" y="659735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9" name="フリーフォーム 18"/>
          <p:cNvSpPr/>
          <p:nvPr/>
        </p:nvSpPr>
        <p:spPr>
          <a:xfrm>
            <a:off x="1547664" y="377610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正方形/長方形 19"/>
          <p:cNvSpPr/>
          <p:nvPr/>
        </p:nvSpPr>
        <p:spPr>
          <a:xfrm>
            <a:off x="5436096" y="440749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21" name="直線コネクタ 20"/>
          <p:cNvCxnSpPr/>
          <p:nvPr/>
        </p:nvCxnSpPr>
        <p:spPr>
          <a:xfrm>
            <a:off x="1619672" y="580526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V="1">
            <a:off x="2915816"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1547664" y="422108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1403648" y="436510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28" name="直線矢印コネクタ 27"/>
          <p:cNvCxnSpPr/>
          <p:nvPr/>
        </p:nvCxnSpPr>
        <p:spPr>
          <a:xfrm>
            <a:off x="2483768" y="5085184"/>
            <a:ext cx="432048"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2483768"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1835696" y="5229200"/>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最小滞留時間</a:t>
            </a:r>
            <a:endParaRPr lang="ja-JP" altLang="en-US" sz="2000" dirty="0"/>
          </a:p>
        </p:txBody>
      </p:sp>
      <p:sp>
        <p:nvSpPr>
          <p:cNvPr id="32" name="フリーフォーム 31"/>
          <p:cNvSpPr/>
          <p:nvPr/>
        </p:nvSpPr>
        <p:spPr>
          <a:xfrm>
            <a:off x="1115616" y="3789040"/>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50800">
            <a:solidFill>
              <a:srgbClr val="C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4" name="直線矢印コネクタ 23"/>
          <p:cNvCxnSpPr/>
          <p:nvPr/>
        </p:nvCxnSpPr>
        <p:spPr>
          <a:xfrm>
            <a:off x="4716016" y="580526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4801572" y="602128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cxnSp>
        <p:nvCxnSpPr>
          <p:cNvPr id="22" name="直線矢印コネクタ 21"/>
          <p:cNvCxnSpPr/>
          <p:nvPr/>
        </p:nvCxnSpPr>
        <p:spPr>
          <a:xfrm>
            <a:off x="4427984" y="5085184"/>
            <a:ext cx="432048"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制約付き在庫問題</a:t>
            </a:r>
            <a:r>
              <a:rPr kumimoji="1" lang="ja-JP" altLang="en-US" smtClean="0">
                <a:latin typeface="メイリオ" pitchFamily="50" charset="-128"/>
                <a:ea typeface="メイリオ" pitchFamily="50" charset="-128"/>
              </a:rPr>
              <a:t>：最小滞留</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予想需要に対する</a:t>
            </a:r>
            <a:r>
              <a:rPr lang="ja-JP" altLang="en-US" sz="2800" b="1" dirty="0" smtClean="0">
                <a:solidFill>
                  <a:srgbClr val="C00000"/>
                </a:solidFill>
                <a:latin typeface="メイリオ" pitchFamily="50" charset="-128"/>
                <a:ea typeface="メイリオ" pitchFamily="50" charset="-128"/>
              </a:rPr>
              <a:t>最小発注回数</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先ほどの</a:t>
            </a:r>
            <a:r>
              <a:rPr lang="ja-JP" altLang="en-US" b="1" dirty="0" smtClean="0">
                <a:solidFill>
                  <a:srgbClr val="008000"/>
                </a:solidFill>
                <a:latin typeface="メイリオ" pitchFamily="50" charset="-128"/>
                <a:ea typeface="メイリオ" pitchFamily="50" charset="-128"/>
              </a:rPr>
              <a:t>緑線</a:t>
            </a:r>
            <a:r>
              <a:rPr lang="en-US" altLang="ja-JP" b="1" dirty="0" smtClean="0">
                <a:solidFill>
                  <a:srgbClr val="008000"/>
                </a:solidFill>
                <a:latin typeface="メイリオ" pitchFamily="50" charset="-128"/>
                <a:ea typeface="メイリオ" pitchFamily="50" charset="-128"/>
              </a:rPr>
              <a:t>2</a:t>
            </a:r>
            <a:r>
              <a:rPr lang="ja-JP" altLang="en-US" b="1" dirty="0" smtClean="0">
                <a:solidFill>
                  <a:srgbClr val="008000"/>
                </a:solidFill>
                <a:latin typeface="メイリオ" pitchFamily="50" charset="-128"/>
                <a:ea typeface="メイリオ" pitchFamily="50" charset="-128"/>
              </a:rPr>
              <a:t>本</a:t>
            </a:r>
            <a:r>
              <a:rPr lang="ja-JP" altLang="en-US" dirty="0" smtClean="0">
                <a:solidFill>
                  <a:schemeClr val="tx2"/>
                </a:solidFill>
                <a:latin typeface="メイリオ" pitchFamily="50" charset="-128"/>
                <a:ea typeface="メイリオ" pitchFamily="50" charset="-128"/>
              </a:rPr>
              <a:t>を追加→その間を</a:t>
            </a:r>
            <a:r>
              <a:rPr lang="ja-JP" altLang="en-US" b="1" dirty="0" smtClean="0">
                <a:solidFill>
                  <a:srgbClr val="002060"/>
                </a:solidFill>
                <a:latin typeface="メイリオ" pitchFamily="50" charset="-128"/>
                <a:ea typeface="メイリオ" pitchFamily="50" charset="-128"/>
              </a:rPr>
              <a:t>階段状グラフ</a:t>
            </a:r>
            <a:r>
              <a:rPr lang="ja-JP" altLang="en-US" dirty="0" smtClean="0">
                <a:solidFill>
                  <a:schemeClr val="tx2"/>
                </a:solidFill>
                <a:latin typeface="メイリオ" pitchFamily="50" charset="-128"/>
                <a:ea typeface="メイリオ" pitchFamily="50" charset="-128"/>
              </a:rPr>
              <a:t>で作成したものが</a:t>
            </a:r>
            <a:r>
              <a:rPr lang="ja-JP" altLang="en-US" b="1" dirty="0" smtClean="0">
                <a:solidFill>
                  <a:srgbClr val="002060"/>
                </a:solidFill>
                <a:latin typeface="メイリオ" pitchFamily="50" charset="-128"/>
                <a:ea typeface="メイリオ" pitchFamily="50" charset="-128"/>
              </a:rPr>
              <a:t>累積入庫量</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p:txBody>
      </p:sp>
      <p:cxnSp>
        <p:nvCxnSpPr>
          <p:cNvPr id="17" name="直線矢印コネクタ 16"/>
          <p:cNvCxnSpPr/>
          <p:nvPr/>
        </p:nvCxnSpPr>
        <p:spPr>
          <a:xfrm flipV="1">
            <a:off x="1547664" y="3645024"/>
            <a:ext cx="0" cy="29523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547664" y="6597352"/>
            <a:ext cx="576064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9" name="フリーフォーム 18"/>
          <p:cNvSpPr/>
          <p:nvPr/>
        </p:nvSpPr>
        <p:spPr>
          <a:xfrm>
            <a:off x="1547664" y="3776108"/>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正方形/長方形 19"/>
          <p:cNvSpPr/>
          <p:nvPr/>
        </p:nvSpPr>
        <p:spPr>
          <a:xfrm>
            <a:off x="5436096" y="4407495"/>
            <a:ext cx="1800200" cy="461665"/>
          </a:xfrm>
          <a:prstGeom prst="rect">
            <a:avLst/>
          </a:prstGeom>
        </p:spPr>
        <p:txBody>
          <a:bodyPr wrap="square">
            <a:spAutoFit/>
          </a:bodyPr>
          <a:lstStyle/>
          <a:p>
            <a:r>
              <a:rPr lang="ja-JP" altLang="en-US" sz="2400" b="1" dirty="0" smtClean="0">
                <a:solidFill>
                  <a:srgbClr val="C00000"/>
                </a:solidFill>
                <a:latin typeface="メイリオ" pitchFamily="50" charset="-128"/>
                <a:ea typeface="メイリオ" pitchFamily="50" charset="-128"/>
              </a:rPr>
              <a:t>累積出庫量</a:t>
            </a:r>
            <a:endParaRPr lang="ja-JP" altLang="en-US" sz="2400" dirty="0"/>
          </a:p>
        </p:txBody>
      </p:sp>
      <p:cxnSp>
        <p:nvCxnSpPr>
          <p:cNvPr id="21" name="直線コネクタ 20"/>
          <p:cNvCxnSpPr/>
          <p:nvPr/>
        </p:nvCxnSpPr>
        <p:spPr>
          <a:xfrm>
            <a:off x="1619672" y="5805264"/>
            <a:ext cx="4536504"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V="1">
            <a:off x="2915816"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1547664" y="4221088"/>
            <a:ext cx="1368152"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1403648" y="4365104"/>
            <a:ext cx="1723549" cy="400110"/>
          </a:xfrm>
          <a:prstGeom prst="rect">
            <a:avLst/>
          </a:prstGeom>
          <a:solidFill>
            <a:schemeClr val="bg1"/>
          </a:solidFill>
          <a:ln>
            <a:solidFill>
              <a:srgbClr val="002060"/>
            </a:solidFill>
          </a:ln>
        </p:spPr>
        <p:txBody>
          <a:bodyPr wrap="none">
            <a:spAutoFit/>
          </a:bodyPr>
          <a:lstStyle/>
          <a:p>
            <a:r>
              <a:rPr lang="ja-JP" altLang="en-US" sz="2000" b="1" dirty="0" smtClean="0">
                <a:solidFill>
                  <a:srgbClr val="C00000"/>
                </a:solidFill>
                <a:latin typeface="メイリオ" pitchFamily="50" charset="-128"/>
                <a:ea typeface="メイリオ" pitchFamily="50" charset="-128"/>
              </a:rPr>
              <a:t>倉庫滞留時間</a:t>
            </a:r>
            <a:endParaRPr lang="ja-JP" altLang="en-US" sz="2000" dirty="0"/>
          </a:p>
        </p:txBody>
      </p:sp>
      <p:cxnSp>
        <p:nvCxnSpPr>
          <p:cNvPr id="28" name="直線矢印コネクタ 27"/>
          <p:cNvCxnSpPr/>
          <p:nvPr/>
        </p:nvCxnSpPr>
        <p:spPr>
          <a:xfrm>
            <a:off x="2483768" y="5085184"/>
            <a:ext cx="432048" cy="0"/>
          </a:xfrm>
          <a:prstGeom prst="straightConnector1">
            <a:avLst/>
          </a:prstGeom>
          <a:ln w="254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2483768" y="3717032"/>
            <a:ext cx="0" cy="28803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4" name="フリーフォーム 23"/>
          <p:cNvSpPr/>
          <p:nvPr/>
        </p:nvSpPr>
        <p:spPr>
          <a:xfrm>
            <a:off x="1547664" y="2924944"/>
            <a:ext cx="5184576" cy="2880320"/>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フリーフォーム 28"/>
          <p:cNvSpPr/>
          <p:nvPr/>
        </p:nvSpPr>
        <p:spPr>
          <a:xfrm>
            <a:off x="179512" y="3861048"/>
            <a:ext cx="5184576" cy="273630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44450">
            <a:solidFill>
              <a:srgbClr val="008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3" name="直線コネクタ 32"/>
          <p:cNvCxnSpPr/>
          <p:nvPr/>
        </p:nvCxnSpPr>
        <p:spPr>
          <a:xfrm>
            <a:off x="1535700" y="6310844"/>
            <a:ext cx="11964" cy="21450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flipH="1">
            <a:off x="1547664" y="6309320"/>
            <a:ext cx="936104"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2483768" y="5733256"/>
            <a:ext cx="0" cy="576064"/>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2483768" y="5733256"/>
            <a:ext cx="1008112"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3491880" y="5085184"/>
            <a:ext cx="2624" cy="635882"/>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flipH="1">
            <a:off x="3491880" y="5085184"/>
            <a:ext cx="936104" cy="0"/>
          </a:xfrm>
          <a:prstGeom prst="line">
            <a:avLst/>
          </a:prstGeom>
          <a:ln w="444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4716016" y="5805264"/>
            <a:ext cx="0" cy="792088"/>
          </a:xfrm>
          <a:prstGeom prst="straightConnector1">
            <a:avLst/>
          </a:prstGeom>
          <a:ln w="5080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4801572" y="6021288"/>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倉庫容量</a:t>
            </a:r>
            <a:endParaRPr lang="ja-JP" altLang="en-US" sz="2000" dirty="0">
              <a:solidFill>
                <a:schemeClr val="tx2"/>
              </a:solidFill>
            </a:endParaRPr>
          </a:p>
        </p:txBody>
      </p:sp>
      <p:sp>
        <p:nvSpPr>
          <p:cNvPr id="37" name="フリーフォーム 36"/>
          <p:cNvSpPr/>
          <p:nvPr/>
        </p:nvSpPr>
        <p:spPr>
          <a:xfrm>
            <a:off x="1115616" y="3789040"/>
            <a:ext cx="5256584" cy="2821244"/>
          </a:xfrm>
          <a:custGeom>
            <a:avLst/>
            <a:gdLst>
              <a:gd name="connsiteX0" fmla="*/ 0 w 4572000"/>
              <a:gd name="connsiteY0" fmla="*/ 2658794 h 2658794"/>
              <a:gd name="connsiteX1" fmla="*/ 1153550 w 4572000"/>
              <a:gd name="connsiteY1" fmla="*/ 2377440 h 2658794"/>
              <a:gd name="connsiteX2" fmla="*/ 1645920 w 4572000"/>
              <a:gd name="connsiteY2" fmla="*/ 1941342 h 2658794"/>
              <a:gd name="connsiteX3" fmla="*/ 2475914 w 4572000"/>
              <a:gd name="connsiteY3" fmla="*/ 1716259 h 2658794"/>
              <a:gd name="connsiteX4" fmla="*/ 2926080 w 4572000"/>
              <a:gd name="connsiteY4" fmla="*/ 1139483 h 2658794"/>
              <a:gd name="connsiteX5" fmla="*/ 3249637 w 4572000"/>
              <a:gd name="connsiteY5" fmla="*/ 647114 h 2658794"/>
              <a:gd name="connsiteX6" fmla="*/ 4572000 w 4572000"/>
              <a:gd name="connsiteY6" fmla="*/ 0 h 2658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2000" h="2658794">
                <a:moveTo>
                  <a:pt x="0" y="2658794"/>
                </a:moveTo>
                <a:cubicBezTo>
                  <a:pt x="439615" y="2577904"/>
                  <a:pt x="879230" y="2497015"/>
                  <a:pt x="1153550" y="2377440"/>
                </a:cubicBezTo>
                <a:cubicBezTo>
                  <a:pt x="1427870" y="2257865"/>
                  <a:pt x="1425526" y="2051539"/>
                  <a:pt x="1645920" y="1941342"/>
                </a:cubicBezTo>
                <a:cubicBezTo>
                  <a:pt x="1866314" y="1831145"/>
                  <a:pt x="2262554" y="1849902"/>
                  <a:pt x="2475914" y="1716259"/>
                </a:cubicBezTo>
                <a:cubicBezTo>
                  <a:pt x="2689274" y="1582616"/>
                  <a:pt x="2797126" y="1317674"/>
                  <a:pt x="2926080" y="1139483"/>
                </a:cubicBezTo>
                <a:cubicBezTo>
                  <a:pt x="3055034" y="961292"/>
                  <a:pt x="2975317" y="837028"/>
                  <a:pt x="3249637" y="647114"/>
                </a:cubicBezTo>
                <a:cubicBezTo>
                  <a:pt x="3523957" y="457200"/>
                  <a:pt x="4047978" y="228600"/>
                  <a:pt x="4572000" y="0"/>
                </a:cubicBezTo>
              </a:path>
            </a:pathLst>
          </a:custGeom>
          <a:ln w="50800">
            <a:solidFill>
              <a:srgbClr val="C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bg1">
                    <a:lumMod val="95000"/>
                  </a:schemeClr>
                </a:solidFill>
                <a:latin typeface="メイリオ" pitchFamily="50" charset="-128"/>
                <a:ea typeface="メイリオ" pitchFamily="50" charset="-128"/>
              </a:rPr>
              <a:t>グラフによる分析法</a:t>
            </a:r>
            <a:endParaRPr lang="en-US" altLang="ja-JP" dirty="0" smtClean="0">
              <a:solidFill>
                <a:schemeClr val="bg1">
                  <a:lumMod val="95000"/>
                </a:schemeClr>
              </a:solidFill>
              <a:latin typeface="メイリオ" pitchFamily="50" charset="-128"/>
              <a:ea typeface="メイリオ" pitchFamily="50" charset="-128"/>
            </a:endParaRPr>
          </a:p>
          <a:p>
            <a:r>
              <a:rPr lang="ja-JP" altLang="en-US" b="1" dirty="0" smtClean="0">
                <a:solidFill>
                  <a:srgbClr val="C00000"/>
                </a:solidFill>
                <a:latin typeface="メイリオ" pitchFamily="50" charset="-128"/>
                <a:ea typeface="メイリオ" pitchFamily="50" charset="-128"/>
              </a:rPr>
              <a:t>在庫管理方式とコスト</a:t>
            </a:r>
            <a:endParaRPr lang="en-US" altLang="ja-JP" b="1" dirty="0" smtClean="0">
              <a:solidFill>
                <a:srgbClr val="C00000"/>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経済的発注量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定量発注方式と定期発注方式</a:t>
            </a:r>
            <a:endParaRPr lang="en-US" altLang="ja-JP" dirty="0" smtClean="0">
              <a:solidFill>
                <a:schemeClr val="bg1">
                  <a:lumMod val="95000"/>
                </a:schemeClr>
              </a:solidFill>
              <a:latin typeface="メイリオ" pitchFamily="50" charset="-128"/>
              <a:ea typeface="メイリオ" pitchFamily="50" charset="-128"/>
            </a:endParaRPr>
          </a:p>
          <a:p>
            <a:pPr>
              <a:spcBef>
                <a:spcPts val="0"/>
              </a:spcBef>
              <a:buNone/>
            </a:pPr>
            <a:r>
              <a:rPr lang="ja-JP" altLang="en-US" dirty="0" smtClean="0">
                <a:solidFill>
                  <a:schemeClr val="bg1">
                    <a:lumMod val="95000"/>
                  </a:schemeClr>
                </a:solidFill>
                <a:latin typeface="メイリオ" pitchFamily="50" charset="-128"/>
                <a:ea typeface="メイリオ" pitchFamily="50" charset="-128"/>
              </a:rPr>
              <a:t>　</a:t>
            </a:r>
            <a:r>
              <a:rPr lang="en-US" altLang="ja-JP" dirty="0" smtClean="0">
                <a:solidFill>
                  <a:schemeClr val="bg1">
                    <a:lumMod val="95000"/>
                  </a:schemeClr>
                </a:solidFill>
                <a:latin typeface="メイリオ" pitchFamily="50" charset="-128"/>
                <a:ea typeface="メイリオ" pitchFamily="50" charset="-128"/>
              </a:rPr>
              <a:t>~</a:t>
            </a:r>
            <a:r>
              <a:rPr lang="ja-JP" altLang="en-US" dirty="0" smtClean="0">
                <a:solidFill>
                  <a:schemeClr val="bg1">
                    <a:lumMod val="95000"/>
                  </a:schemeClr>
                </a:solidFill>
                <a:latin typeface="メイリオ" pitchFamily="50" charset="-128"/>
                <a:ea typeface="メイリオ" pitchFamily="50" charset="-128"/>
              </a:rPr>
              <a:t>需要が確率変動する場合</a:t>
            </a:r>
            <a:r>
              <a:rPr lang="en-US" altLang="ja-JP" dirty="0" smtClean="0">
                <a:solidFill>
                  <a:schemeClr val="bg1">
                    <a:lumMod val="95000"/>
                  </a:schemeClr>
                </a:solidFill>
                <a:latin typeface="メイリオ" pitchFamily="50" charset="-128"/>
                <a:ea typeface="メイリオ" pitchFamily="50" charset="-128"/>
              </a:rPr>
              <a:t>~</a:t>
            </a:r>
          </a:p>
          <a:p>
            <a:r>
              <a:rPr lang="ja-JP" altLang="en-US" dirty="0" smtClean="0">
                <a:solidFill>
                  <a:schemeClr val="bg1">
                    <a:lumMod val="95000"/>
                  </a:schemeClr>
                </a:solidFill>
                <a:latin typeface="メイリオ" pitchFamily="50" charset="-128"/>
                <a:ea typeface="メイリオ" pitchFamily="50" charset="-128"/>
              </a:rPr>
              <a:t>陳腐化商品の最適発注量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多品目商品の在庫管理</a:t>
            </a:r>
            <a:r>
              <a:rPr lang="en-US" altLang="ja-JP" dirty="0" smtClean="0">
                <a:solidFill>
                  <a:schemeClr val="bg1">
                    <a:lumMod val="95000"/>
                  </a:schemeClr>
                </a:solidFill>
                <a:latin typeface="メイリオ" pitchFamily="50" charset="-128"/>
                <a:ea typeface="メイリオ" pitchFamily="50" charset="-128"/>
              </a:rPr>
              <a:t>(ABC</a:t>
            </a:r>
            <a:r>
              <a:rPr lang="ja-JP" altLang="en-US" dirty="0" smtClean="0">
                <a:solidFill>
                  <a:schemeClr val="bg1">
                    <a:lumMod val="95000"/>
                  </a:schemeClr>
                </a:solidFill>
                <a:latin typeface="メイリオ" pitchFamily="50" charset="-128"/>
                <a:ea typeface="メイリオ" pitchFamily="50" charset="-128"/>
              </a:rPr>
              <a:t>分析</a:t>
            </a:r>
            <a:r>
              <a:rPr lang="en-US" altLang="ja-JP" dirty="0" smtClean="0">
                <a:solidFill>
                  <a:schemeClr val="bg1">
                    <a:lumMod val="95000"/>
                  </a:schemeClr>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在庫管理方式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在庫が少なくなったら発注する：</a:t>
            </a:r>
            <a:r>
              <a:rPr lang="ja-JP" altLang="en-US" sz="2800" b="1" dirty="0" smtClean="0">
                <a:solidFill>
                  <a:srgbClr val="C00000"/>
                </a:solidFill>
                <a:latin typeface="メイリオ" pitchFamily="50" charset="-128"/>
                <a:ea typeface="メイリオ" pitchFamily="50" charset="-128"/>
              </a:rPr>
              <a:t>定量発注方式</a:t>
            </a:r>
            <a:endParaRPr lang="en-US" altLang="ja-JP" sz="2800" b="1" dirty="0" smtClean="0">
              <a:solidFill>
                <a:srgbClr val="C00000"/>
              </a:solidFill>
              <a:latin typeface="メイリオ" pitchFamily="50" charset="-128"/>
              <a:ea typeface="メイリオ" pitchFamily="50" charset="-128"/>
            </a:endParaRPr>
          </a:p>
          <a:p>
            <a:pPr lvl="1"/>
            <a:r>
              <a:rPr lang="en-US" altLang="ja-JP" sz="2500" b="1" dirty="0" smtClean="0">
                <a:solidFill>
                  <a:srgbClr val="C00000"/>
                </a:solidFill>
                <a:latin typeface="メイリオ" pitchFamily="50" charset="-128"/>
                <a:ea typeface="メイリオ" pitchFamily="50" charset="-128"/>
              </a:rPr>
              <a:t>2</a:t>
            </a:r>
            <a:r>
              <a:rPr lang="ja-JP" altLang="en-US" sz="2500" b="1" dirty="0" smtClean="0">
                <a:solidFill>
                  <a:srgbClr val="C00000"/>
                </a:solidFill>
                <a:latin typeface="メイリオ" pitchFamily="50" charset="-128"/>
                <a:ea typeface="メイリオ" pitchFamily="50" charset="-128"/>
              </a:rPr>
              <a:t>ビン方式</a:t>
            </a:r>
            <a:r>
              <a:rPr lang="ja-JP" altLang="en-US" sz="2500" dirty="0" smtClean="0">
                <a:solidFill>
                  <a:schemeClr val="tx2"/>
                </a:solidFill>
                <a:latin typeface="メイリオ" pitchFamily="50" charset="-128"/>
                <a:ea typeface="メイリオ" pitchFamily="50" charset="-128"/>
              </a:rPr>
              <a:t>：</a:t>
            </a:r>
            <a:r>
              <a:rPr lang="en-US" altLang="ja-JP" sz="2500" dirty="0" smtClean="0">
                <a:solidFill>
                  <a:schemeClr val="tx2"/>
                </a:solidFill>
                <a:latin typeface="メイリオ" pitchFamily="50" charset="-128"/>
                <a:ea typeface="メイリオ" pitchFamily="50" charset="-128"/>
              </a:rPr>
              <a:t>2</a:t>
            </a:r>
            <a:r>
              <a:rPr lang="ja-JP" altLang="en-US" sz="2500" dirty="0" err="1" smtClean="0">
                <a:solidFill>
                  <a:schemeClr val="tx2"/>
                </a:solidFill>
                <a:latin typeface="メイリオ" pitchFamily="50" charset="-128"/>
                <a:ea typeface="メイリオ" pitchFamily="50" charset="-128"/>
              </a:rPr>
              <a:t>つの</a:t>
            </a:r>
            <a:r>
              <a:rPr lang="ja-JP" altLang="en-US" sz="2500" dirty="0" smtClean="0">
                <a:solidFill>
                  <a:schemeClr val="tx2"/>
                </a:solidFill>
                <a:latin typeface="メイリオ" pitchFamily="50" charset="-128"/>
                <a:ea typeface="メイリオ" pitchFamily="50" charset="-128"/>
              </a:rPr>
              <a:t>容器に保管し，片方が空になったら発注する</a:t>
            </a:r>
            <a:endParaRPr lang="en-US" altLang="ja-JP" sz="2500" dirty="0" smtClean="0">
              <a:solidFill>
                <a:schemeClr val="tx2"/>
              </a:solidFill>
              <a:latin typeface="メイリオ" pitchFamily="50" charset="-128"/>
              <a:ea typeface="メイリオ" pitchFamily="50" charset="-128"/>
            </a:endParaRPr>
          </a:p>
          <a:p>
            <a:pPr lvl="1"/>
            <a:r>
              <a:rPr lang="ja-JP" altLang="en-US" sz="2500" b="1" dirty="0" smtClean="0">
                <a:solidFill>
                  <a:srgbClr val="C00000"/>
                </a:solidFill>
                <a:latin typeface="メイリオ" pitchFamily="50" charset="-128"/>
                <a:ea typeface="メイリオ" pitchFamily="50" charset="-128"/>
              </a:rPr>
              <a:t>発注点方式</a:t>
            </a:r>
            <a:r>
              <a:rPr lang="ja-JP" altLang="en-US" sz="2500" dirty="0" smtClean="0">
                <a:solidFill>
                  <a:schemeClr val="tx2"/>
                </a:solidFill>
                <a:latin typeface="メイリオ" pitchFamily="50" charset="-128"/>
                <a:ea typeface="メイリオ" pitchFamily="50" charset="-128"/>
              </a:rPr>
              <a:t>：ある一定量以上になったら定量発注する</a:t>
            </a:r>
            <a:endParaRPr lang="en-US" altLang="ja-JP" sz="25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定期的に発注する：</a:t>
            </a:r>
            <a:r>
              <a:rPr lang="ja-JP" altLang="en-US" sz="2800" b="1" dirty="0" smtClean="0">
                <a:solidFill>
                  <a:srgbClr val="C00000"/>
                </a:solidFill>
                <a:latin typeface="メイリオ" pitchFamily="50" charset="-128"/>
                <a:ea typeface="メイリオ" pitchFamily="50" charset="-128"/>
              </a:rPr>
              <a:t>定期発注方式</a:t>
            </a:r>
            <a:endParaRPr lang="en-US" altLang="ja-JP" sz="2800" b="1" dirty="0" smtClean="0">
              <a:solidFill>
                <a:srgbClr val="C00000"/>
              </a:solidFill>
              <a:latin typeface="メイリオ" pitchFamily="50" charset="-128"/>
              <a:ea typeface="メイリオ"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156014396"/>
              </p:ext>
            </p:extLst>
          </p:nvPr>
        </p:nvGraphicFramePr>
        <p:xfrm>
          <a:off x="827584" y="4581128"/>
          <a:ext cx="7416825" cy="1551176"/>
        </p:xfrm>
        <a:graphic>
          <a:graphicData uri="http://schemas.openxmlformats.org/drawingml/2006/table">
            <a:tbl>
              <a:tblPr firstRow="1" bandRow="1"/>
              <a:tblGrid>
                <a:gridCol w="2088232">
                  <a:extLst>
                    <a:ext uri="{9D8B030D-6E8A-4147-A177-3AD203B41FA5}">
                      <a16:colId xmlns:a16="http://schemas.microsoft.com/office/drawing/2014/main" val="20000"/>
                    </a:ext>
                  </a:extLst>
                </a:gridCol>
                <a:gridCol w="2856318">
                  <a:extLst>
                    <a:ext uri="{9D8B030D-6E8A-4147-A177-3AD203B41FA5}">
                      <a16:colId xmlns:a16="http://schemas.microsoft.com/office/drawing/2014/main" val="20001"/>
                    </a:ext>
                  </a:extLst>
                </a:gridCol>
                <a:gridCol w="2472275">
                  <a:extLst>
                    <a:ext uri="{9D8B030D-6E8A-4147-A177-3AD203B41FA5}">
                      <a16:colId xmlns:a16="http://schemas.microsoft.com/office/drawing/2014/main" val="20002"/>
                    </a:ext>
                  </a:extLst>
                </a:gridCol>
              </a:tblGrid>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急激な需要の変動</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在庫監視義務</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定量発注</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800" b="1" smtClean="0">
                          <a:solidFill>
                            <a:srgbClr val="C00000"/>
                          </a:solidFill>
                          <a:latin typeface="メイリオ" pitchFamily="50" charset="-128"/>
                          <a:ea typeface="メイリオ" pitchFamily="50" charset="-128"/>
                        </a:rPr>
                        <a:t>〇</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800" b="1" dirty="0" smtClean="0">
                          <a:solidFill>
                            <a:schemeClr val="tx2"/>
                          </a:solidFill>
                          <a:latin typeface="メイリオ" pitchFamily="50" charset="-128"/>
                          <a:ea typeface="メイリオ" pitchFamily="50" charset="-128"/>
                        </a:rPr>
                        <a:t>×</a:t>
                      </a:r>
                      <a:endParaRPr kumimoji="1" lang="ja-JP" altLang="en-US" sz="28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定期発注</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800" b="1" smtClean="0">
                          <a:solidFill>
                            <a:schemeClr val="tx2"/>
                          </a:solidFill>
                          <a:latin typeface="メイリオ" pitchFamily="50" charset="-128"/>
                          <a:ea typeface="メイリオ" pitchFamily="50" charset="-128"/>
                        </a:rPr>
                        <a:t>×</a:t>
                      </a:r>
                      <a:endParaRPr kumimoji="1" lang="ja-JP" altLang="en-US" sz="28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800" b="1" dirty="0" smtClean="0">
                          <a:solidFill>
                            <a:srgbClr val="C00000"/>
                          </a:solidFill>
                          <a:latin typeface="メイリオ" pitchFamily="50" charset="-128"/>
                          <a:ea typeface="メイリオ" pitchFamily="50" charset="-128"/>
                        </a:rPr>
                        <a:t>〇</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6" name="正方形/長方形 5"/>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P.199</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発注点方式の在庫グラフ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chemeClr val="tx2"/>
                </a:solidFill>
                <a:latin typeface="メイリオ" pitchFamily="50" charset="-128"/>
                <a:ea typeface="メイリオ" pitchFamily="50" charset="-128"/>
              </a:rPr>
              <a:t>〇</a:t>
            </a:r>
            <a:r>
              <a:rPr lang="ja-JP" altLang="en-US" sz="2800" dirty="0" smtClean="0">
                <a:solidFill>
                  <a:schemeClr val="tx2"/>
                </a:solidFill>
                <a:latin typeface="メイリオ" pitchFamily="50" charset="-128"/>
                <a:ea typeface="メイリオ" pitchFamily="50" charset="-128"/>
              </a:rPr>
              <a:t>：品切れリスクは少ない</a:t>
            </a:r>
            <a:endParaRPr lang="en-US" altLang="ja-JP" sz="2800" b="1" dirty="0" smtClean="0">
              <a:solidFill>
                <a:schemeClr val="tx2"/>
              </a:solidFill>
              <a:latin typeface="メイリオ" pitchFamily="50" charset="-128"/>
              <a:ea typeface="メイリオ" pitchFamily="50" charset="-128"/>
            </a:endParaRPr>
          </a:p>
          <a:p>
            <a:r>
              <a:rPr lang="en-US" altLang="ja-JP" sz="2800" b="1"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：在庫の監視が面倒</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475656" y="3356992"/>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475656" y="6021288"/>
            <a:ext cx="626469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1477108" y="3779201"/>
            <a:ext cx="2363372" cy="1969477"/>
          </a:xfrm>
          <a:custGeom>
            <a:avLst/>
            <a:gdLst>
              <a:gd name="connsiteX0" fmla="*/ 0 w 2363372"/>
              <a:gd name="connsiteY0" fmla="*/ 0 h 1969477"/>
              <a:gd name="connsiteX1" fmla="*/ 689317 w 2363372"/>
              <a:gd name="connsiteY1" fmla="*/ 267286 h 1969477"/>
              <a:gd name="connsiteX2" fmla="*/ 942535 w 2363372"/>
              <a:gd name="connsiteY2" fmla="*/ 815926 h 1969477"/>
              <a:gd name="connsiteX3" fmla="*/ 1237957 w 2363372"/>
              <a:gd name="connsiteY3" fmla="*/ 1125415 h 1969477"/>
              <a:gd name="connsiteX4" fmla="*/ 1645920 w 2363372"/>
              <a:gd name="connsiteY4" fmla="*/ 1280160 h 1969477"/>
              <a:gd name="connsiteX5" fmla="*/ 1955409 w 2363372"/>
              <a:gd name="connsiteY5" fmla="*/ 1702190 h 1969477"/>
              <a:gd name="connsiteX6" fmla="*/ 2194560 w 2363372"/>
              <a:gd name="connsiteY6" fmla="*/ 1814732 h 1969477"/>
              <a:gd name="connsiteX7" fmla="*/ 2363372 w 2363372"/>
              <a:gd name="connsiteY7" fmla="*/ 1969477 h 196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372" h="1969477">
                <a:moveTo>
                  <a:pt x="0" y="0"/>
                </a:moveTo>
                <a:cubicBezTo>
                  <a:pt x="266114" y="65649"/>
                  <a:pt x="532228" y="131298"/>
                  <a:pt x="689317" y="267286"/>
                </a:cubicBezTo>
                <a:cubicBezTo>
                  <a:pt x="846406" y="403274"/>
                  <a:pt x="851095" y="672905"/>
                  <a:pt x="942535" y="815926"/>
                </a:cubicBezTo>
                <a:cubicBezTo>
                  <a:pt x="1033975" y="958947"/>
                  <a:pt x="1120726" y="1048043"/>
                  <a:pt x="1237957" y="1125415"/>
                </a:cubicBezTo>
                <a:cubicBezTo>
                  <a:pt x="1355188" y="1202787"/>
                  <a:pt x="1526345" y="1184031"/>
                  <a:pt x="1645920" y="1280160"/>
                </a:cubicBezTo>
                <a:cubicBezTo>
                  <a:pt x="1765495" y="1376289"/>
                  <a:pt x="1863969" y="1613095"/>
                  <a:pt x="1955409" y="1702190"/>
                </a:cubicBezTo>
                <a:cubicBezTo>
                  <a:pt x="2046849" y="1791285"/>
                  <a:pt x="2126566" y="1770184"/>
                  <a:pt x="2194560" y="1814732"/>
                </a:cubicBezTo>
                <a:cubicBezTo>
                  <a:pt x="2262554" y="1859280"/>
                  <a:pt x="2363372" y="1969477"/>
                  <a:pt x="2363372" y="1969477"/>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 name="直線コネクタ 6"/>
          <p:cNvCxnSpPr/>
          <p:nvPr/>
        </p:nvCxnSpPr>
        <p:spPr>
          <a:xfrm flipV="1">
            <a:off x="3851920" y="3501008"/>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8" name="直線コネクタ 7"/>
          <p:cNvCxnSpPr>
            <a:endCxn id="9" idx="0"/>
          </p:cNvCxnSpPr>
          <p:nvPr/>
        </p:nvCxnSpPr>
        <p:spPr>
          <a:xfrm flipH="1" flipV="1">
            <a:off x="3840480" y="3736998"/>
            <a:ext cx="11440" cy="199625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フリーフォーム 8"/>
          <p:cNvSpPr/>
          <p:nvPr/>
        </p:nvSpPr>
        <p:spPr>
          <a:xfrm>
            <a:off x="3840480" y="3711207"/>
            <a:ext cx="2234419"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flipV="1">
            <a:off x="6084168" y="3501008"/>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1" name="フリーフォーム 10"/>
          <p:cNvSpPr/>
          <p:nvPr/>
        </p:nvSpPr>
        <p:spPr>
          <a:xfrm>
            <a:off x="6084169" y="3933056"/>
            <a:ext cx="1440160"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a:endCxn id="11" idx="0"/>
          </p:cNvCxnSpPr>
          <p:nvPr/>
        </p:nvCxnSpPr>
        <p:spPr>
          <a:xfrm flipH="1" flipV="1">
            <a:off x="6084169" y="3958847"/>
            <a:ext cx="11439" cy="1682435"/>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67544" y="3645024"/>
            <a:ext cx="1008112"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solidFill>
                <a:schemeClr val="tx2"/>
              </a:solidFill>
              <a:latin typeface="メイリオ" pitchFamily="50" charset="-128"/>
              <a:ea typeface="メイリオ" pitchFamily="50" charset="-128"/>
            </a:endParaRPr>
          </a:p>
        </p:txBody>
      </p:sp>
      <p:cxnSp>
        <p:nvCxnSpPr>
          <p:cNvPr id="15" name="直線コネクタ 14"/>
          <p:cNvCxnSpPr/>
          <p:nvPr/>
        </p:nvCxnSpPr>
        <p:spPr>
          <a:xfrm flipV="1">
            <a:off x="1475656" y="5229200"/>
            <a:ext cx="6048672" cy="72008"/>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467544" y="5117122"/>
            <a:ext cx="1008112"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発注点</a:t>
            </a:r>
            <a:endParaRPr lang="ja-JP" altLang="en-US" sz="2000" b="1" dirty="0">
              <a:solidFill>
                <a:srgbClr val="C00000"/>
              </a:solidFill>
              <a:latin typeface="メイリオ" pitchFamily="50" charset="-128"/>
              <a:ea typeface="メイリオ" pitchFamily="50" charset="-128"/>
            </a:endParaRPr>
          </a:p>
        </p:txBody>
      </p:sp>
      <p:cxnSp>
        <p:nvCxnSpPr>
          <p:cNvPr id="17" name="直線コネクタ 16"/>
          <p:cNvCxnSpPr/>
          <p:nvPr/>
        </p:nvCxnSpPr>
        <p:spPr>
          <a:xfrm flipV="1">
            <a:off x="3275856" y="4941168"/>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2915816" y="6093296"/>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sp>
        <p:nvSpPr>
          <p:cNvPr id="21" name="正方形/長方形 20"/>
          <p:cNvSpPr/>
          <p:nvPr/>
        </p:nvSpPr>
        <p:spPr>
          <a:xfrm>
            <a:off x="7452320" y="6093296"/>
            <a:ext cx="792088"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時間</a:t>
            </a:r>
            <a:endParaRPr lang="ja-JP" altLang="en-US" sz="2000" b="1" dirty="0">
              <a:solidFill>
                <a:schemeClr val="tx2"/>
              </a:solidFill>
              <a:latin typeface="メイリオ" pitchFamily="50" charset="-128"/>
              <a:ea typeface="メイリオ" pitchFamily="50" charset="-128"/>
            </a:endParaRPr>
          </a:p>
        </p:txBody>
      </p:sp>
      <p:sp>
        <p:nvSpPr>
          <p:cNvPr id="22" name="正方形/長方形 21"/>
          <p:cNvSpPr/>
          <p:nvPr/>
        </p:nvSpPr>
        <p:spPr>
          <a:xfrm>
            <a:off x="3563888" y="6093296"/>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定期発注方式の在庫グラフ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chemeClr val="tx2"/>
                </a:solidFill>
                <a:latin typeface="メイリオ" pitchFamily="50" charset="-128"/>
                <a:ea typeface="メイリオ" pitchFamily="50" charset="-128"/>
              </a:rPr>
              <a:t>〇</a:t>
            </a:r>
            <a:r>
              <a:rPr lang="ja-JP" altLang="en-US" sz="2800" dirty="0" smtClean="0">
                <a:solidFill>
                  <a:schemeClr val="tx2"/>
                </a:solidFill>
                <a:latin typeface="メイリオ" pitchFamily="50" charset="-128"/>
                <a:ea typeface="メイリオ" pitchFamily="50" charset="-128"/>
              </a:rPr>
              <a:t>：発注業務はルーティーン</a:t>
            </a:r>
            <a:endParaRPr lang="en-US" altLang="ja-JP" sz="2800" dirty="0" smtClean="0">
              <a:solidFill>
                <a:schemeClr val="tx2"/>
              </a:solidFill>
              <a:latin typeface="メイリオ" pitchFamily="50" charset="-128"/>
              <a:ea typeface="メイリオ" pitchFamily="50" charset="-128"/>
            </a:endParaRPr>
          </a:p>
          <a:p>
            <a:r>
              <a:rPr lang="en-US" altLang="ja-JP" sz="2800" b="1"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：品切れリスクは大きい</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b="1" dirty="0" smtClean="0">
              <a:solidFill>
                <a:srgbClr val="C00000"/>
              </a:solidFill>
              <a:latin typeface="メイリオ" pitchFamily="50" charset="-128"/>
              <a:ea typeface="メイリオ" pitchFamily="50" charset="-128"/>
            </a:endParaRPr>
          </a:p>
        </p:txBody>
      </p:sp>
      <p:cxnSp>
        <p:nvCxnSpPr>
          <p:cNvPr id="4" name="直線矢印コネクタ 3"/>
          <p:cNvCxnSpPr/>
          <p:nvPr/>
        </p:nvCxnSpPr>
        <p:spPr>
          <a:xfrm flipV="1">
            <a:off x="1475656" y="3068960"/>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475656" y="5733256"/>
            <a:ext cx="626469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1477108" y="3491169"/>
            <a:ext cx="2363372" cy="1969477"/>
          </a:xfrm>
          <a:custGeom>
            <a:avLst/>
            <a:gdLst>
              <a:gd name="connsiteX0" fmla="*/ 0 w 2363372"/>
              <a:gd name="connsiteY0" fmla="*/ 0 h 1969477"/>
              <a:gd name="connsiteX1" fmla="*/ 689317 w 2363372"/>
              <a:gd name="connsiteY1" fmla="*/ 267286 h 1969477"/>
              <a:gd name="connsiteX2" fmla="*/ 942535 w 2363372"/>
              <a:gd name="connsiteY2" fmla="*/ 815926 h 1969477"/>
              <a:gd name="connsiteX3" fmla="*/ 1237957 w 2363372"/>
              <a:gd name="connsiteY3" fmla="*/ 1125415 h 1969477"/>
              <a:gd name="connsiteX4" fmla="*/ 1645920 w 2363372"/>
              <a:gd name="connsiteY4" fmla="*/ 1280160 h 1969477"/>
              <a:gd name="connsiteX5" fmla="*/ 1955409 w 2363372"/>
              <a:gd name="connsiteY5" fmla="*/ 1702190 h 1969477"/>
              <a:gd name="connsiteX6" fmla="*/ 2194560 w 2363372"/>
              <a:gd name="connsiteY6" fmla="*/ 1814732 h 1969477"/>
              <a:gd name="connsiteX7" fmla="*/ 2363372 w 2363372"/>
              <a:gd name="connsiteY7" fmla="*/ 1969477 h 196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372" h="1969477">
                <a:moveTo>
                  <a:pt x="0" y="0"/>
                </a:moveTo>
                <a:cubicBezTo>
                  <a:pt x="266114" y="65649"/>
                  <a:pt x="532228" y="131298"/>
                  <a:pt x="689317" y="267286"/>
                </a:cubicBezTo>
                <a:cubicBezTo>
                  <a:pt x="846406" y="403274"/>
                  <a:pt x="851095" y="672905"/>
                  <a:pt x="942535" y="815926"/>
                </a:cubicBezTo>
                <a:cubicBezTo>
                  <a:pt x="1033975" y="958947"/>
                  <a:pt x="1120726" y="1048043"/>
                  <a:pt x="1237957" y="1125415"/>
                </a:cubicBezTo>
                <a:cubicBezTo>
                  <a:pt x="1355188" y="1202787"/>
                  <a:pt x="1526345" y="1184031"/>
                  <a:pt x="1645920" y="1280160"/>
                </a:cubicBezTo>
                <a:cubicBezTo>
                  <a:pt x="1765495" y="1376289"/>
                  <a:pt x="1863969" y="1613095"/>
                  <a:pt x="1955409" y="1702190"/>
                </a:cubicBezTo>
                <a:cubicBezTo>
                  <a:pt x="2046849" y="1791285"/>
                  <a:pt x="2126566" y="1770184"/>
                  <a:pt x="2194560" y="1814732"/>
                </a:cubicBezTo>
                <a:cubicBezTo>
                  <a:pt x="2262554" y="1859280"/>
                  <a:pt x="2363372" y="1969477"/>
                  <a:pt x="2363372" y="1969477"/>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 name="直線コネクタ 6"/>
          <p:cNvCxnSpPr/>
          <p:nvPr/>
        </p:nvCxnSpPr>
        <p:spPr>
          <a:xfrm flipV="1">
            <a:off x="3851920" y="3212976"/>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8" name="直線コネクタ 7"/>
          <p:cNvCxnSpPr>
            <a:endCxn id="9" idx="0"/>
          </p:cNvCxnSpPr>
          <p:nvPr/>
        </p:nvCxnSpPr>
        <p:spPr>
          <a:xfrm flipH="1" flipV="1">
            <a:off x="3840480" y="3461345"/>
            <a:ext cx="11440" cy="198388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フリーフォーム 8"/>
          <p:cNvSpPr/>
          <p:nvPr/>
        </p:nvSpPr>
        <p:spPr>
          <a:xfrm>
            <a:off x="3840480" y="3423175"/>
            <a:ext cx="2234419" cy="2814137"/>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flipV="1">
            <a:off x="6084168" y="3212976"/>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1" name="フリーフォーム 10"/>
          <p:cNvSpPr/>
          <p:nvPr/>
        </p:nvSpPr>
        <p:spPr>
          <a:xfrm>
            <a:off x="6084169" y="3645024"/>
            <a:ext cx="1440160"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a:endCxn id="11" idx="0"/>
          </p:cNvCxnSpPr>
          <p:nvPr/>
        </p:nvCxnSpPr>
        <p:spPr>
          <a:xfrm flipV="1">
            <a:off x="6084168" y="3670815"/>
            <a:ext cx="1" cy="2566497"/>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67544" y="3356992"/>
            <a:ext cx="1008112"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solidFill>
                <a:schemeClr val="tx2"/>
              </a:solidFill>
              <a:latin typeface="メイリオ" pitchFamily="50" charset="-128"/>
              <a:ea typeface="メイリオ" pitchFamily="50" charset="-128"/>
            </a:endParaRPr>
          </a:p>
        </p:txBody>
      </p:sp>
      <p:cxnSp>
        <p:nvCxnSpPr>
          <p:cNvPr id="16" name="直線コネクタ 15"/>
          <p:cNvCxnSpPr/>
          <p:nvPr/>
        </p:nvCxnSpPr>
        <p:spPr>
          <a:xfrm flipV="1">
            <a:off x="2915816" y="4653136"/>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2555776"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sp>
        <p:nvSpPr>
          <p:cNvPr id="19" name="正方形/長方形 18"/>
          <p:cNvSpPr/>
          <p:nvPr/>
        </p:nvSpPr>
        <p:spPr>
          <a:xfrm>
            <a:off x="3563888"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sp>
        <p:nvSpPr>
          <p:cNvPr id="21" name="正方形/長方形 20"/>
          <p:cNvSpPr/>
          <p:nvPr/>
        </p:nvSpPr>
        <p:spPr>
          <a:xfrm>
            <a:off x="4788024"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cxnSp>
        <p:nvCxnSpPr>
          <p:cNvPr id="22" name="直線コネクタ 21"/>
          <p:cNvCxnSpPr/>
          <p:nvPr/>
        </p:nvCxnSpPr>
        <p:spPr>
          <a:xfrm flipV="1">
            <a:off x="5148064" y="4653136"/>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V="1">
            <a:off x="7380312" y="4653136"/>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6948264"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sp>
        <p:nvSpPr>
          <p:cNvPr id="27" name="正方形/長方形 26"/>
          <p:cNvSpPr/>
          <p:nvPr/>
        </p:nvSpPr>
        <p:spPr>
          <a:xfrm>
            <a:off x="6012160"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cxnSp>
        <p:nvCxnSpPr>
          <p:cNvPr id="32" name="直線矢印コネクタ 31"/>
          <p:cNvCxnSpPr/>
          <p:nvPr/>
        </p:nvCxnSpPr>
        <p:spPr>
          <a:xfrm>
            <a:off x="2915816" y="5517232"/>
            <a:ext cx="2275163" cy="14817"/>
          </a:xfrm>
          <a:prstGeom prst="straightConnector1">
            <a:avLst/>
          </a:prstGeom>
          <a:ln w="25400">
            <a:solidFill>
              <a:srgbClr val="008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5148064" y="5301208"/>
            <a:ext cx="2275163" cy="14817"/>
          </a:xfrm>
          <a:prstGeom prst="straightConnector1">
            <a:avLst/>
          </a:prstGeom>
          <a:ln w="25400">
            <a:solidFill>
              <a:srgbClr val="008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円/楕円 33"/>
          <p:cNvSpPr/>
          <p:nvPr/>
        </p:nvSpPr>
        <p:spPr>
          <a:xfrm>
            <a:off x="5436096" y="5013176"/>
            <a:ext cx="936104" cy="1296144"/>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爆発 1 34"/>
          <p:cNvSpPr/>
          <p:nvPr/>
        </p:nvSpPr>
        <p:spPr>
          <a:xfrm>
            <a:off x="4716016" y="3068960"/>
            <a:ext cx="2520280" cy="201622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品切れの発生</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定期発注方式の在庫グラフ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品切れは「発注時点」では予測不能</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品切れにならないようにバッファ</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安全在庫</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を増やす</a:t>
            </a:r>
            <a:endParaRPr lang="en-US" altLang="ja-JP" sz="2800" dirty="0" smtClean="0">
              <a:solidFill>
                <a:schemeClr val="tx2"/>
              </a:solidFill>
              <a:latin typeface="メイリオ" pitchFamily="50" charset="-128"/>
              <a:ea typeface="メイリオ" pitchFamily="50" charset="-128"/>
            </a:endParaRPr>
          </a:p>
          <a:p>
            <a:endParaRPr lang="en-US" altLang="ja-JP" sz="2800" b="1" dirty="0" smtClean="0">
              <a:solidFill>
                <a:srgbClr val="C00000"/>
              </a:solidFill>
              <a:latin typeface="メイリオ" pitchFamily="50" charset="-128"/>
              <a:ea typeface="メイリオ" pitchFamily="50" charset="-128"/>
            </a:endParaRPr>
          </a:p>
        </p:txBody>
      </p:sp>
      <p:cxnSp>
        <p:nvCxnSpPr>
          <p:cNvPr id="4" name="直線矢印コネクタ 3"/>
          <p:cNvCxnSpPr/>
          <p:nvPr/>
        </p:nvCxnSpPr>
        <p:spPr>
          <a:xfrm flipV="1">
            <a:off x="1475656" y="3068960"/>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475656" y="5733256"/>
            <a:ext cx="626469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1477108" y="3491169"/>
            <a:ext cx="2363372" cy="1969477"/>
          </a:xfrm>
          <a:custGeom>
            <a:avLst/>
            <a:gdLst>
              <a:gd name="connsiteX0" fmla="*/ 0 w 2363372"/>
              <a:gd name="connsiteY0" fmla="*/ 0 h 1969477"/>
              <a:gd name="connsiteX1" fmla="*/ 689317 w 2363372"/>
              <a:gd name="connsiteY1" fmla="*/ 267286 h 1969477"/>
              <a:gd name="connsiteX2" fmla="*/ 942535 w 2363372"/>
              <a:gd name="connsiteY2" fmla="*/ 815926 h 1969477"/>
              <a:gd name="connsiteX3" fmla="*/ 1237957 w 2363372"/>
              <a:gd name="connsiteY3" fmla="*/ 1125415 h 1969477"/>
              <a:gd name="connsiteX4" fmla="*/ 1645920 w 2363372"/>
              <a:gd name="connsiteY4" fmla="*/ 1280160 h 1969477"/>
              <a:gd name="connsiteX5" fmla="*/ 1955409 w 2363372"/>
              <a:gd name="connsiteY5" fmla="*/ 1702190 h 1969477"/>
              <a:gd name="connsiteX6" fmla="*/ 2194560 w 2363372"/>
              <a:gd name="connsiteY6" fmla="*/ 1814732 h 1969477"/>
              <a:gd name="connsiteX7" fmla="*/ 2363372 w 2363372"/>
              <a:gd name="connsiteY7" fmla="*/ 1969477 h 196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3372" h="1969477">
                <a:moveTo>
                  <a:pt x="0" y="0"/>
                </a:moveTo>
                <a:cubicBezTo>
                  <a:pt x="266114" y="65649"/>
                  <a:pt x="532228" y="131298"/>
                  <a:pt x="689317" y="267286"/>
                </a:cubicBezTo>
                <a:cubicBezTo>
                  <a:pt x="846406" y="403274"/>
                  <a:pt x="851095" y="672905"/>
                  <a:pt x="942535" y="815926"/>
                </a:cubicBezTo>
                <a:cubicBezTo>
                  <a:pt x="1033975" y="958947"/>
                  <a:pt x="1120726" y="1048043"/>
                  <a:pt x="1237957" y="1125415"/>
                </a:cubicBezTo>
                <a:cubicBezTo>
                  <a:pt x="1355188" y="1202787"/>
                  <a:pt x="1526345" y="1184031"/>
                  <a:pt x="1645920" y="1280160"/>
                </a:cubicBezTo>
                <a:cubicBezTo>
                  <a:pt x="1765495" y="1376289"/>
                  <a:pt x="1863969" y="1613095"/>
                  <a:pt x="1955409" y="1702190"/>
                </a:cubicBezTo>
                <a:cubicBezTo>
                  <a:pt x="2046849" y="1791285"/>
                  <a:pt x="2126566" y="1770184"/>
                  <a:pt x="2194560" y="1814732"/>
                </a:cubicBezTo>
                <a:cubicBezTo>
                  <a:pt x="2262554" y="1859280"/>
                  <a:pt x="2363372" y="1969477"/>
                  <a:pt x="2363372" y="1969477"/>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 name="直線コネクタ 6"/>
          <p:cNvCxnSpPr/>
          <p:nvPr/>
        </p:nvCxnSpPr>
        <p:spPr>
          <a:xfrm flipV="1">
            <a:off x="3851920" y="3212976"/>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8" name="直線コネクタ 7"/>
          <p:cNvCxnSpPr>
            <a:endCxn id="9" idx="0"/>
          </p:cNvCxnSpPr>
          <p:nvPr/>
        </p:nvCxnSpPr>
        <p:spPr>
          <a:xfrm flipH="1" flipV="1">
            <a:off x="3840480" y="3461345"/>
            <a:ext cx="11440" cy="198388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フリーフォーム 8"/>
          <p:cNvSpPr/>
          <p:nvPr/>
        </p:nvSpPr>
        <p:spPr>
          <a:xfrm>
            <a:off x="3840480" y="3423175"/>
            <a:ext cx="2234419" cy="2814137"/>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flipV="1">
            <a:off x="6084168" y="3212976"/>
            <a:ext cx="0" cy="252028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1" name="フリーフォーム 10"/>
          <p:cNvSpPr/>
          <p:nvPr/>
        </p:nvSpPr>
        <p:spPr>
          <a:xfrm>
            <a:off x="6084169" y="3645024"/>
            <a:ext cx="1440160" cy="1901483"/>
          </a:xfrm>
          <a:custGeom>
            <a:avLst/>
            <a:gdLst>
              <a:gd name="connsiteX0" fmla="*/ 0 w 2234419"/>
              <a:gd name="connsiteY0" fmla="*/ 25791 h 1901483"/>
              <a:gd name="connsiteX1" fmla="*/ 56271 w 2234419"/>
              <a:gd name="connsiteY1" fmla="*/ 53926 h 1901483"/>
              <a:gd name="connsiteX2" fmla="*/ 154745 w 2234419"/>
              <a:gd name="connsiteY2" fmla="*/ 349347 h 1901483"/>
              <a:gd name="connsiteX3" fmla="*/ 393895 w 2234419"/>
              <a:gd name="connsiteY3" fmla="*/ 771378 h 1901483"/>
              <a:gd name="connsiteX4" fmla="*/ 745588 w 2234419"/>
              <a:gd name="connsiteY4" fmla="*/ 940191 h 1901483"/>
              <a:gd name="connsiteX5" fmla="*/ 1139483 w 2234419"/>
              <a:gd name="connsiteY5" fmla="*/ 1024597 h 1901483"/>
              <a:gd name="connsiteX6" fmla="*/ 1350498 w 2234419"/>
              <a:gd name="connsiteY6" fmla="*/ 1376289 h 1901483"/>
              <a:gd name="connsiteX7" fmla="*/ 1688123 w 2234419"/>
              <a:gd name="connsiteY7" fmla="*/ 1446627 h 1901483"/>
              <a:gd name="connsiteX8" fmla="*/ 1927274 w 2234419"/>
              <a:gd name="connsiteY8" fmla="*/ 1756117 h 1901483"/>
              <a:gd name="connsiteX9" fmla="*/ 2194560 w 2234419"/>
              <a:gd name="connsiteY9" fmla="*/ 1882726 h 1901483"/>
              <a:gd name="connsiteX10" fmla="*/ 2166425 w 2234419"/>
              <a:gd name="connsiteY10" fmla="*/ 1868658 h 190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34419" h="1901483">
                <a:moveTo>
                  <a:pt x="0" y="25791"/>
                </a:moveTo>
                <a:cubicBezTo>
                  <a:pt x="15240" y="12895"/>
                  <a:pt x="30480" y="0"/>
                  <a:pt x="56271" y="53926"/>
                </a:cubicBezTo>
                <a:cubicBezTo>
                  <a:pt x="82062" y="107852"/>
                  <a:pt x="98474" y="229772"/>
                  <a:pt x="154745" y="349347"/>
                </a:cubicBezTo>
                <a:cubicBezTo>
                  <a:pt x="211016" y="468922"/>
                  <a:pt x="295421" y="672904"/>
                  <a:pt x="393895" y="771378"/>
                </a:cubicBezTo>
                <a:cubicBezTo>
                  <a:pt x="492369" y="869852"/>
                  <a:pt x="621323" y="897988"/>
                  <a:pt x="745588" y="940191"/>
                </a:cubicBezTo>
                <a:cubicBezTo>
                  <a:pt x="869853" y="982394"/>
                  <a:pt x="1038665" y="951914"/>
                  <a:pt x="1139483" y="1024597"/>
                </a:cubicBezTo>
                <a:cubicBezTo>
                  <a:pt x="1240301" y="1097280"/>
                  <a:pt x="1259058" y="1305951"/>
                  <a:pt x="1350498" y="1376289"/>
                </a:cubicBezTo>
                <a:cubicBezTo>
                  <a:pt x="1441938" y="1446627"/>
                  <a:pt x="1591994" y="1383322"/>
                  <a:pt x="1688123" y="1446627"/>
                </a:cubicBezTo>
                <a:cubicBezTo>
                  <a:pt x="1784252" y="1509932"/>
                  <a:pt x="1842868" y="1683434"/>
                  <a:pt x="1927274" y="1756117"/>
                </a:cubicBezTo>
                <a:cubicBezTo>
                  <a:pt x="2011680" y="1828800"/>
                  <a:pt x="2154701" y="1863969"/>
                  <a:pt x="2194560" y="1882726"/>
                </a:cubicBezTo>
                <a:cubicBezTo>
                  <a:pt x="2234419" y="1901483"/>
                  <a:pt x="2200422" y="1885070"/>
                  <a:pt x="2166425" y="1868658"/>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a:endCxn id="11" idx="0"/>
          </p:cNvCxnSpPr>
          <p:nvPr/>
        </p:nvCxnSpPr>
        <p:spPr>
          <a:xfrm flipV="1">
            <a:off x="6084168" y="3670815"/>
            <a:ext cx="1" cy="2566497"/>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67544" y="3356992"/>
            <a:ext cx="1008112"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solidFill>
                <a:schemeClr val="tx2"/>
              </a:solidFill>
              <a:latin typeface="メイリオ" pitchFamily="50" charset="-128"/>
              <a:ea typeface="メイリオ" pitchFamily="50" charset="-128"/>
            </a:endParaRPr>
          </a:p>
        </p:txBody>
      </p:sp>
      <p:cxnSp>
        <p:nvCxnSpPr>
          <p:cNvPr id="14" name="直線コネクタ 13"/>
          <p:cNvCxnSpPr/>
          <p:nvPr/>
        </p:nvCxnSpPr>
        <p:spPr>
          <a:xfrm flipV="1">
            <a:off x="2915816" y="4653136"/>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2555776"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sp>
        <p:nvSpPr>
          <p:cNvPr id="17" name="正方形/長方形 16"/>
          <p:cNvSpPr/>
          <p:nvPr/>
        </p:nvSpPr>
        <p:spPr>
          <a:xfrm>
            <a:off x="3563888"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納入</a:t>
            </a:r>
            <a:endParaRPr lang="ja-JP" altLang="en-US" sz="2000" b="1" dirty="0">
              <a:solidFill>
                <a:srgbClr val="C00000"/>
              </a:solidFill>
              <a:latin typeface="メイリオ" pitchFamily="50" charset="-128"/>
              <a:ea typeface="メイリオ" pitchFamily="50" charset="-128"/>
            </a:endParaRPr>
          </a:p>
        </p:txBody>
      </p:sp>
      <p:sp>
        <p:nvSpPr>
          <p:cNvPr id="18" name="正方形/長方形 17"/>
          <p:cNvSpPr/>
          <p:nvPr/>
        </p:nvSpPr>
        <p:spPr>
          <a:xfrm>
            <a:off x="4788024" y="5805264"/>
            <a:ext cx="72008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発注</a:t>
            </a:r>
            <a:endParaRPr lang="ja-JP" altLang="en-US" sz="2000" b="1" dirty="0">
              <a:solidFill>
                <a:srgbClr val="C00000"/>
              </a:solidFill>
              <a:latin typeface="メイリオ" pitchFamily="50" charset="-128"/>
              <a:ea typeface="メイリオ" pitchFamily="50" charset="-128"/>
            </a:endParaRPr>
          </a:p>
        </p:txBody>
      </p:sp>
      <p:cxnSp>
        <p:nvCxnSpPr>
          <p:cNvPr id="19" name="直線コネクタ 18"/>
          <p:cNvCxnSpPr/>
          <p:nvPr/>
        </p:nvCxnSpPr>
        <p:spPr>
          <a:xfrm flipV="1">
            <a:off x="5148064" y="4653136"/>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5724128" y="6237312"/>
            <a:ext cx="2088232" cy="86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1" name="上下矢印 30"/>
          <p:cNvSpPr/>
          <p:nvPr/>
        </p:nvSpPr>
        <p:spPr>
          <a:xfrm>
            <a:off x="7020272" y="5733256"/>
            <a:ext cx="288032" cy="504056"/>
          </a:xfrm>
          <a:prstGeom prst="up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7308304" y="5775647"/>
            <a:ext cx="1415772" cy="461665"/>
          </a:xfrm>
          <a:prstGeom prst="rect">
            <a:avLst/>
          </a:prstGeom>
        </p:spPr>
        <p:txBody>
          <a:bodyPr wrap="none">
            <a:spAutoFit/>
          </a:bodyPr>
          <a:lstStyle/>
          <a:p>
            <a:r>
              <a:rPr lang="ja-JP" altLang="en-US" sz="2400" b="1" dirty="0" smtClean="0">
                <a:solidFill>
                  <a:srgbClr val="C00000"/>
                </a:solidFill>
                <a:latin typeface="メイリオ" pitchFamily="50" charset="-128"/>
                <a:ea typeface="メイリオ" pitchFamily="50" charset="-128"/>
              </a:rPr>
              <a:t>安全在庫</a:t>
            </a:r>
            <a:endParaRPr lang="ja-JP" altLang="en-US" sz="2400"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“在庫”とは？</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kumimoji="1" lang="ja-JP" altLang="en-US" sz="2800" dirty="0" smtClean="0">
                <a:solidFill>
                  <a:schemeClr val="tx2"/>
                </a:solidFill>
                <a:latin typeface="メイリオ" pitchFamily="50" charset="-128"/>
                <a:ea typeface="メイリオ" pitchFamily="50" charset="-128"/>
              </a:rPr>
              <a:t>在庫は</a:t>
            </a:r>
            <a:r>
              <a:rPr kumimoji="1" lang="en-US" altLang="ja-JP" sz="2800" b="1" dirty="0" smtClean="0">
                <a:solidFill>
                  <a:schemeClr val="tx2"/>
                </a:solidFill>
                <a:latin typeface="メイリオ" pitchFamily="50" charset="-128"/>
                <a:ea typeface="メイリオ" pitchFamily="50" charset="-128"/>
              </a:rPr>
              <a:t>『</a:t>
            </a:r>
            <a:r>
              <a:rPr kumimoji="1" lang="ja-JP" altLang="en-US" sz="2800" b="1" dirty="0" smtClean="0">
                <a:solidFill>
                  <a:schemeClr val="tx2"/>
                </a:solidFill>
                <a:latin typeface="メイリオ" pitchFamily="50" charset="-128"/>
                <a:ea typeface="メイリオ" pitchFamily="50" charset="-128"/>
              </a:rPr>
              <a:t>もの</a:t>
            </a:r>
            <a:r>
              <a:rPr kumimoji="1" lang="en-US" altLang="ja-JP" sz="2800" b="1" dirty="0" smtClean="0">
                <a:solidFill>
                  <a:schemeClr val="tx2"/>
                </a:solidFill>
                <a:latin typeface="メイリオ" pitchFamily="50" charset="-128"/>
                <a:ea typeface="メイリオ" pitchFamily="50" charset="-128"/>
              </a:rPr>
              <a:t>』</a:t>
            </a:r>
            <a:r>
              <a:rPr kumimoji="1" lang="ja-JP" altLang="en-US" sz="2800" b="1" dirty="0" smtClean="0">
                <a:solidFill>
                  <a:schemeClr val="tx2"/>
                </a:solidFill>
                <a:latin typeface="メイリオ" pitchFamily="50" charset="-128"/>
                <a:ea typeface="メイリオ" pitchFamily="50" charset="-128"/>
              </a:rPr>
              <a:t>の流れの不揃いを調整</a:t>
            </a:r>
            <a:r>
              <a:rPr kumimoji="1" lang="ja-JP" altLang="en-US" sz="2800" dirty="0" smtClean="0">
                <a:solidFill>
                  <a:schemeClr val="tx2"/>
                </a:solidFill>
                <a:latin typeface="メイリオ" pitchFamily="50" charset="-128"/>
                <a:ea typeface="メイリオ" pitchFamily="50" charset="-128"/>
              </a:rPr>
              <a:t>する</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バッファ</a:t>
            </a:r>
            <a:r>
              <a:rPr lang="en-US" altLang="ja-JP" sz="2800" dirty="0" smtClean="0">
                <a:solidFill>
                  <a:schemeClr val="tx2"/>
                </a:solidFill>
                <a:latin typeface="メイリオ" pitchFamily="50" charset="-128"/>
                <a:ea typeface="メイリオ" pitchFamily="50" charset="-128"/>
              </a:rPr>
              <a:t>)</a:t>
            </a:r>
          </a:p>
          <a:p>
            <a:endParaRPr kumimoji="1" lang="en-US" altLang="ja-JP" sz="12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もの</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の流れにおける上流と下流</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上流</a:t>
            </a:r>
            <a:r>
              <a:rPr kumimoji="1"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資材調達→生産企業・製造</a:t>
            </a:r>
            <a:r>
              <a:rPr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の乱れ</a:t>
            </a:r>
            <a:endParaRPr kumimoji="1" lang="en-US" altLang="ja-JP" sz="2800"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供給過剰　　在庫増</a:t>
            </a:r>
            <a:endParaRPr kumimoji="1" lang="en-US" altLang="ja-JP"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供給不足　　在庫の取り崩し</a:t>
            </a:r>
            <a:endParaRPr kumimoji="1" lang="en-US" altLang="ja-JP" dirty="0" smtClean="0">
              <a:solidFill>
                <a:schemeClr val="tx2"/>
              </a:solidFill>
              <a:latin typeface="メイリオ" pitchFamily="50" charset="-128"/>
              <a:ea typeface="メイリオ" pitchFamily="50" charset="-128"/>
            </a:endParaRPr>
          </a:p>
          <a:p>
            <a:r>
              <a:rPr lang="ja-JP" altLang="en-US" sz="2700" dirty="0" smtClean="0">
                <a:solidFill>
                  <a:schemeClr val="tx2"/>
                </a:solidFill>
                <a:latin typeface="メイリオ" pitchFamily="50" charset="-128"/>
                <a:ea typeface="メイリオ" pitchFamily="50" charset="-128"/>
              </a:rPr>
              <a:t>下流</a:t>
            </a:r>
            <a:r>
              <a:rPr lang="en-US" altLang="ja-JP" sz="2700" dirty="0" smtClean="0">
                <a:solidFill>
                  <a:schemeClr val="tx2"/>
                </a:solidFill>
                <a:latin typeface="メイリオ" pitchFamily="50" charset="-128"/>
                <a:ea typeface="メイリオ" pitchFamily="50" charset="-128"/>
              </a:rPr>
              <a:t>(</a:t>
            </a:r>
            <a:r>
              <a:rPr lang="ja-JP" altLang="en-US" sz="2700" dirty="0" smtClean="0">
                <a:solidFill>
                  <a:schemeClr val="tx2"/>
                </a:solidFill>
                <a:latin typeface="メイリオ" pitchFamily="50" charset="-128"/>
                <a:ea typeface="メイリオ" pitchFamily="50" charset="-128"/>
              </a:rPr>
              <a:t>生産企業・製造→消費者</a:t>
            </a:r>
            <a:r>
              <a:rPr lang="en-US" altLang="ja-JP" sz="2700" dirty="0" smtClean="0">
                <a:solidFill>
                  <a:schemeClr val="tx2"/>
                </a:solidFill>
                <a:latin typeface="メイリオ" pitchFamily="50" charset="-128"/>
                <a:ea typeface="メイリオ" pitchFamily="50" charset="-128"/>
              </a:rPr>
              <a:t>)</a:t>
            </a:r>
            <a:r>
              <a:rPr lang="ja-JP" altLang="en-US" sz="2700" dirty="0" smtClean="0">
                <a:solidFill>
                  <a:schemeClr val="tx2"/>
                </a:solidFill>
                <a:latin typeface="メイリオ" pitchFamily="50" charset="-128"/>
                <a:ea typeface="メイリオ" pitchFamily="50" charset="-128"/>
              </a:rPr>
              <a:t>の乱れ</a:t>
            </a:r>
            <a:endParaRPr lang="en-US" altLang="ja-JP" sz="2700"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需要増加　　在庫の取り崩し</a:t>
            </a:r>
            <a:endParaRPr kumimoji="1" lang="en-US" altLang="ja-JP"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需要減少　　在庫増</a:t>
            </a:r>
            <a:endParaRPr kumimoji="1" lang="en-US" altLang="ja-JP"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P.192</a:t>
            </a:r>
            <a:endParaRPr lang="ja-JP" altLang="en-US" sz="2000" b="1" dirty="0">
              <a:solidFill>
                <a:schemeClr val="tx2"/>
              </a:solidFill>
            </a:endParaRPr>
          </a:p>
        </p:txBody>
      </p:sp>
      <p:sp>
        <p:nvSpPr>
          <p:cNvPr id="6" name="右矢印 5"/>
          <p:cNvSpPr/>
          <p:nvPr/>
        </p:nvSpPr>
        <p:spPr>
          <a:xfrm>
            <a:off x="2627784" y="4077072"/>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2627784" y="450912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a:off x="2627784" y="5517232"/>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矢印 8"/>
          <p:cNvSpPr/>
          <p:nvPr/>
        </p:nvSpPr>
        <p:spPr>
          <a:xfrm>
            <a:off x="2627784" y="594928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在庫管理の費用</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chemeClr val="tx2"/>
                </a:solidFill>
                <a:latin typeface="メイリオ" pitchFamily="50" charset="-128"/>
                <a:ea typeface="メイリオ" pitchFamily="50" charset="-128"/>
              </a:rPr>
              <a:t>保管費用</a:t>
            </a:r>
            <a:r>
              <a:rPr lang="ja-JP" altLang="en-US" sz="2800" dirty="0" smtClean="0">
                <a:solidFill>
                  <a:schemeClr val="tx2"/>
                </a:solidFill>
                <a:latin typeface="メイリオ" pitchFamily="50" charset="-128"/>
                <a:ea typeface="メイリオ" pitchFamily="50" charset="-128"/>
              </a:rPr>
              <a:t>，保険料，税金，経費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倉庫借料，設備費，管理費など</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原価償却費，消耗費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陳腐化損失</a:t>
            </a:r>
            <a:r>
              <a:rPr lang="en-US" altLang="ja-JP" sz="2800" dirty="0" smtClean="0">
                <a:solidFill>
                  <a:schemeClr val="tx2"/>
                </a:solidFill>
                <a:latin typeface="メイリオ" pitchFamily="50" charset="-128"/>
                <a:ea typeface="メイリオ" pitchFamily="50" charset="-128"/>
              </a:rPr>
              <a:t>)</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保管料</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倉庫保管料，保険料，金利</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→保管比率</a:t>
            </a:r>
            <a:endParaRPr lang="en-US" altLang="ja-JP" dirty="0" smtClean="0">
              <a:solidFill>
                <a:schemeClr val="tx2"/>
              </a:solidFill>
              <a:latin typeface="メイリオ" pitchFamily="50" charset="-128"/>
              <a:ea typeface="メイリオ" pitchFamily="50" charset="-128"/>
            </a:endParaRPr>
          </a:p>
          <a:p>
            <a:r>
              <a:rPr lang="ja-JP" altLang="en-US" sz="2800" b="1" dirty="0" smtClean="0">
                <a:solidFill>
                  <a:schemeClr val="tx2"/>
                </a:solidFill>
                <a:latin typeface="メイリオ" pitchFamily="50" charset="-128"/>
                <a:ea typeface="メイリオ" pitchFamily="50" charset="-128"/>
              </a:rPr>
              <a:t>発注費用</a:t>
            </a:r>
            <a:r>
              <a:rPr lang="ja-JP" altLang="en-US" sz="2800" dirty="0" smtClean="0">
                <a:solidFill>
                  <a:schemeClr val="tx2"/>
                </a:solidFill>
                <a:latin typeface="メイリオ" pitchFamily="50" charset="-128"/>
                <a:ea typeface="メイリオ" pitchFamily="50" charset="-128"/>
              </a:rPr>
              <a:t>，運送費，経費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事務費，通信費，検査費など</a:t>
            </a:r>
            <a:r>
              <a:rPr lang="en-US" altLang="ja-JP" sz="2800" dirty="0" smtClean="0">
                <a:solidFill>
                  <a:schemeClr val="tx2"/>
                </a:solidFill>
                <a:latin typeface="メイリオ" pitchFamily="50" charset="-128"/>
                <a:ea typeface="メイリオ" pitchFamily="50" charset="-128"/>
              </a:rPr>
              <a:t>)</a:t>
            </a:r>
          </a:p>
          <a:p>
            <a:r>
              <a:rPr lang="ja-JP" altLang="en-US" sz="2800" b="1" dirty="0" smtClean="0">
                <a:solidFill>
                  <a:schemeClr val="tx2"/>
                </a:solidFill>
                <a:latin typeface="メイリオ" pitchFamily="50" charset="-128"/>
                <a:ea typeface="メイリオ" pitchFamily="50" charset="-128"/>
              </a:rPr>
              <a:t>機会損失</a:t>
            </a:r>
            <a:r>
              <a:rPr lang="en-US" altLang="ja-JP" sz="2800" b="1"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品切れ損失</a:t>
            </a:r>
            <a:r>
              <a:rPr lang="en-US" altLang="ja-JP" sz="2800" b="1"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費用</a:t>
            </a:r>
            <a:r>
              <a:rPr lang="ja-JP" altLang="en-US" sz="2800" dirty="0" smtClean="0">
                <a:solidFill>
                  <a:schemeClr val="tx2"/>
                </a:solidFill>
                <a:latin typeface="メイリオ" pitchFamily="50" charset="-128"/>
                <a:ea typeface="メイリオ" pitchFamily="50" charset="-128"/>
              </a:rPr>
              <a:t>，外注費用</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購入費用</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購入単価</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割引，不良率，金利</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販売単価，割引販売，下取り</a:t>
            </a:r>
            <a:r>
              <a:rPr lang="en-US" altLang="ja-JP" sz="2800" dirty="0" smtClean="0">
                <a:solidFill>
                  <a:schemeClr val="tx2"/>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bg1">
                    <a:lumMod val="95000"/>
                  </a:schemeClr>
                </a:solidFill>
                <a:latin typeface="メイリオ" pitchFamily="50" charset="-128"/>
                <a:ea typeface="メイリオ" pitchFamily="50" charset="-128"/>
              </a:rPr>
              <a:t>グラフによる分析法</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在庫管理方式とコスト</a:t>
            </a:r>
            <a:endParaRPr lang="en-US" altLang="ja-JP" dirty="0" smtClean="0">
              <a:solidFill>
                <a:schemeClr val="bg1">
                  <a:lumMod val="95000"/>
                </a:schemeClr>
              </a:solidFill>
              <a:latin typeface="メイリオ" pitchFamily="50" charset="-128"/>
              <a:ea typeface="メイリオ" pitchFamily="50" charset="-128"/>
            </a:endParaRPr>
          </a:p>
          <a:p>
            <a:r>
              <a:rPr lang="ja-JP" altLang="en-US" b="1" dirty="0" smtClean="0">
                <a:solidFill>
                  <a:srgbClr val="C00000"/>
                </a:solidFill>
                <a:latin typeface="メイリオ" pitchFamily="50" charset="-128"/>
                <a:ea typeface="メイリオ" pitchFamily="50" charset="-128"/>
              </a:rPr>
              <a:t>経済的発注量</a:t>
            </a:r>
            <a:endParaRPr lang="en-US" altLang="ja-JP" b="1" dirty="0" smtClean="0">
              <a:solidFill>
                <a:srgbClr val="C00000"/>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定量発注方式と定期発注方式</a:t>
            </a:r>
            <a:endParaRPr lang="en-US" altLang="ja-JP" dirty="0" smtClean="0">
              <a:solidFill>
                <a:schemeClr val="bg1">
                  <a:lumMod val="95000"/>
                </a:schemeClr>
              </a:solidFill>
              <a:latin typeface="メイリオ" pitchFamily="50" charset="-128"/>
              <a:ea typeface="メイリオ" pitchFamily="50" charset="-128"/>
            </a:endParaRPr>
          </a:p>
          <a:p>
            <a:pPr>
              <a:spcBef>
                <a:spcPts val="0"/>
              </a:spcBef>
              <a:buNone/>
            </a:pPr>
            <a:r>
              <a:rPr lang="ja-JP" altLang="en-US" dirty="0" smtClean="0">
                <a:solidFill>
                  <a:schemeClr val="bg1">
                    <a:lumMod val="95000"/>
                  </a:schemeClr>
                </a:solidFill>
                <a:latin typeface="メイリオ" pitchFamily="50" charset="-128"/>
                <a:ea typeface="メイリオ" pitchFamily="50" charset="-128"/>
              </a:rPr>
              <a:t>　</a:t>
            </a:r>
            <a:r>
              <a:rPr lang="en-US" altLang="ja-JP" dirty="0" smtClean="0">
                <a:solidFill>
                  <a:schemeClr val="bg1">
                    <a:lumMod val="95000"/>
                  </a:schemeClr>
                </a:solidFill>
                <a:latin typeface="メイリオ" pitchFamily="50" charset="-128"/>
                <a:ea typeface="メイリオ" pitchFamily="50" charset="-128"/>
              </a:rPr>
              <a:t>~</a:t>
            </a:r>
            <a:r>
              <a:rPr lang="ja-JP" altLang="en-US" dirty="0" smtClean="0">
                <a:solidFill>
                  <a:schemeClr val="bg1">
                    <a:lumMod val="95000"/>
                  </a:schemeClr>
                </a:solidFill>
                <a:latin typeface="メイリオ" pitchFamily="50" charset="-128"/>
                <a:ea typeface="メイリオ" pitchFamily="50" charset="-128"/>
              </a:rPr>
              <a:t>需要が確率変動する場合</a:t>
            </a:r>
            <a:r>
              <a:rPr lang="en-US" altLang="ja-JP" dirty="0" smtClean="0">
                <a:solidFill>
                  <a:schemeClr val="bg1">
                    <a:lumMod val="95000"/>
                  </a:schemeClr>
                </a:solidFill>
                <a:latin typeface="メイリオ" pitchFamily="50" charset="-128"/>
                <a:ea typeface="メイリオ" pitchFamily="50" charset="-128"/>
              </a:rPr>
              <a:t>~</a:t>
            </a:r>
          </a:p>
          <a:p>
            <a:r>
              <a:rPr lang="ja-JP" altLang="en-US" dirty="0" smtClean="0">
                <a:solidFill>
                  <a:schemeClr val="bg1">
                    <a:lumMod val="95000"/>
                  </a:schemeClr>
                </a:solidFill>
                <a:latin typeface="メイリオ" pitchFamily="50" charset="-128"/>
                <a:ea typeface="メイリオ" pitchFamily="50" charset="-128"/>
              </a:rPr>
              <a:t>陳腐化商品の最適発注量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多品目商品の在庫管理</a:t>
            </a:r>
            <a:r>
              <a:rPr lang="en-US" altLang="ja-JP" dirty="0" smtClean="0">
                <a:solidFill>
                  <a:schemeClr val="bg1">
                    <a:lumMod val="95000"/>
                  </a:schemeClr>
                </a:solidFill>
                <a:latin typeface="メイリオ" pitchFamily="50" charset="-128"/>
                <a:ea typeface="メイリオ" pitchFamily="50" charset="-128"/>
              </a:rPr>
              <a:t>(ABC</a:t>
            </a:r>
            <a:r>
              <a:rPr lang="ja-JP" altLang="en-US" dirty="0" smtClean="0">
                <a:solidFill>
                  <a:schemeClr val="bg1">
                    <a:lumMod val="95000"/>
                  </a:schemeClr>
                </a:solidFill>
                <a:latin typeface="メイリオ" pitchFamily="50" charset="-128"/>
                <a:ea typeface="メイリオ" pitchFamily="50" charset="-128"/>
              </a:rPr>
              <a:t>分析</a:t>
            </a:r>
            <a:r>
              <a:rPr lang="en-US" altLang="ja-JP" dirty="0" smtClean="0">
                <a:solidFill>
                  <a:schemeClr val="bg1">
                    <a:lumMod val="95000"/>
                  </a:schemeClr>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在庫管理費</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rgbClr val="C00000"/>
                </a:solidFill>
                <a:latin typeface="メイリオ" pitchFamily="50" charset="-128"/>
                <a:ea typeface="メイリオ" pitchFamily="50" charset="-128"/>
              </a:rPr>
              <a:t>保管費用</a:t>
            </a:r>
            <a:r>
              <a:rPr lang="ja-JP" altLang="en-US" sz="2800" dirty="0" smtClean="0">
                <a:solidFill>
                  <a:schemeClr val="tx2"/>
                </a:solidFill>
                <a:latin typeface="メイリオ" pitchFamily="50" charset="-128"/>
                <a:ea typeface="メイリオ" pitchFamily="50" charset="-128"/>
              </a:rPr>
              <a:t>と</a:t>
            </a:r>
            <a:r>
              <a:rPr lang="ja-JP" altLang="en-US" sz="2800" b="1" dirty="0" smtClean="0">
                <a:solidFill>
                  <a:srgbClr val="C00000"/>
                </a:solidFill>
                <a:latin typeface="メイリオ" pitchFamily="50" charset="-128"/>
                <a:ea typeface="メイリオ" pitchFamily="50" charset="-128"/>
              </a:rPr>
              <a:t>発注費用</a:t>
            </a:r>
            <a:r>
              <a:rPr lang="ja-JP" altLang="en-US" sz="2800" dirty="0" smtClean="0">
                <a:solidFill>
                  <a:schemeClr val="tx2"/>
                </a:solidFill>
                <a:latin typeface="メイリオ" pitchFamily="50" charset="-128"/>
                <a:ea typeface="メイリオ" pitchFamily="50" charset="-128"/>
              </a:rPr>
              <a:t>に焦点を当てる！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需要変動を無視</a:t>
            </a:r>
            <a:r>
              <a:rPr lang="en-US" altLang="ja-JP" sz="2800" dirty="0" smtClean="0">
                <a:solidFill>
                  <a:schemeClr val="tx2"/>
                </a:solidFill>
                <a:latin typeface="メイリオ" pitchFamily="50" charset="-128"/>
                <a:ea typeface="メイリオ" pitchFamily="50" charset="-128"/>
              </a:rPr>
              <a:t>(</a:t>
            </a:r>
            <a:r>
              <a:rPr lang="ja-JP" altLang="en-US" sz="2800" b="1" u="sng" dirty="0" smtClean="0">
                <a:solidFill>
                  <a:schemeClr val="tx2"/>
                </a:solidFill>
                <a:latin typeface="メイリオ" pitchFamily="50" charset="-128"/>
                <a:ea typeface="メイリオ" pitchFamily="50" charset="-128"/>
              </a:rPr>
              <a:t>需要はどの時期でも一定</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して費用を見積もる</a:t>
            </a:r>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187624" y="3212976"/>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187624" y="5877272"/>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187624"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059832"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3059832"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932040"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932040"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804248"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6804248" y="3861048"/>
            <a:ext cx="1008112" cy="108012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179512" y="3717032"/>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p>
        </p:txBody>
      </p:sp>
      <p:sp>
        <p:nvSpPr>
          <p:cNvPr id="24" name="上矢印 23"/>
          <p:cNvSpPr/>
          <p:nvPr/>
        </p:nvSpPr>
        <p:spPr>
          <a:xfrm>
            <a:off x="2267744" y="5949280"/>
            <a:ext cx="288032" cy="360040"/>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2070967" y="6309320"/>
            <a:ext cx="700833"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b="1" dirty="0">
              <a:solidFill>
                <a:schemeClr val="tx2"/>
              </a:solidFill>
              <a:latin typeface="メイリオ" pitchFamily="50" charset="-128"/>
              <a:ea typeface="メイリオ" pitchFamily="50" charset="-128"/>
            </a:endParaRPr>
          </a:p>
        </p:txBody>
      </p:sp>
      <p:sp>
        <p:nvSpPr>
          <p:cNvPr id="26" name="上矢印 25"/>
          <p:cNvSpPr/>
          <p:nvPr/>
        </p:nvSpPr>
        <p:spPr>
          <a:xfrm>
            <a:off x="2915816" y="5949280"/>
            <a:ext cx="288032" cy="360040"/>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2719039" y="6309320"/>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sp>
        <p:nvSpPr>
          <p:cNvPr id="18" name="正方形/長方形 17"/>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P.200~</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在庫管理費を最適化しよう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保管費用と発注費用の合計を最小化</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保管費用＝在庫グラフの面積</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のべ在庫量</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に比例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発注費用＝発注回数に比例</a:t>
            </a:r>
            <a:endParaRPr lang="en-US" altLang="ja-JP"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187624" y="3212976"/>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187624" y="5877272"/>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187624"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059832"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3059832"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932040" y="3861048"/>
            <a:ext cx="1872208" cy="201622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932040"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804248" y="3861048"/>
            <a:ext cx="0" cy="2016224"/>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6804248" y="3861048"/>
            <a:ext cx="1008112" cy="108012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179512" y="3717032"/>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在庫量</a:t>
            </a:r>
            <a:endParaRPr lang="ja-JP" altLang="en-US" sz="2000" b="1" dirty="0"/>
          </a:p>
        </p:txBody>
      </p:sp>
      <p:sp>
        <p:nvSpPr>
          <p:cNvPr id="26" name="上矢印 25"/>
          <p:cNvSpPr/>
          <p:nvPr/>
        </p:nvSpPr>
        <p:spPr>
          <a:xfrm>
            <a:off x="2915816" y="5949280"/>
            <a:ext cx="288032" cy="360040"/>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2272387" y="6309320"/>
            <a:ext cx="1723549"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発注→即納入</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在庫管理費を最適化しよう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保管費用と発注費用の合計を最小化</a:t>
            </a:r>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755576" y="2276872"/>
            <a:ext cx="0" cy="201622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755576" y="4293096"/>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755576" y="2708920"/>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627784" y="2708920"/>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627784" y="2708920"/>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499992" y="2708920"/>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499992" y="2708920"/>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372200" y="2708920"/>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6372200" y="2708920"/>
            <a:ext cx="288032" cy="28803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6948264" y="2996952"/>
            <a:ext cx="2016224" cy="954107"/>
          </a:xfrm>
          <a:prstGeom prst="rect">
            <a:avLst/>
          </a:prstGeom>
          <a:solidFill>
            <a:schemeClr val="bg1"/>
          </a:solidFill>
          <a:ln w="25400">
            <a:solidFill>
              <a:srgbClr val="008000"/>
            </a:solidFill>
          </a:ln>
        </p:spPr>
        <p:txBody>
          <a:bodyPr wrap="square" rtlCol="0">
            <a:spAutoFit/>
          </a:bodyPr>
          <a:lstStyle/>
          <a:p>
            <a:pPr algn="ctr"/>
            <a:r>
              <a:rPr kumimoji="1" lang="ja-JP" altLang="en-US" sz="2800" b="1" dirty="0" smtClean="0">
                <a:solidFill>
                  <a:schemeClr val="tx2"/>
                </a:solidFill>
                <a:latin typeface="メイリオ" pitchFamily="50" charset="-128"/>
                <a:ea typeface="メイリオ" pitchFamily="50" charset="-128"/>
              </a:rPr>
              <a:t>保管費：大</a:t>
            </a:r>
            <a:endParaRPr kumimoji="1" lang="en-US" altLang="ja-JP" sz="2800" b="1" dirty="0" smtClean="0">
              <a:solidFill>
                <a:schemeClr val="tx2"/>
              </a:solidFill>
              <a:latin typeface="メイリオ" pitchFamily="50" charset="-128"/>
              <a:ea typeface="メイリオ" pitchFamily="50" charset="-128"/>
            </a:endParaRPr>
          </a:p>
          <a:p>
            <a:pPr algn="ctr"/>
            <a:r>
              <a:rPr lang="ja-JP" altLang="en-US" sz="2800" b="1" dirty="0" smtClean="0">
                <a:solidFill>
                  <a:schemeClr val="tx2"/>
                </a:solidFill>
                <a:latin typeface="メイリオ" pitchFamily="50" charset="-128"/>
                <a:ea typeface="メイリオ" pitchFamily="50" charset="-128"/>
              </a:rPr>
              <a:t>発注費：小</a:t>
            </a:r>
            <a:endParaRPr kumimoji="1" lang="ja-JP" altLang="en-US" sz="2800" b="1" dirty="0">
              <a:solidFill>
                <a:schemeClr val="tx2"/>
              </a:solidFill>
              <a:latin typeface="メイリオ" pitchFamily="50" charset="-128"/>
              <a:ea typeface="メイリオ" pitchFamily="50" charset="-128"/>
            </a:endParaRPr>
          </a:p>
        </p:txBody>
      </p:sp>
      <p:cxnSp>
        <p:nvCxnSpPr>
          <p:cNvPr id="32" name="直線矢印コネクタ 31"/>
          <p:cNvCxnSpPr/>
          <p:nvPr/>
        </p:nvCxnSpPr>
        <p:spPr>
          <a:xfrm flipV="1">
            <a:off x="755576" y="4725144"/>
            <a:ext cx="0" cy="180020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755576" y="6525344"/>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2627784"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4499992"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6372200"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6948264" y="5229200"/>
            <a:ext cx="2016224" cy="954107"/>
          </a:xfrm>
          <a:prstGeom prst="rect">
            <a:avLst/>
          </a:prstGeom>
          <a:solidFill>
            <a:schemeClr val="bg1"/>
          </a:solidFill>
          <a:ln w="25400">
            <a:solidFill>
              <a:srgbClr val="008000"/>
            </a:solidFill>
          </a:ln>
        </p:spPr>
        <p:txBody>
          <a:bodyPr wrap="square" rtlCol="0">
            <a:spAutoFit/>
          </a:bodyPr>
          <a:lstStyle/>
          <a:p>
            <a:pPr algn="ctr"/>
            <a:r>
              <a:rPr kumimoji="1" lang="ja-JP" altLang="en-US" sz="2800" b="1" dirty="0" smtClean="0">
                <a:solidFill>
                  <a:schemeClr val="tx2"/>
                </a:solidFill>
                <a:latin typeface="メイリオ" pitchFamily="50" charset="-128"/>
                <a:ea typeface="メイリオ" pitchFamily="50" charset="-128"/>
              </a:rPr>
              <a:t>保管費：小</a:t>
            </a:r>
            <a:endParaRPr kumimoji="1" lang="en-US" altLang="ja-JP" sz="2800" b="1" dirty="0" smtClean="0">
              <a:solidFill>
                <a:schemeClr val="tx2"/>
              </a:solidFill>
              <a:latin typeface="メイリオ" pitchFamily="50" charset="-128"/>
              <a:ea typeface="メイリオ" pitchFamily="50" charset="-128"/>
            </a:endParaRPr>
          </a:p>
          <a:p>
            <a:pPr algn="ctr"/>
            <a:r>
              <a:rPr lang="ja-JP" altLang="en-US" sz="2800" b="1" dirty="0" smtClean="0">
                <a:solidFill>
                  <a:schemeClr val="tx2"/>
                </a:solidFill>
                <a:latin typeface="メイリオ" pitchFamily="50" charset="-128"/>
                <a:ea typeface="メイリオ" pitchFamily="50" charset="-128"/>
              </a:rPr>
              <a:t>発注費：大</a:t>
            </a:r>
            <a:endParaRPr kumimoji="1" lang="ja-JP" altLang="en-US" sz="2800" b="1" dirty="0">
              <a:solidFill>
                <a:schemeClr val="tx2"/>
              </a:solidFill>
              <a:latin typeface="メイリオ" pitchFamily="50" charset="-128"/>
              <a:ea typeface="メイリオ" pitchFamily="50" charset="-128"/>
            </a:endParaRPr>
          </a:p>
        </p:txBody>
      </p:sp>
      <p:sp>
        <p:nvSpPr>
          <p:cNvPr id="42" name="下矢印 41"/>
          <p:cNvSpPr/>
          <p:nvPr/>
        </p:nvSpPr>
        <p:spPr>
          <a:xfrm>
            <a:off x="3851920" y="4437112"/>
            <a:ext cx="936104" cy="432048"/>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4860032" y="4437112"/>
            <a:ext cx="2232248" cy="400110"/>
          </a:xfrm>
          <a:prstGeom prst="rect">
            <a:avLst/>
          </a:prstGeom>
          <a:noFill/>
        </p:spPr>
        <p:txBody>
          <a:bodyPr wrap="square" rtlCol="0">
            <a:spAutoFit/>
          </a:bodyPr>
          <a:lstStyle/>
          <a:p>
            <a:r>
              <a:rPr kumimoji="1" lang="ja-JP" altLang="en-US" sz="2000" dirty="0" smtClean="0">
                <a:solidFill>
                  <a:schemeClr val="tx2"/>
                </a:solidFill>
                <a:latin typeface="メイリオ" pitchFamily="50" charset="-128"/>
                <a:ea typeface="メイリオ" pitchFamily="50" charset="-128"/>
              </a:rPr>
              <a:t>発注間隔を半分に</a:t>
            </a:r>
            <a:endParaRPr kumimoji="1" lang="ja-JP" altLang="en-US" sz="2000" dirty="0">
              <a:solidFill>
                <a:schemeClr val="tx2"/>
              </a:solidFill>
              <a:latin typeface="メイリオ" pitchFamily="50" charset="-128"/>
              <a:ea typeface="メイリオ" pitchFamily="50" charset="-128"/>
            </a:endParaRPr>
          </a:p>
        </p:txBody>
      </p:sp>
      <p:cxnSp>
        <p:nvCxnSpPr>
          <p:cNvPr id="44" name="直線コネクタ 43"/>
          <p:cNvCxnSpPr/>
          <p:nvPr/>
        </p:nvCxnSpPr>
        <p:spPr>
          <a:xfrm>
            <a:off x="1691680"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3563888"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5436096" y="5733256"/>
            <a:ext cx="0" cy="792088"/>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755576"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1691680"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2627784"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3563888"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4499992"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5436096" y="5733256"/>
            <a:ext cx="936104" cy="7920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6372200" y="5733256"/>
            <a:ext cx="360040" cy="28803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在庫管理費を最適化しよう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保管費用と発注費用の合計を最小化</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発注量↑　  保管費用↑，発注回数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費用</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発注量↓　  保管費用↓，発注回数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費用</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p:txBody>
      </p:sp>
      <p:sp>
        <p:nvSpPr>
          <p:cNvPr id="34" name="右矢印 33"/>
          <p:cNvSpPr/>
          <p:nvPr/>
        </p:nvSpPr>
        <p:spPr>
          <a:xfrm>
            <a:off x="2267744" y="2420888"/>
            <a:ext cx="288032" cy="216024"/>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右矢印 35"/>
          <p:cNvSpPr/>
          <p:nvPr/>
        </p:nvSpPr>
        <p:spPr>
          <a:xfrm>
            <a:off x="2267744" y="2924944"/>
            <a:ext cx="288032" cy="216024"/>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矢印コネクタ 36"/>
          <p:cNvCxnSpPr/>
          <p:nvPr/>
        </p:nvCxnSpPr>
        <p:spPr>
          <a:xfrm flipV="1">
            <a:off x="1691680" y="3501008"/>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1691680" y="6165304"/>
            <a:ext cx="56166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899592" y="3573016"/>
            <a:ext cx="72008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費用</a:t>
            </a:r>
            <a:endParaRPr lang="ja-JP" altLang="en-US" sz="2000" b="1" dirty="0">
              <a:solidFill>
                <a:schemeClr val="tx2"/>
              </a:solidFill>
              <a:latin typeface="メイリオ" pitchFamily="50" charset="-128"/>
              <a:ea typeface="メイリオ" pitchFamily="50" charset="-128"/>
            </a:endParaRPr>
          </a:p>
        </p:txBody>
      </p:sp>
      <p:sp>
        <p:nvSpPr>
          <p:cNvPr id="57" name="正方形/長方形 56"/>
          <p:cNvSpPr/>
          <p:nvPr/>
        </p:nvSpPr>
        <p:spPr>
          <a:xfrm>
            <a:off x="6732240" y="6237312"/>
            <a:ext cx="108012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発注量</a:t>
            </a:r>
            <a:endParaRPr lang="ja-JP" altLang="en-US" sz="2000" b="1" dirty="0">
              <a:solidFill>
                <a:schemeClr val="tx2"/>
              </a:solidFill>
              <a:latin typeface="メイリオ" pitchFamily="50" charset="-128"/>
              <a:ea typeface="メイリオ" pitchFamily="50" charset="-128"/>
            </a:endParaRPr>
          </a:p>
        </p:txBody>
      </p:sp>
      <p:sp>
        <p:nvSpPr>
          <p:cNvPr id="59" name="フリーフォーム 58"/>
          <p:cNvSpPr/>
          <p:nvPr/>
        </p:nvSpPr>
        <p:spPr>
          <a:xfrm>
            <a:off x="2195737" y="3713871"/>
            <a:ext cx="4092522" cy="2235409"/>
          </a:xfrm>
          <a:custGeom>
            <a:avLst/>
            <a:gdLst>
              <a:gd name="connsiteX0" fmla="*/ 0 w 3967089"/>
              <a:gd name="connsiteY0" fmla="*/ 2152357 h 2152357"/>
              <a:gd name="connsiteX1" fmla="*/ 970671 w 3967089"/>
              <a:gd name="connsiteY1" fmla="*/ 2067951 h 2152357"/>
              <a:gd name="connsiteX2" fmla="*/ 2110154 w 3967089"/>
              <a:gd name="connsiteY2" fmla="*/ 1786597 h 2152357"/>
              <a:gd name="connsiteX3" fmla="*/ 2912013 w 3967089"/>
              <a:gd name="connsiteY3" fmla="*/ 1392701 h 2152357"/>
              <a:gd name="connsiteX4" fmla="*/ 3530991 w 3967089"/>
              <a:gd name="connsiteY4" fmla="*/ 773723 h 2152357"/>
              <a:gd name="connsiteX5" fmla="*/ 3967089 w 3967089"/>
              <a:gd name="connsiteY5" fmla="*/ 0 h 2152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67089" h="2152357">
                <a:moveTo>
                  <a:pt x="0" y="2152357"/>
                </a:moveTo>
                <a:cubicBezTo>
                  <a:pt x="309489" y="2140634"/>
                  <a:pt x="618979" y="2128911"/>
                  <a:pt x="970671" y="2067951"/>
                </a:cubicBezTo>
                <a:cubicBezTo>
                  <a:pt x="1322363" y="2006991"/>
                  <a:pt x="1786597" y="1899139"/>
                  <a:pt x="2110154" y="1786597"/>
                </a:cubicBezTo>
                <a:cubicBezTo>
                  <a:pt x="2433711" y="1674055"/>
                  <a:pt x="2675207" y="1561513"/>
                  <a:pt x="2912013" y="1392701"/>
                </a:cubicBezTo>
                <a:cubicBezTo>
                  <a:pt x="3148819" y="1223889"/>
                  <a:pt x="3355145" y="1005840"/>
                  <a:pt x="3530991" y="773723"/>
                </a:cubicBezTo>
                <a:cubicBezTo>
                  <a:pt x="3706837" y="541606"/>
                  <a:pt x="3836963" y="270803"/>
                  <a:pt x="3967089" y="0"/>
                </a:cubicBezTo>
              </a:path>
            </a:pathLst>
          </a:cu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1" name="フリーフォーム 60"/>
          <p:cNvSpPr/>
          <p:nvPr/>
        </p:nvSpPr>
        <p:spPr>
          <a:xfrm>
            <a:off x="2236763" y="3798277"/>
            <a:ext cx="4248443" cy="2208628"/>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正方形/長方形 61"/>
          <p:cNvSpPr/>
          <p:nvPr/>
        </p:nvSpPr>
        <p:spPr>
          <a:xfrm>
            <a:off x="6228184" y="5517232"/>
            <a:ext cx="1080120" cy="400110"/>
          </a:xfrm>
          <a:prstGeom prst="rect">
            <a:avLst/>
          </a:prstGeom>
        </p:spPr>
        <p:txBody>
          <a:bodyPr wrap="square">
            <a:spAutoFit/>
          </a:bodyPr>
          <a:lstStyle/>
          <a:p>
            <a:r>
              <a:rPr lang="ja-JP" altLang="en-US" sz="2000" b="1" dirty="0" smtClean="0">
                <a:solidFill>
                  <a:srgbClr val="002060"/>
                </a:solidFill>
                <a:latin typeface="メイリオ" pitchFamily="50" charset="-128"/>
                <a:ea typeface="メイリオ" pitchFamily="50" charset="-128"/>
              </a:rPr>
              <a:t>発注費</a:t>
            </a:r>
            <a:endParaRPr lang="ja-JP" altLang="en-US" sz="2000" b="1" dirty="0">
              <a:solidFill>
                <a:srgbClr val="002060"/>
              </a:solidFill>
              <a:latin typeface="メイリオ" pitchFamily="50" charset="-128"/>
              <a:ea typeface="メイリオ" pitchFamily="50" charset="-128"/>
            </a:endParaRPr>
          </a:p>
        </p:txBody>
      </p:sp>
      <p:sp>
        <p:nvSpPr>
          <p:cNvPr id="63" name="正方形/長方形 62"/>
          <p:cNvSpPr/>
          <p:nvPr/>
        </p:nvSpPr>
        <p:spPr>
          <a:xfrm>
            <a:off x="6156176" y="4005064"/>
            <a:ext cx="1080120"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保管費</a:t>
            </a:r>
            <a:endParaRPr lang="ja-JP" altLang="en-US" sz="2000" b="1" dirty="0">
              <a:solidFill>
                <a:srgbClr val="C00000"/>
              </a:solidFill>
              <a:latin typeface="メイリオ" pitchFamily="50" charset="-128"/>
              <a:ea typeface="メイリオ" pitchFamily="50" charset="-128"/>
            </a:endParaRPr>
          </a:p>
        </p:txBody>
      </p:sp>
      <p:sp>
        <p:nvSpPr>
          <p:cNvPr id="14" name="正方形/長方形 1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P.199</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保管費用の見積もり</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pPr lvl="1"/>
            <a:r>
              <a:rPr lang="ja-JP" altLang="en-US" dirty="0" smtClean="0">
                <a:solidFill>
                  <a:schemeClr val="tx2"/>
                </a:solidFill>
                <a:latin typeface="メイリオ" pitchFamily="50" charset="-128"/>
                <a:ea typeface="メイリオ" pitchFamily="50" charset="-128"/>
              </a:rPr>
              <a:t>保管費</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日</a:t>
            </a:r>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単位あたり</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発注費</a:t>
            </a:r>
            <a:r>
              <a:rPr lang="en-US" altLang="ja-JP" dirty="0" smtClean="0">
                <a:solidFill>
                  <a:schemeClr val="tx2"/>
                </a:solidFill>
                <a:latin typeface="メイリオ" pitchFamily="50" charset="-128"/>
                <a:ea typeface="メイリオ" pitchFamily="50" charset="-128"/>
              </a:rPr>
              <a:t>K</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回あたり</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購入費を含まず</a:t>
            </a:r>
            <a:r>
              <a:rPr lang="en-US" altLang="ja-JP"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発注量</a:t>
            </a:r>
            <a:r>
              <a:rPr lang="en-US" altLang="ja-JP" dirty="0" smtClean="0">
                <a:solidFill>
                  <a:schemeClr val="tx2"/>
                </a:solidFill>
                <a:latin typeface="メイリオ" pitchFamily="50" charset="-128"/>
                <a:ea typeface="メイリオ" pitchFamily="50" charset="-128"/>
              </a:rPr>
              <a:t>Q</a:t>
            </a:r>
          </a:p>
          <a:p>
            <a:r>
              <a:rPr lang="ja-JP" altLang="en-US" sz="2800" dirty="0" smtClean="0">
                <a:solidFill>
                  <a:schemeClr val="tx2"/>
                </a:solidFill>
                <a:latin typeface="メイリオ" pitchFamily="50" charset="-128"/>
                <a:ea typeface="メイリオ" pitchFamily="50" charset="-128"/>
              </a:rPr>
              <a:t>区間</a:t>
            </a:r>
            <a:r>
              <a:rPr lang="en-US" altLang="ja-JP" sz="2800" dirty="0" smtClean="0">
                <a:solidFill>
                  <a:schemeClr val="tx2"/>
                </a:solidFill>
                <a:latin typeface="メイリオ" pitchFamily="50" charset="-128"/>
                <a:ea typeface="メイリオ" pitchFamily="50" charset="-128"/>
              </a:rPr>
              <a:t>[0, T]</a:t>
            </a:r>
            <a:r>
              <a:rPr lang="ja-JP" altLang="en-US" sz="2800" dirty="0" smtClean="0">
                <a:solidFill>
                  <a:schemeClr val="tx2"/>
                </a:solidFill>
                <a:latin typeface="メイリオ" pitchFamily="50" charset="-128"/>
                <a:ea typeface="メイリオ" pitchFamily="50" charset="-128"/>
              </a:rPr>
              <a:t>の保管費用</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保管費＝</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平均在庫量</a:t>
            </a:r>
            <a:r>
              <a:rPr lang="en-US" altLang="ja-JP" dirty="0" smtClean="0">
                <a:solidFill>
                  <a:schemeClr val="tx2"/>
                </a:solidFill>
                <a:latin typeface="メイリオ" pitchFamily="50" charset="-128"/>
                <a:ea typeface="メイリオ" pitchFamily="50" charset="-128"/>
              </a:rPr>
              <a:t>×T</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p:txBody>
      </p:sp>
      <p:cxnSp>
        <p:nvCxnSpPr>
          <p:cNvPr id="18" name="直線矢印コネクタ 17"/>
          <p:cNvCxnSpPr/>
          <p:nvPr/>
        </p:nvCxnSpPr>
        <p:spPr>
          <a:xfrm flipV="1">
            <a:off x="1187624" y="4365104"/>
            <a:ext cx="0" cy="201622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187624" y="6381328"/>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1187624" y="4797152"/>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059832" y="4797152"/>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059832" y="4797152"/>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932040" y="4797152"/>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932040" y="4797152"/>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6804248" y="4797152"/>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6804248" y="4797152"/>
            <a:ext cx="288032" cy="28803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1187624" y="5589240"/>
            <a:ext cx="6264696" cy="0"/>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6" name="左中かっこ 35"/>
          <p:cNvSpPr/>
          <p:nvPr/>
        </p:nvSpPr>
        <p:spPr>
          <a:xfrm>
            <a:off x="971600" y="4797152"/>
            <a:ext cx="72008" cy="1512168"/>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正方形/長方形 36"/>
          <p:cNvSpPr/>
          <p:nvPr/>
        </p:nvSpPr>
        <p:spPr>
          <a:xfrm>
            <a:off x="552896" y="5343599"/>
            <a:ext cx="418704" cy="461665"/>
          </a:xfrm>
          <a:prstGeom prst="rect">
            <a:avLst/>
          </a:prstGeom>
        </p:spPr>
        <p:txBody>
          <a:bodyPr wrap="none">
            <a:spAutoFit/>
          </a:bodyPr>
          <a:lstStyle/>
          <a:p>
            <a:r>
              <a:rPr lang="en-US" altLang="ja-JP" sz="2400" dirty="0" smtClean="0">
                <a:solidFill>
                  <a:schemeClr val="tx2"/>
                </a:solidFill>
                <a:latin typeface="メイリオ" pitchFamily="50" charset="-128"/>
                <a:ea typeface="メイリオ" pitchFamily="50" charset="-128"/>
              </a:rPr>
              <a:t>Q</a:t>
            </a:r>
            <a:endParaRPr lang="ja-JP" altLang="en-US" sz="2400" dirty="0"/>
          </a:p>
        </p:txBody>
      </p:sp>
      <p:pic>
        <p:nvPicPr>
          <p:cNvPr id="1026" name="Picture 2"/>
          <p:cNvPicPr>
            <a:picLocks noChangeAspect="1" noChangeArrowheads="1"/>
          </p:cNvPicPr>
          <p:nvPr/>
        </p:nvPicPr>
        <p:blipFill>
          <a:blip r:embed="rId2" cstate="print"/>
          <a:srcRect/>
          <a:stretch>
            <a:fillRect/>
          </a:stretch>
        </p:blipFill>
        <p:spPr bwMode="auto">
          <a:xfrm>
            <a:off x="5292080" y="3555479"/>
            <a:ext cx="866775" cy="809625"/>
          </a:xfrm>
          <a:prstGeom prst="rect">
            <a:avLst/>
          </a:prstGeom>
          <a:noFill/>
          <a:ln w="19050">
            <a:solidFill>
              <a:srgbClr val="C00000"/>
            </a:solidFill>
            <a:miter lim="800000"/>
            <a:headEnd/>
            <a:tailEnd/>
          </a:ln>
        </p:spPr>
      </p:pic>
      <p:sp>
        <p:nvSpPr>
          <p:cNvPr id="17" name="正方形/長方形 16"/>
          <p:cNvSpPr/>
          <p:nvPr/>
        </p:nvSpPr>
        <p:spPr>
          <a:xfrm>
            <a:off x="7308304" y="4941168"/>
            <a:ext cx="146706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平均在庫量</a:t>
            </a:r>
            <a:endParaRPr lang="ja-JP" altLang="en-US" sz="2000" b="1" dirty="0"/>
          </a:p>
        </p:txBody>
      </p:sp>
      <p:pic>
        <p:nvPicPr>
          <p:cNvPr id="1027" name="Picture 3"/>
          <p:cNvPicPr>
            <a:picLocks noChangeAspect="1" noChangeArrowheads="1"/>
          </p:cNvPicPr>
          <p:nvPr/>
        </p:nvPicPr>
        <p:blipFill>
          <a:blip r:embed="rId3" cstate="print"/>
          <a:srcRect/>
          <a:stretch>
            <a:fillRect/>
          </a:stretch>
        </p:blipFill>
        <p:spPr bwMode="auto">
          <a:xfrm>
            <a:off x="7812360" y="5301208"/>
            <a:ext cx="432048" cy="812250"/>
          </a:xfrm>
          <a:prstGeom prst="rect">
            <a:avLst/>
          </a:prstGeom>
          <a:noFill/>
          <a:ln w="9525">
            <a:noFill/>
            <a:miter lim="800000"/>
            <a:headEnd/>
            <a:tailEnd/>
          </a:ln>
        </p:spPr>
      </p:pic>
      <p:sp>
        <p:nvSpPr>
          <p:cNvPr id="20" name="角丸四角形 19"/>
          <p:cNvSpPr/>
          <p:nvPr/>
        </p:nvSpPr>
        <p:spPr>
          <a:xfrm>
            <a:off x="7308304" y="4869160"/>
            <a:ext cx="1440160" cy="1296144"/>
          </a:xfrm>
          <a:prstGeom prst="round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P.201</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発注</a:t>
            </a:r>
            <a:r>
              <a:rPr kumimoji="1" lang="ja-JP" altLang="en-US" dirty="0" smtClean="0">
                <a:latin typeface="メイリオ" pitchFamily="50" charset="-128"/>
                <a:ea typeface="メイリオ" pitchFamily="50" charset="-128"/>
              </a:rPr>
              <a:t>費用の見積もり</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区間</a:t>
            </a:r>
            <a:r>
              <a:rPr lang="en-US" altLang="ja-JP" sz="2800" dirty="0" smtClean="0">
                <a:solidFill>
                  <a:schemeClr val="tx2"/>
                </a:solidFill>
                <a:latin typeface="メイリオ" pitchFamily="50" charset="-128"/>
                <a:ea typeface="メイリオ" pitchFamily="50" charset="-128"/>
              </a:rPr>
              <a:t>[0, T]</a:t>
            </a:r>
            <a:r>
              <a:rPr lang="ja-JP" altLang="en-US" sz="2800" dirty="0" smtClean="0">
                <a:solidFill>
                  <a:schemeClr val="tx2"/>
                </a:solidFill>
                <a:latin typeface="メイリオ" pitchFamily="50" charset="-128"/>
                <a:ea typeface="メイリオ" pitchFamily="50" charset="-128"/>
              </a:rPr>
              <a:t>の保管費用</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発注回数＝総需要</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発注量＝</a:t>
            </a:r>
            <a:endParaRPr lang="en-US" altLang="ja-JP" dirty="0" smtClean="0">
              <a:solidFill>
                <a:schemeClr val="tx2"/>
              </a:solidFill>
              <a:latin typeface="メイリオ" pitchFamily="50" charset="-128"/>
              <a:ea typeface="メイリオ" pitchFamily="50" charset="-128"/>
            </a:endParaRPr>
          </a:p>
          <a:p>
            <a:pPr lvl="1"/>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発注費用＝</a:t>
            </a:r>
            <a:r>
              <a:rPr lang="en-US" altLang="ja-JP" dirty="0" smtClean="0">
                <a:solidFill>
                  <a:schemeClr val="tx2"/>
                </a:solidFill>
                <a:latin typeface="メイリオ" pitchFamily="50" charset="-128"/>
                <a:ea typeface="メイリオ" pitchFamily="50" charset="-128"/>
              </a:rPr>
              <a:t>K×</a:t>
            </a:r>
            <a:r>
              <a:rPr lang="ja-JP" altLang="en-US" dirty="0" smtClean="0">
                <a:solidFill>
                  <a:schemeClr val="tx2"/>
                </a:solidFill>
                <a:latin typeface="メイリオ" pitchFamily="50" charset="-128"/>
                <a:ea typeface="メイリオ" pitchFamily="50" charset="-128"/>
              </a:rPr>
              <a:t>発注回数＝</a:t>
            </a:r>
            <a:endParaRPr lang="en-US" altLang="ja-JP" dirty="0" smtClean="0">
              <a:solidFill>
                <a:schemeClr val="tx2"/>
              </a:solidFill>
              <a:latin typeface="メイリオ" pitchFamily="50" charset="-128"/>
              <a:ea typeface="メイリオ" pitchFamily="50" charset="-128"/>
            </a:endParaRPr>
          </a:p>
        </p:txBody>
      </p:sp>
      <p:cxnSp>
        <p:nvCxnSpPr>
          <p:cNvPr id="18" name="直線矢印コネクタ 17"/>
          <p:cNvCxnSpPr/>
          <p:nvPr/>
        </p:nvCxnSpPr>
        <p:spPr>
          <a:xfrm flipV="1">
            <a:off x="1187624" y="3861048"/>
            <a:ext cx="0" cy="201622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187624" y="5877272"/>
            <a:ext cx="698477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1187624" y="4293096"/>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059832" y="4293096"/>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059832" y="4293096"/>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932040" y="4293096"/>
            <a:ext cx="1872208" cy="158417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932040" y="4293096"/>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6804248" y="4293096"/>
            <a:ext cx="0" cy="1584176"/>
          </a:xfrm>
          <a:prstGeom prst="line">
            <a:avLst/>
          </a:prstGeom>
          <a:ln w="952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6804248" y="4293096"/>
            <a:ext cx="288032" cy="28803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左中かっこ 35"/>
          <p:cNvSpPr/>
          <p:nvPr/>
        </p:nvSpPr>
        <p:spPr>
          <a:xfrm>
            <a:off x="971600" y="4293096"/>
            <a:ext cx="72008" cy="1512168"/>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正方形/長方形 36"/>
          <p:cNvSpPr/>
          <p:nvPr/>
        </p:nvSpPr>
        <p:spPr>
          <a:xfrm>
            <a:off x="552896" y="4839543"/>
            <a:ext cx="418704" cy="461665"/>
          </a:xfrm>
          <a:prstGeom prst="rect">
            <a:avLst/>
          </a:prstGeom>
        </p:spPr>
        <p:txBody>
          <a:bodyPr wrap="none">
            <a:spAutoFit/>
          </a:bodyPr>
          <a:lstStyle/>
          <a:p>
            <a:r>
              <a:rPr lang="en-US" altLang="ja-JP" sz="2400" dirty="0" smtClean="0">
                <a:solidFill>
                  <a:schemeClr val="tx2"/>
                </a:solidFill>
                <a:latin typeface="メイリオ" pitchFamily="50" charset="-128"/>
                <a:ea typeface="メイリオ" pitchFamily="50" charset="-128"/>
              </a:rPr>
              <a:t>Q</a:t>
            </a:r>
            <a:endParaRPr lang="ja-JP" altLang="en-US" sz="2400" dirty="0"/>
          </a:p>
        </p:txBody>
      </p:sp>
      <p:pic>
        <p:nvPicPr>
          <p:cNvPr id="2050" name="Picture 2"/>
          <p:cNvPicPr>
            <a:picLocks noChangeAspect="1" noChangeArrowheads="1"/>
          </p:cNvPicPr>
          <p:nvPr/>
        </p:nvPicPr>
        <p:blipFill>
          <a:blip r:embed="rId2" cstate="print"/>
          <a:srcRect/>
          <a:stretch>
            <a:fillRect/>
          </a:stretch>
        </p:blipFill>
        <p:spPr bwMode="auto">
          <a:xfrm>
            <a:off x="4788024" y="2996952"/>
            <a:ext cx="676275" cy="971550"/>
          </a:xfrm>
          <a:prstGeom prst="rect">
            <a:avLst/>
          </a:prstGeom>
          <a:noFill/>
          <a:ln w="19050">
            <a:solidFill>
              <a:srgbClr val="C00000"/>
            </a:solid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5076056" y="2132856"/>
            <a:ext cx="432048" cy="812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在庫管理費を最適化しよう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在庫管理費用＝保管費用＋発注費用</a:t>
            </a:r>
            <a:endParaRPr lang="en-US" altLang="ja-JP" sz="2800" dirty="0" smtClean="0">
              <a:solidFill>
                <a:schemeClr val="tx2"/>
              </a:solidFill>
              <a:latin typeface="メイリオ" pitchFamily="50" charset="-128"/>
              <a:ea typeface="メイリオ" pitchFamily="50" charset="-128"/>
            </a:endParaRPr>
          </a:p>
        </p:txBody>
      </p:sp>
      <p:cxnSp>
        <p:nvCxnSpPr>
          <p:cNvPr id="37" name="直線矢印コネクタ 36"/>
          <p:cNvCxnSpPr/>
          <p:nvPr/>
        </p:nvCxnSpPr>
        <p:spPr>
          <a:xfrm flipV="1">
            <a:off x="1691680" y="3356992"/>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1691680" y="6021288"/>
            <a:ext cx="56166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899592" y="3429000"/>
            <a:ext cx="72008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費用</a:t>
            </a:r>
            <a:endParaRPr lang="ja-JP" altLang="en-US" sz="2000" b="1" dirty="0">
              <a:solidFill>
                <a:schemeClr val="tx2"/>
              </a:solidFill>
              <a:latin typeface="メイリオ" pitchFamily="50" charset="-128"/>
              <a:ea typeface="メイリオ" pitchFamily="50" charset="-128"/>
            </a:endParaRPr>
          </a:p>
        </p:txBody>
      </p:sp>
      <p:sp>
        <p:nvSpPr>
          <p:cNvPr id="57" name="正方形/長方形 56"/>
          <p:cNvSpPr/>
          <p:nvPr/>
        </p:nvSpPr>
        <p:spPr>
          <a:xfrm>
            <a:off x="6732240" y="6093296"/>
            <a:ext cx="108012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発注量</a:t>
            </a:r>
            <a:endParaRPr lang="ja-JP" altLang="en-US" sz="2000" b="1" dirty="0">
              <a:solidFill>
                <a:schemeClr val="tx2"/>
              </a:solidFill>
              <a:latin typeface="メイリオ" pitchFamily="50" charset="-128"/>
              <a:ea typeface="メイリオ" pitchFamily="50" charset="-128"/>
            </a:endParaRPr>
          </a:p>
        </p:txBody>
      </p:sp>
      <p:sp>
        <p:nvSpPr>
          <p:cNvPr id="61" name="フリーフォーム 60"/>
          <p:cNvSpPr/>
          <p:nvPr/>
        </p:nvSpPr>
        <p:spPr>
          <a:xfrm>
            <a:off x="2236763" y="3654261"/>
            <a:ext cx="4248443" cy="2208628"/>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正方形/長方形 61"/>
          <p:cNvSpPr/>
          <p:nvPr/>
        </p:nvSpPr>
        <p:spPr>
          <a:xfrm>
            <a:off x="6228184" y="5373216"/>
            <a:ext cx="1224136" cy="400110"/>
          </a:xfrm>
          <a:prstGeom prst="rect">
            <a:avLst/>
          </a:prstGeom>
        </p:spPr>
        <p:txBody>
          <a:bodyPr wrap="square">
            <a:spAutoFit/>
          </a:bodyPr>
          <a:lstStyle/>
          <a:p>
            <a:r>
              <a:rPr lang="ja-JP" altLang="en-US" sz="2000" b="1" dirty="0" smtClean="0">
                <a:solidFill>
                  <a:srgbClr val="002060"/>
                </a:solidFill>
                <a:latin typeface="メイリオ" pitchFamily="50" charset="-128"/>
                <a:ea typeface="メイリオ" pitchFamily="50" charset="-128"/>
              </a:rPr>
              <a:t>発注費：</a:t>
            </a:r>
            <a:endParaRPr lang="ja-JP" altLang="en-US" sz="2000" b="1" dirty="0">
              <a:solidFill>
                <a:srgbClr val="002060"/>
              </a:solidFill>
              <a:latin typeface="メイリオ" pitchFamily="50" charset="-128"/>
              <a:ea typeface="メイリオ" pitchFamily="50" charset="-128"/>
            </a:endParaRPr>
          </a:p>
        </p:txBody>
      </p:sp>
      <p:sp>
        <p:nvSpPr>
          <p:cNvPr id="63" name="正方形/長方形 62"/>
          <p:cNvSpPr/>
          <p:nvPr/>
        </p:nvSpPr>
        <p:spPr>
          <a:xfrm>
            <a:off x="6156176" y="3861048"/>
            <a:ext cx="1224136" cy="400110"/>
          </a:xfrm>
          <a:prstGeom prst="rect">
            <a:avLst/>
          </a:prstGeom>
        </p:spPr>
        <p:txBody>
          <a:bodyPr wrap="square">
            <a:spAutoFit/>
          </a:bodyPr>
          <a:lstStyle/>
          <a:p>
            <a:r>
              <a:rPr lang="ja-JP" altLang="en-US" sz="2000" b="1" dirty="0" smtClean="0">
                <a:solidFill>
                  <a:srgbClr val="008000"/>
                </a:solidFill>
                <a:latin typeface="メイリオ" pitchFamily="50" charset="-128"/>
                <a:ea typeface="メイリオ" pitchFamily="50" charset="-128"/>
              </a:rPr>
              <a:t>保管費：</a:t>
            </a:r>
            <a:endParaRPr lang="ja-JP" altLang="en-US" sz="2000" b="1" dirty="0">
              <a:solidFill>
                <a:srgbClr val="008000"/>
              </a:solidFill>
              <a:latin typeface="メイリオ" pitchFamily="50" charset="-128"/>
              <a:ea typeface="メイリオ" pitchFamily="50" charset="-128"/>
            </a:endParaRPr>
          </a:p>
        </p:txBody>
      </p:sp>
      <p:cxnSp>
        <p:nvCxnSpPr>
          <p:cNvPr id="15" name="直線コネクタ 14"/>
          <p:cNvCxnSpPr/>
          <p:nvPr/>
        </p:nvCxnSpPr>
        <p:spPr>
          <a:xfrm flipV="1">
            <a:off x="2195736" y="4221088"/>
            <a:ext cx="3888432" cy="1584176"/>
          </a:xfrm>
          <a:prstGeom prst="line">
            <a:avLst/>
          </a:prstGeom>
          <a:ln w="38100">
            <a:solidFill>
              <a:srgbClr val="008000"/>
            </a:solidFill>
            <a:prstDash val="dash"/>
          </a:ln>
        </p:spPr>
        <p:style>
          <a:lnRef idx="1">
            <a:schemeClr val="accent1"/>
          </a:lnRef>
          <a:fillRef idx="0">
            <a:schemeClr val="accent1"/>
          </a:fillRef>
          <a:effectRef idx="0">
            <a:schemeClr val="accent1"/>
          </a:effectRef>
          <a:fontRef idx="minor">
            <a:schemeClr val="tx1"/>
          </a:fontRef>
        </p:style>
      </p:cxnSp>
      <p:sp>
        <p:nvSpPr>
          <p:cNvPr id="20" name="フリーフォーム 19"/>
          <p:cNvSpPr/>
          <p:nvPr/>
        </p:nvSpPr>
        <p:spPr>
          <a:xfrm>
            <a:off x="2504049" y="3654261"/>
            <a:ext cx="3681047" cy="1055076"/>
          </a:xfrm>
          <a:custGeom>
            <a:avLst/>
            <a:gdLst>
              <a:gd name="connsiteX0" fmla="*/ 0 w 3681047"/>
              <a:gd name="connsiteY0" fmla="*/ 0 h 1055076"/>
              <a:gd name="connsiteX1" fmla="*/ 211016 w 3681047"/>
              <a:gd name="connsiteY1" fmla="*/ 520505 h 1055076"/>
              <a:gd name="connsiteX2" fmla="*/ 801859 w 3681047"/>
              <a:gd name="connsiteY2" fmla="*/ 984738 h 1055076"/>
              <a:gd name="connsiteX3" fmla="*/ 1688123 w 3681047"/>
              <a:gd name="connsiteY3" fmla="*/ 942535 h 1055076"/>
              <a:gd name="connsiteX4" fmla="*/ 2700997 w 3681047"/>
              <a:gd name="connsiteY4" fmla="*/ 548640 h 1055076"/>
              <a:gd name="connsiteX5" fmla="*/ 3545059 w 3681047"/>
              <a:gd name="connsiteY5" fmla="*/ 126609 h 1055076"/>
              <a:gd name="connsiteX6" fmla="*/ 3516923 w 3681047"/>
              <a:gd name="connsiteY6" fmla="*/ 126609 h 10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81047" h="1055076">
                <a:moveTo>
                  <a:pt x="0" y="0"/>
                </a:moveTo>
                <a:cubicBezTo>
                  <a:pt x="38686" y="178191"/>
                  <a:pt x="77373" y="356382"/>
                  <a:pt x="211016" y="520505"/>
                </a:cubicBezTo>
                <a:cubicBezTo>
                  <a:pt x="344659" y="684628"/>
                  <a:pt x="555675" y="914400"/>
                  <a:pt x="801859" y="984738"/>
                </a:cubicBezTo>
                <a:cubicBezTo>
                  <a:pt x="1048043" y="1055076"/>
                  <a:pt x="1371600" y="1015218"/>
                  <a:pt x="1688123" y="942535"/>
                </a:cubicBezTo>
                <a:cubicBezTo>
                  <a:pt x="2004646" y="869852"/>
                  <a:pt x="2391508" y="684628"/>
                  <a:pt x="2700997" y="548640"/>
                </a:cubicBezTo>
                <a:cubicBezTo>
                  <a:pt x="3010486" y="412652"/>
                  <a:pt x="3409071" y="196948"/>
                  <a:pt x="3545059" y="126609"/>
                </a:cubicBezTo>
                <a:cubicBezTo>
                  <a:pt x="3681047" y="56271"/>
                  <a:pt x="3598985" y="91440"/>
                  <a:pt x="3516923" y="126609"/>
                </a:cubicBezTo>
              </a:path>
            </a:pathLst>
          </a:cu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4" name="直線矢印コネクタ 23"/>
          <p:cNvCxnSpPr/>
          <p:nvPr/>
        </p:nvCxnSpPr>
        <p:spPr>
          <a:xfrm flipV="1">
            <a:off x="2771800" y="4725144"/>
            <a:ext cx="792088" cy="151216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1619672" y="6207695"/>
            <a:ext cx="1872208" cy="461665"/>
          </a:xfrm>
          <a:prstGeom prst="rect">
            <a:avLst/>
          </a:prstGeom>
          <a:ln w="25400">
            <a:solidFill>
              <a:schemeClr val="tx2"/>
            </a:solidFill>
          </a:ln>
        </p:spPr>
        <p:txBody>
          <a:bodyPr wrap="square">
            <a:spAutoFit/>
          </a:bodyPr>
          <a:lstStyle/>
          <a:p>
            <a:pPr algn="ctr"/>
            <a:r>
              <a:rPr lang="ja-JP" altLang="en-US" sz="2400" b="1" dirty="0" smtClean="0">
                <a:solidFill>
                  <a:srgbClr val="C00000"/>
                </a:solidFill>
                <a:latin typeface="メイリオ" pitchFamily="50" charset="-128"/>
                <a:ea typeface="メイリオ" pitchFamily="50" charset="-128"/>
              </a:rPr>
              <a:t>最適発注量</a:t>
            </a:r>
            <a:endParaRPr lang="ja-JP" altLang="en-US" sz="2400" b="1" dirty="0">
              <a:solidFill>
                <a:srgbClr val="C00000"/>
              </a:solidFill>
              <a:latin typeface="メイリオ" pitchFamily="50" charset="-128"/>
              <a:ea typeface="メイリオ" pitchFamily="50" charset="-128"/>
            </a:endParaRPr>
          </a:p>
        </p:txBody>
      </p:sp>
      <p:pic>
        <p:nvPicPr>
          <p:cNvPr id="3076" name="Picture 4"/>
          <p:cNvPicPr>
            <a:picLocks noChangeAspect="1" noChangeArrowheads="1"/>
          </p:cNvPicPr>
          <p:nvPr/>
        </p:nvPicPr>
        <p:blipFill>
          <a:blip r:embed="rId2" cstate="print"/>
          <a:srcRect/>
          <a:stretch>
            <a:fillRect/>
          </a:stretch>
        </p:blipFill>
        <p:spPr bwMode="auto">
          <a:xfrm>
            <a:off x="7271717" y="3645024"/>
            <a:ext cx="828675" cy="809625"/>
          </a:xfrm>
          <a:prstGeom prst="rect">
            <a:avLst/>
          </a:prstGeom>
          <a:noFill/>
          <a:ln w="9525">
            <a:noFill/>
            <a:miter lim="800000"/>
            <a:headEnd/>
            <a:tailEnd/>
          </a:ln>
        </p:spPr>
      </p:pic>
      <p:pic>
        <p:nvPicPr>
          <p:cNvPr id="3077" name="Picture 5"/>
          <p:cNvPicPr>
            <a:picLocks noChangeAspect="1" noChangeArrowheads="1"/>
          </p:cNvPicPr>
          <p:nvPr/>
        </p:nvPicPr>
        <p:blipFill>
          <a:blip r:embed="rId3" cstate="print"/>
          <a:srcRect/>
          <a:stretch>
            <a:fillRect/>
          </a:stretch>
        </p:blipFill>
        <p:spPr bwMode="auto">
          <a:xfrm>
            <a:off x="7308304" y="5157192"/>
            <a:ext cx="895350" cy="904875"/>
          </a:xfrm>
          <a:prstGeom prst="rect">
            <a:avLst/>
          </a:prstGeom>
          <a:noFill/>
          <a:ln w="9525">
            <a:noFill/>
            <a:miter lim="800000"/>
            <a:headEnd/>
            <a:tailEnd/>
          </a:ln>
        </p:spPr>
      </p:pic>
      <p:sp>
        <p:nvSpPr>
          <p:cNvPr id="18" name="円/楕円 17"/>
          <p:cNvSpPr/>
          <p:nvPr/>
        </p:nvSpPr>
        <p:spPr>
          <a:xfrm>
            <a:off x="7596336" y="5085184"/>
            <a:ext cx="432048" cy="432048"/>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796136" y="4581128"/>
            <a:ext cx="2232248" cy="400110"/>
          </a:xfrm>
          <a:prstGeom prst="rect">
            <a:avLst/>
          </a:prstGeom>
          <a:noFill/>
          <a:ln>
            <a:solidFill>
              <a:schemeClr val="tx2"/>
            </a:solidFill>
          </a:ln>
        </p:spPr>
        <p:txBody>
          <a:bodyPr wrap="square" rtlCol="0">
            <a:spAutoFit/>
          </a:bodyPr>
          <a:lstStyle/>
          <a:p>
            <a:r>
              <a:rPr kumimoji="1" lang="ja-JP" altLang="en-US" sz="2000" b="1" dirty="0" smtClean="0">
                <a:solidFill>
                  <a:srgbClr val="C00000"/>
                </a:solidFill>
                <a:latin typeface="メイリオ" pitchFamily="50" charset="-128"/>
                <a:ea typeface="メイリオ" pitchFamily="50" charset="-128"/>
              </a:rPr>
              <a:t>単位時間の需要量</a:t>
            </a:r>
            <a:endParaRPr kumimoji="1" lang="ja-JP" altLang="en-US" sz="2000" b="1" dirty="0">
              <a:solidFill>
                <a:srgbClr val="C00000"/>
              </a:solidFill>
              <a:latin typeface="メイリオ" pitchFamily="50" charset="-128"/>
              <a:ea typeface="メイリオ" pitchFamily="50" charset="-128"/>
            </a:endParaRPr>
          </a:p>
        </p:txBody>
      </p:sp>
      <p:cxnSp>
        <p:nvCxnSpPr>
          <p:cNvPr id="22" name="直線コネクタ 21"/>
          <p:cNvCxnSpPr>
            <a:endCxn id="18" idx="1"/>
          </p:cNvCxnSpPr>
          <p:nvPr/>
        </p:nvCxnSpPr>
        <p:spPr>
          <a:xfrm>
            <a:off x="7308304" y="5013176"/>
            <a:ext cx="351304" cy="13528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cstate="print"/>
          <a:srcRect/>
          <a:stretch>
            <a:fillRect/>
          </a:stretch>
        </p:blipFill>
        <p:spPr bwMode="auto">
          <a:xfrm>
            <a:off x="2915816" y="2218289"/>
            <a:ext cx="6048672" cy="922679"/>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8074670" y="4437112"/>
            <a:ext cx="889818" cy="7140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経済的発注量・</a:t>
            </a:r>
            <a:r>
              <a:rPr kumimoji="1" lang="en-US" altLang="ja-JP" b="1" dirty="0" smtClean="0">
                <a:solidFill>
                  <a:srgbClr val="C00000"/>
                </a:solidFill>
                <a:latin typeface="メイリオ" pitchFamily="50" charset="-128"/>
                <a:ea typeface="メイリオ" pitchFamily="50" charset="-128"/>
              </a:rPr>
              <a:t>EOQ</a:t>
            </a:r>
            <a:r>
              <a:rPr kumimoji="1" lang="ja-JP" altLang="en-US" b="1" dirty="0" smtClean="0">
                <a:solidFill>
                  <a:srgbClr val="C00000"/>
                </a:solidFill>
                <a:latin typeface="メイリオ" pitchFamily="50" charset="-128"/>
                <a:ea typeface="メイリオ" pitchFamily="50" charset="-128"/>
              </a:rPr>
              <a:t>公式</a:t>
            </a:r>
            <a:endParaRPr kumimoji="1" lang="ja-JP" altLang="en-US"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区間</a:t>
            </a:r>
            <a:r>
              <a:rPr lang="en-US" altLang="ja-JP" sz="2800" dirty="0" smtClean="0">
                <a:solidFill>
                  <a:schemeClr val="tx2"/>
                </a:solidFill>
                <a:latin typeface="メイリオ" pitchFamily="50" charset="-128"/>
                <a:ea typeface="メイリオ" pitchFamily="50" charset="-128"/>
              </a:rPr>
              <a:t>[0, T]</a:t>
            </a:r>
            <a:r>
              <a:rPr lang="ja-JP" altLang="en-US" sz="2800" dirty="0" smtClean="0">
                <a:solidFill>
                  <a:schemeClr val="tx2"/>
                </a:solidFill>
                <a:latin typeface="メイリオ" pitchFamily="50" charset="-128"/>
                <a:ea typeface="メイリオ" pitchFamily="50" charset="-128"/>
              </a:rPr>
              <a:t>の保管費：</a:t>
            </a:r>
            <a:endParaRPr lang="en-US" altLang="ja-JP" sz="2800" dirty="0" smtClean="0">
              <a:solidFill>
                <a:schemeClr val="tx2"/>
              </a:solidFill>
              <a:latin typeface="メイリオ" pitchFamily="50" charset="-128"/>
              <a:ea typeface="メイリオ" pitchFamily="50" charset="-128"/>
            </a:endParaRPr>
          </a:p>
          <a:p>
            <a:endParaRPr lang="en-US" altLang="ja-JP" sz="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区間</a:t>
            </a:r>
            <a:r>
              <a:rPr lang="en-US" altLang="ja-JP" sz="2800" dirty="0" smtClean="0">
                <a:solidFill>
                  <a:schemeClr val="tx2"/>
                </a:solidFill>
                <a:latin typeface="メイリオ" pitchFamily="50" charset="-128"/>
                <a:ea typeface="メイリオ" pitchFamily="50" charset="-128"/>
              </a:rPr>
              <a:t>[0, T]</a:t>
            </a:r>
            <a:r>
              <a:rPr lang="ja-JP" altLang="en-US" sz="2800" dirty="0" smtClean="0">
                <a:solidFill>
                  <a:schemeClr val="tx2"/>
                </a:solidFill>
                <a:latin typeface="メイリオ" pitchFamily="50" charset="-128"/>
                <a:ea typeface="メイリオ" pitchFamily="50" charset="-128"/>
              </a:rPr>
              <a:t>の発注費：</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b="1" u="sng" dirty="0" smtClean="0">
                <a:solidFill>
                  <a:schemeClr val="tx2"/>
                </a:solidFill>
                <a:latin typeface="メイリオ" pitchFamily="50" charset="-128"/>
                <a:ea typeface="メイリオ" pitchFamily="50" charset="-128"/>
              </a:rPr>
              <a:t>単位時間</a:t>
            </a:r>
            <a:r>
              <a:rPr lang="ja-JP" altLang="en-US" sz="2800" dirty="0" smtClean="0">
                <a:solidFill>
                  <a:schemeClr val="tx2"/>
                </a:solidFill>
                <a:latin typeface="メイリオ" pitchFamily="50" charset="-128"/>
                <a:ea typeface="メイリオ" pitchFamily="50" charset="-128"/>
              </a:rPr>
              <a:t>の総費用：　　　　　　　 </a:t>
            </a:r>
            <a:r>
              <a:rPr lang="ja-JP" altLang="en-US" sz="2800" b="1" dirty="0" smtClean="0">
                <a:solidFill>
                  <a:srgbClr val="C00000"/>
                </a:solidFill>
                <a:latin typeface="メイリオ" pitchFamily="50" charset="-128"/>
                <a:ea typeface="メイリオ" pitchFamily="50" charset="-128"/>
              </a:rPr>
              <a:t>の最小化！</a:t>
            </a:r>
            <a:endParaRPr lang="en-US" altLang="ja-JP" sz="2800" b="1" dirty="0" smtClean="0">
              <a:solidFill>
                <a:srgbClr val="C0000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→区間</a:t>
            </a:r>
            <a:r>
              <a:rPr lang="en-US" altLang="ja-JP" sz="2800" dirty="0" smtClean="0">
                <a:solidFill>
                  <a:schemeClr val="tx2"/>
                </a:solidFill>
                <a:latin typeface="メイリオ" pitchFamily="50" charset="-128"/>
                <a:ea typeface="メイリオ" pitchFamily="50" charset="-128"/>
              </a:rPr>
              <a:t>[0, T]</a:t>
            </a:r>
            <a:r>
              <a:rPr lang="ja-JP" altLang="en-US" sz="2800" dirty="0" smtClean="0">
                <a:solidFill>
                  <a:schemeClr val="tx2"/>
                </a:solidFill>
                <a:latin typeface="メイリオ" pitchFamily="50" charset="-128"/>
                <a:ea typeface="メイリオ" pitchFamily="50" charset="-128"/>
              </a:rPr>
              <a:t>だと</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経済的発注量</a:t>
            </a:r>
            <a:r>
              <a:rPr lang="en-US" altLang="ja-JP" sz="2800" dirty="0" smtClean="0">
                <a:solidFill>
                  <a:schemeClr val="tx2"/>
                </a:solidFill>
                <a:latin typeface="メイリオ" pitchFamily="50" charset="-128"/>
                <a:ea typeface="メイリオ" pitchFamily="50" charset="-128"/>
              </a:rPr>
              <a:t>EOQ</a:t>
            </a:r>
            <a:r>
              <a:rPr lang="ja-JP" altLang="en-US" sz="2800" dirty="0" smtClean="0">
                <a:solidFill>
                  <a:schemeClr val="tx2"/>
                </a:solidFill>
                <a:latin typeface="メイリオ" pitchFamily="50" charset="-128"/>
                <a:ea typeface="メイリオ" pitchFamily="50" charset="-128"/>
              </a:rPr>
              <a:t>の基本公式：</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最適発注間隔：</a:t>
            </a:r>
            <a:r>
              <a:rPr lang="en-US" altLang="ja-JP" sz="2800" b="1" dirty="0" smtClean="0">
                <a:solidFill>
                  <a:srgbClr val="C00000"/>
                </a:solidFill>
                <a:latin typeface="メイリオ" pitchFamily="50" charset="-128"/>
                <a:ea typeface="メイリオ" pitchFamily="50" charset="-128"/>
              </a:rPr>
              <a:t>EOQ/d</a:t>
            </a:r>
            <a:r>
              <a:rPr lang="ja-JP" altLang="en-US" sz="2800" b="1" dirty="0" smtClean="0">
                <a:solidFill>
                  <a:srgbClr val="C00000"/>
                </a:solidFill>
                <a:latin typeface="メイリオ" pitchFamily="50" charset="-128"/>
                <a:ea typeface="メイリオ" pitchFamily="50" charset="-128"/>
              </a:rPr>
              <a:t>＝</a:t>
            </a:r>
            <a:r>
              <a:rPr lang="en-US" altLang="ja-JP" sz="2800" b="1" dirty="0" smtClean="0">
                <a:solidFill>
                  <a:srgbClr val="C00000"/>
                </a:solidFill>
                <a:latin typeface="メイリオ" pitchFamily="50" charset="-128"/>
                <a:ea typeface="メイリオ" pitchFamily="50" charset="-128"/>
              </a:rPr>
              <a:t>Q</a:t>
            </a:r>
            <a:r>
              <a:rPr lang="ja-JP" altLang="en-US" sz="2800" b="1" baseline="30000" dirty="0" smtClean="0">
                <a:solidFill>
                  <a:srgbClr val="C00000"/>
                </a:solidFill>
                <a:latin typeface="メイリオ" pitchFamily="50" charset="-128"/>
                <a:ea typeface="メイリオ" pitchFamily="50" charset="-128"/>
              </a:rPr>
              <a:t>*</a:t>
            </a:r>
            <a:r>
              <a:rPr lang="en-US" altLang="ja-JP" sz="2800" b="1" dirty="0" smtClean="0">
                <a:solidFill>
                  <a:srgbClr val="C00000"/>
                </a:solidFill>
                <a:latin typeface="メイリオ" pitchFamily="50" charset="-128"/>
                <a:ea typeface="メイリオ" pitchFamily="50" charset="-128"/>
              </a:rPr>
              <a:t>/d</a:t>
            </a:r>
          </a:p>
        </p:txBody>
      </p:sp>
      <p:pic>
        <p:nvPicPr>
          <p:cNvPr id="4099" name="Picture 3"/>
          <p:cNvPicPr>
            <a:picLocks noChangeAspect="1" noChangeArrowheads="1"/>
          </p:cNvPicPr>
          <p:nvPr/>
        </p:nvPicPr>
        <p:blipFill>
          <a:blip r:embed="rId2" cstate="print"/>
          <a:srcRect/>
          <a:stretch>
            <a:fillRect/>
          </a:stretch>
        </p:blipFill>
        <p:spPr bwMode="auto">
          <a:xfrm>
            <a:off x="4139952" y="2412462"/>
            <a:ext cx="792088" cy="800514"/>
          </a:xfrm>
          <a:prstGeom prst="rect">
            <a:avLst/>
          </a:prstGeom>
          <a:noFill/>
          <a:ln w="9525">
            <a:noFill/>
            <a:miter lim="800000"/>
            <a:headEnd/>
            <a:tailEnd/>
          </a:ln>
        </p:spPr>
      </p:pic>
      <p:pic>
        <p:nvPicPr>
          <p:cNvPr id="4100" name="Picture 4"/>
          <p:cNvPicPr>
            <a:picLocks noChangeAspect="1" noChangeArrowheads="1"/>
          </p:cNvPicPr>
          <p:nvPr/>
        </p:nvPicPr>
        <p:blipFill>
          <a:blip r:embed="rId3" cstate="print"/>
          <a:srcRect/>
          <a:stretch>
            <a:fillRect/>
          </a:stretch>
        </p:blipFill>
        <p:spPr bwMode="auto">
          <a:xfrm>
            <a:off x="4139953" y="1666922"/>
            <a:ext cx="720080" cy="753966"/>
          </a:xfrm>
          <a:prstGeom prst="rect">
            <a:avLst/>
          </a:prstGeom>
          <a:noFill/>
          <a:ln w="9525">
            <a:noFill/>
            <a:miter lim="800000"/>
            <a:headEnd/>
            <a:tailEnd/>
          </a:ln>
        </p:spPr>
      </p:pic>
      <p:pic>
        <p:nvPicPr>
          <p:cNvPr id="4101" name="Picture 5"/>
          <p:cNvPicPr>
            <a:picLocks noChangeAspect="1" noChangeArrowheads="1"/>
          </p:cNvPicPr>
          <p:nvPr/>
        </p:nvPicPr>
        <p:blipFill>
          <a:blip r:embed="rId4" cstate="print"/>
          <a:srcRect/>
          <a:stretch>
            <a:fillRect/>
          </a:stretch>
        </p:blipFill>
        <p:spPr bwMode="auto">
          <a:xfrm>
            <a:off x="3851920" y="3356992"/>
            <a:ext cx="2520280" cy="818058"/>
          </a:xfrm>
          <a:prstGeom prst="rect">
            <a:avLst/>
          </a:prstGeom>
          <a:noFill/>
          <a:ln w="9525">
            <a:solidFill>
              <a:srgbClr val="C00000"/>
            </a:solidFill>
            <a:miter lim="800000"/>
            <a:headEnd/>
            <a:tailEnd/>
          </a:ln>
        </p:spPr>
      </p:pic>
      <p:pic>
        <p:nvPicPr>
          <p:cNvPr id="4102" name="Picture 6"/>
          <p:cNvPicPr>
            <a:picLocks noChangeAspect="1" noChangeArrowheads="1"/>
          </p:cNvPicPr>
          <p:nvPr/>
        </p:nvPicPr>
        <p:blipFill>
          <a:blip r:embed="rId5" cstate="print"/>
          <a:srcRect/>
          <a:stretch>
            <a:fillRect/>
          </a:stretch>
        </p:blipFill>
        <p:spPr bwMode="auto">
          <a:xfrm>
            <a:off x="5796136" y="5367348"/>
            <a:ext cx="2041401" cy="869964"/>
          </a:xfrm>
          <a:prstGeom prst="rect">
            <a:avLst/>
          </a:prstGeom>
          <a:noFill/>
          <a:ln w="9525">
            <a:solidFill>
              <a:srgbClr val="C00000"/>
            </a:solidFill>
            <a:miter lim="800000"/>
            <a:headEnd/>
            <a:tailEnd/>
          </a:ln>
        </p:spPr>
      </p:pic>
      <p:pic>
        <p:nvPicPr>
          <p:cNvPr id="65537" name="Picture 1"/>
          <p:cNvPicPr>
            <a:picLocks noChangeAspect="1" noChangeArrowheads="1"/>
          </p:cNvPicPr>
          <p:nvPr/>
        </p:nvPicPr>
        <p:blipFill>
          <a:blip r:embed="rId6" cstate="print"/>
          <a:srcRect/>
          <a:stretch>
            <a:fillRect/>
          </a:stretch>
        </p:blipFill>
        <p:spPr bwMode="auto">
          <a:xfrm>
            <a:off x="4139952" y="4412968"/>
            <a:ext cx="2952328" cy="816232"/>
          </a:xfrm>
          <a:prstGeom prst="rect">
            <a:avLst/>
          </a:prstGeom>
          <a:noFill/>
          <a:ln w="9525">
            <a:solidFill>
              <a:srgbClr val="C00000"/>
            </a:solidFill>
            <a:miter lim="800000"/>
            <a:headEnd/>
            <a:tailEnd/>
          </a:ln>
        </p:spPr>
      </p:pic>
      <p:cxnSp>
        <p:nvCxnSpPr>
          <p:cNvPr id="18" name="直線矢印コネクタ 17"/>
          <p:cNvCxnSpPr/>
          <p:nvPr/>
        </p:nvCxnSpPr>
        <p:spPr>
          <a:xfrm>
            <a:off x="7452320" y="3933056"/>
            <a:ext cx="0" cy="1368152"/>
          </a:xfrm>
          <a:prstGeom prst="straightConnector1">
            <a:avLst/>
          </a:prstGeom>
          <a:ln w="6350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在庫管理の目的</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kumimoji="1" lang="ja-JP" altLang="en-US" sz="2800" dirty="0" smtClean="0">
                <a:solidFill>
                  <a:schemeClr val="tx2"/>
                </a:solidFill>
                <a:latin typeface="メイリオ" pitchFamily="50" charset="-128"/>
                <a:ea typeface="メイリオ" pitchFamily="50" charset="-128"/>
              </a:rPr>
              <a:t>上流が制御不能の場合</a:t>
            </a:r>
            <a:endParaRPr kumimoji="1"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kumimoji="1"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下流が制御不能の場合</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
        <p:nvSpPr>
          <p:cNvPr id="6" name="右矢印 5"/>
          <p:cNvSpPr/>
          <p:nvPr/>
        </p:nvSpPr>
        <p:spPr>
          <a:xfrm>
            <a:off x="2843808" y="306896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a:off x="5580112" y="3068960"/>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p:nvPr/>
        </p:nvCxnSpPr>
        <p:spPr>
          <a:xfrm>
            <a:off x="755576" y="2492896"/>
            <a:ext cx="0" cy="151216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55576" y="4005064"/>
            <a:ext cx="2016224"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3491880" y="2564904"/>
            <a:ext cx="1800200" cy="1368152"/>
          </a:xfrm>
          <a:prstGeom prst="rect">
            <a:avLst/>
          </a:prstGeom>
          <a:noFill/>
          <a:ln w="508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2"/>
                </a:solidFill>
              </a:rPr>
              <a:t>？</a:t>
            </a:r>
            <a:endParaRPr kumimoji="1" lang="ja-JP" altLang="en-US" sz="4000" dirty="0">
              <a:solidFill>
                <a:schemeClr val="tx2"/>
              </a:solidFill>
            </a:endParaRPr>
          </a:p>
        </p:txBody>
      </p:sp>
      <p:cxnSp>
        <p:nvCxnSpPr>
          <p:cNvPr id="17" name="直線コネクタ 16"/>
          <p:cNvCxnSpPr/>
          <p:nvPr/>
        </p:nvCxnSpPr>
        <p:spPr>
          <a:xfrm>
            <a:off x="6228184" y="2492896"/>
            <a:ext cx="0" cy="151216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6228184" y="4005064"/>
            <a:ext cx="2016224"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右矢印 18"/>
          <p:cNvSpPr/>
          <p:nvPr/>
        </p:nvSpPr>
        <p:spPr>
          <a:xfrm>
            <a:off x="2843808" y="5517232"/>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a:off x="5580112" y="5517232"/>
            <a:ext cx="432048"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755576" y="4941168"/>
            <a:ext cx="0" cy="151216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755576" y="6453336"/>
            <a:ext cx="2016224"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3491880" y="5013176"/>
            <a:ext cx="1800200" cy="1368152"/>
          </a:xfrm>
          <a:prstGeom prst="rect">
            <a:avLst/>
          </a:prstGeom>
          <a:noFill/>
          <a:ln w="508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2"/>
                </a:solidFill>
              </a:rPr>
              <a:t>？</a:t>
            </a:r>
            <a:endParaRPr kumimoji="1" lang="ja-JP" altLang="en-US" sz="4000" dirty="0">
              <a:solidFill>
                <a:schemeClr val="tx2"/>
              </a:solidFill>
            </a:endParaRPr>
          </a:p>
        </p:txBody>
      </p:sp>
      <p:cxnSp>
        <p:nvCxnSpPr>
          <p:cNvPr id="24" name="直線コネクタ 23"/>
          <p:cNvCxnSpPr/>
          <p:nvPr/>
        </p:nvCxnSpPr>
        <p:spPr>
          <a:xfrm>
            <a:off x="6228184" y="4941168"/>
            <a:ext cx="0" cy="151216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6228184" y="6453336"/>
            <a:ext cx="2016224"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フリーフォーム 27"/>
          <p:cNvSpPr/>
          <p:nvPr/>
        </p:nvSpPr>
        <p:spPr>
          <a:xfrm>
            <a:off x="899592" y="2783058"/>
            <a:ext cx="1806094" cy="1043354"/>
          </a:xfrm>
          <a:custGeom>
            <a:avLst/>
            <a:gdLst>
              <a:gd name="connsiteX0" fmla="*/ 0 w 1678744"/>
              <a:gd name="connsiteY0" fmla="*/ 1043354 h 1043354"/>
              <a:gd name="connsiteX1" fmla="*/ 56270 w 1678744"/>
              <a:gd name="connsiteY1" fmla="*/ 804204 h 1043354"/>
              <a:gd name="connsiteX2" fmla="*/ 182880 w 1678744"/>
              <a:gd name="connsiteY2" fmla="*/ 466579 h 1043354"/>
              <a:gd name="connsiteX3" fmla="*/ 323556 w 1678744"/>
              <a:gd name="connsiteY3" fmla="*/ 494714 h 1043354"/>
              <a:gd name="connsiteX4" fmla="*/ 520504 w 1678744"/>
              <a:gd name="connsiteY4" fmla="*/ 832339 h 1043354"/>
              <a:gd name="connsiteX5" fmla="*/ 717452 w 1678744"/>
              <a:gd name="connsiteY5" fmla="*/ 452511 h 1043354"/>
              <a:gd name="connsiteX6" fmla="*/ 801858 w 1678744"/>
              <a:gd name="connsiteY6" fmla="*/ 157090 h 1043354"/>
              <a:gd name="connsiteX7" fmla="*/ 942535 w 1678744"/>
              <a:gd name="connsiteY7" fmla="*/ 86751 h 1043354"/>
              <a:gd name="connsiteX8" fmla="*/ 1125415 w 1678744"/>
              <a:gd name="connsiteY8" fmla="*/ 677594 h 1043354"/>
              <a:gd name="connsiteX9" fmla="*/ 1280160 w 1678744"/>
              <a:gd name="connsiteY9" fmla="*/ 579120 h 1043354"/>
              <a:gd name="connsiteX10" fmla="*/ 1434904 w 1678744"/>
              <a:gd name="connsiteY10" fmla="*/ 860474 h 1043354"/>
              <a:gd name="connsiteX11" fmla="*/ 1533378 w 1678744"/>
              <a:gd name="connsiteY11" fmla="*/ 1029287 h 1043354"/>
              <a:gd name="connsiteX12" fmla="*/ 1659987 w 1678744"/>
              <a:gd name="connsiteY12" fmla="*/ 888610 h 1043354"/>
              <a:gd name="connsiteX13" fmla="*/ 1645920 w 1678744"/>
              <a:gd name="connsiteY13" fmla="*/ 888610 h 1043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78744" h="1043354">
                <a:moveTo>
                  <a:pt x="0" y="1043354"/>
                </a:moveTo>
                <a:cubicBezTo>
                  <a:pt x="12895" y="971843"/>
                  <a:pt x="25790" y="900333"/>
                  <a:pt x="56270" y="804204"/>
                </a:cubicBezTo>
                <a:cubicBezTo>
                  <a:pt x="86750" y="708075"/>
                  <a:pt x="138332" y="518161"/>
                  <a:pt x="182880" y="466579"/>
                </a:cubicBezTo>
                <a:cubicBezTo>
                  <a:pt x="227428" y="414997"/>
                  <a:pt x="267285" y="433754"/>
                  <a:pt x="323556" y="494714"/>
                </a:cubicBezTo>
                <a:cubicBezTo>
                  <a:pt x="379827" y="555674"/>
                  <a:pt x="454855" y="839373"/>
                  <a:pt x="520504" y="832339"/>
                </a:cubicBezTo>
                <a:cubicBezTo>
                  <a:pt x="586153" y="825305"/>
                  <a:pt x="670560" y="565053"/>
                  <a:pt x="717452" y="452511"/>
                </a:cubicBezTo>
                <a:cubicBezTo>
                  <a:pt x="764344" y="339970"/>
                  <a:pt x="764344" y="218050"/>
                  <a:pt x="801858" y="157090"/>
                </a:cubicBezTo>
                <a:cubicBezTo>
                  <a:pt x="839372" y="96130"/>
                  <a:pt x="888609" y="0"/>
                  <a:pt x="942535" y="86751"/>
                </a:cubicBezTo>
                <a:cubicBezTo>
                  <a:pt x="996461" y="173502"/>
                  <a:pt x="1069144" y="595533"/>
                  <a:pt x="1125415" y="677594"/>
                </a:cubicBezTo>
                <a:cubicBezTo>
                  <a:pt x="1181686" y="759655"/>
                  <a:pt x="1228579" y="548640"/>
                  <a:pt x="1280160" y="579120"/>
                </a:cubicBezTo>
                <a:cubicBezTo>
                  <a:pt x="1331741" y="609600"/>
                  <a:pt x="1392701" y="785446"/>
                  <a:pt x="1434904" y="860474"/>
                </a:cubicBezTo>
                <a:cubicBezTo>
                  <a:pt x="1477107" y="935502"/>
                  <a:pt x="1495864" y="1024598"/>
                  <a:pt x="1533378" y="1029287"/>
                </a:cubicBezTo>
                <a:cubicBezTo>
                  <a:pt x="1570892" y="1033976"/>
                  <a:pt x="1641230" y="912056"/>
                  <a:pt x="1659987" y="888610"/>
                </a:cubicBezTo>
                <a:cubicBezTo>
                  <a:pt x="1678744" y="865164"/>
                  <a:pt x="1645920" y="888610"/>
                  <a:pt x="1645920" y="888610"/>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フリーフォーム 28"/>
          <p:cNvSpPr/>
          <p:nvPr/>
        </p:nvSpPr>
        <p:spPr>
          <a:xfrm>
            <a:off x="6372200" y="5265966"/>
            <a:ext cx="1806094" cy="1043354"/>
          </a:xfrm>
          <a:custGeom>
            <a:avLst/>
            <a:gdLst>
              <a:gd name="connsiteX0" fmla="*/ 0 w 1678744"/>
              <a:gd name="connsiteY0" fmla="*/ 1043354 h 1043354"/>
              <a:gd name="connsiteX1" fmla="*/ 56270 w 1678744"/>
              <a:gd name="connsiteY1" fmla="*/ 804204 h 1043354"/>
              <a:gd name="connsiteX2" fmla="*/ 182880 w 1678744"/>
              <a:gd name="connsiteY2" fmla="*/ 466579 h 1043354"/>
              <a:gd name="connsiteX3" fmla="*/ 323556 w 1678744"/>
              <a:gd name="connsiteY3" fmla="*/ 494714 h 1043354"/>
              <a:gd name="connsiteX4" fmla="*/ 520504 w 1678744"/>
              <a:gd name="connsiteY4" fmla="*/ 832339 h 1043354"/>
              <a:gd name="connsiteX5" fmla="*/ 717452 w 1678744"/>
              <a:gd name="connsiteY5" fmla="*/ 452511 h 1043354"/>
              <a:gd name="connsiteX6" fmla="*/ 801858 w 1678744"/>
              <a:gd name="connsiteY6" fmla="*/ 157090 h 1043354"/>
              <a:gd name="connsiteX7" fmla="*/ 942535 w 1678744"/>
              <a:gd name="connsiteY7" fmla="*/ 86751 h 1043354"/>
              <a:gd name="connsiteX8" fmla="*/ 1125415 w 1678744"/>
              <a:gd name="connsiteY8" fmla="*/ 677594 h 1043354"/>
              <a:gd name="connsiteX9" fmla="*/ 1280160 w 1678744"/>
              <a:gd name="connsiteY9" fmla="*/ 579120 h 1043354"/>
              <a:gd name="connsiteX10" fmla="*/ 1434904 w 1678744"/>
              <a:gd name="connsiteY10" fmla="*/ 860474 h 1043354"/>
              <a:gd name="connsiteX11" fmla="*/ 1533378 w 1678744"/>
              <a:gd name="connsiteY11" fmla="*/ 1029287 h 1043354"/>
              <a:gd name="connsiteX12" fmla="*/ 1659987 w 1678744"/>
              <a:gd name="connsiteY12" fmla="*/ 888610 h 1043354"/>
              <a:gd name="connsiteX13" fmla="*/ 1645920 w 1678744"/>
              <a:gd name="connsiteY13" fmla="*/ 888610 h 1043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78744" h="1043354">
                <a:moveTo>
                  <a:pt x="0" y="1043354"/>
                </a:moveTo>
                <a:cubicBezTo>
                  <a:pt x="12895" y="971843"/>
                  <a:pt x="25790" y="900333"/>
                  <a:pt x="56270" y="804204"/>
                </a:cubicBezTo>
                <a:cubicBezTo>
                  <a:pt x="86750" y="708075"/>
                  <a:pt x="138332" y="518161"/>
                  <a:pt x="182880" y="466579"/>
                </a:cubicBezTo>
                <a:cubicBezTo>
                  <a:pt x="227428" y="414997"/>
                  <a:pt x="267285" y="433754"/>
                  <a:pt x="323556" y="494714"/>
                </a:cubicBezTo>
                <a:cubicBezTo>
                  <a:pt x="379827" y="555674"/>
                  <a:pt x="454855" y="839373"/>
                  <a:pt x="520504" y="832339"/>
                </a:cubicBezTo>
                <a:cubicBezTo>
                  <a:pt x="586153" y="825305"/>
                  <a:pt x="670560" y="565053"/>
                  <a:pt x="717452" y="452511"/>
                </a:cubicBezTo>
                <a:cubicBezTo>
                  <a:pt x="764344" y="339970"/>
                  <a:pt x="764344" y="218050"/>
                  <a:pt x="801858" y="157090"/>
                </a:cubicBezTo>
                <a:cubicBezTo>
                  <a:pt x="839372" y="96130"/>
                  <a:pt x="888609" y="0"/>
                  <a:pt x="942535" y="86751"/>
                </a:cubicBezTo>
                <a:cubicBezTo>
                  <a:pt x="996461" y="173502"/>
                  <a:pt x="1069144" y="595533"/>
                  <a:pt x="1125415" y="677594"/>
                </a:cubicBezTo>
                <a:cubicBezTo>
                  <a:pt x="1181686" y="759655"/>
                  <a:pt x="1228579" y="548640"/>
                  <a:pt x="1280160" y="579120"/>
                </a:cubicBezTo>
                <a:cubicBezTo>
                  <a:pt x="1331741" y="609600"/>
                  <a:pt x="1392701" y="785446"/>
                  <a:pt x="1434904" y="860474"/>
                </a:cubicBezTo>
                <a:cubicBezTo>
                  <a:pt x="1477107" y="935502"/>
                  <a:pt x="1495864" y="1024598"/>
                  <a:pt x="1533378" y="1029287"/>
                </a:cubicBezTo>
                <a:cubicBezTo>
                  <a:pt x="1570892" y="1033976"/>
                  <a:pt x="1641230" y="912056"/>
                  <a:pt x="1659987" y="888610"/>
                </a:cubicBezTo>
                <a:cubicBezTo>
                  <a:pt x="1678744" y="865164"/>
                  <a:pt x="1645920" y="888610"/>
                  <a:pt x="1645920" y="888610"/>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1" name="直線コネクタ 30"/>
          <p:cNvCxnSpPr/>
          <p:nvPr/>
        </p:nvCxnSpPr>
        <p:spPr>
          <a:xfrm>
            <a:off x="6228184" y="3645024"/>
            <a:ext cx="936104"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7164288" y="3212976"/>
            <a:ext cx="936104"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755576" y="6093296"/>
            <a:ext cx="936104"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1691680" y="5661248"/>
            <a:ext cx="936104"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827584" y="2348880"/>
            <a:ext cx="2088232" cy="400110"/>
          </a:xfrm>
          <a:prstGeom prst="rect">
            <a:avLst/>
          </a:prstGeom>
        </p:spPr>
        <p:txBody>
          <a:bodyPr wrap="square">
            <a:spAutoFit/>
          </a:bodyPr>
          <a:lstStyle/>
          <a:p>
            <a:pPr algn="ctr"/>
            <a:r>
              <a:rPr lang="ja-JP" altLang="en-US" sz="2000" b="1" dirty="0" smtClean="0">
                <a:solidFill>
                  <a:srgbClr val="200E17"/>
                </a:solidFill>
                <a:latin typeface="メイリオ" pitchFamily="50" charset="-128"/>
                <a:ea typeface="メイリオ" pitchFamily="50" charset="-128"/>
              </a:rPr>
              <a:t>供給の不確実性</a:t>
            </a:r>
            <a:endParaRPr lang="ja-JP" altLang="en-US" sz="2000" b="1" dirty="0"/>
          </a:p>
        </p:txBody>
      </p:sp>
      <p:sp>
        <p:nvSpPr>
          <p:cNvPr id="27" name="正方形/長方形 26"/>
          <p:cNvSpPr/>
          <p:nvPr/>
        </p:nvSpPr>
        <p:spPr>
          <a:xfrm>
            <a:off x="6300192" y="4829090"/>
            <a:ext cx="2088232" cy="400110"/>
          </a:xfrm>
          <a:prstGeom prst="rect">
            <a:avLst/>
          </a:prstGeom>
        </p:spPr>
        <p:txBody>
          <a:bodyPr wrap="square">
            <a:spAutoFit/>
          </a:bodyPr>
          <a:lstStyle/>
          <a:p>
            <a:pPr algn="ctr"/>
            <a:r>
              <a:rPr lang="ja-JP" altLang="en-US" sz="2000" b="1" dirty="0" smtClean="0">
                <a:solidFill>
                  <a:srgbClr val="200E17"/>
                </a:solidFill>
                <a:latin typeface="メイリオ" pitchFamily="50" charset="-128"/>
                <a:ea typeface="メイリオ" pitchFamily="50" charset="-128"/>
              </a:rPr>
              <a:t>需要の不確実性</a:t>
            </a:r>
            <a:endParaRPr lang="ja-JP" altLang="en-US" sz="20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在庫管理でも感度分析！</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感度分析が必要な理由</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→モデルは抽象化された一面の真理を表わすだけ</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費用構造が変化したらどうなるのか？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需要が増えるとどうなるか？</a:t>
            </a:r>
            <a:endParaRPr lang="en-US" altLang="ja-JP"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どこまでが“許容範囲”なのかを知る必要あり</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→モデルの</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頑健性</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ロバスト性</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汎用性</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有用性</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を知りたい！</a:t>
            </a:r>
            <a:endParaRPr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P.202~</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在庫管理でも感度分析！</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保管費用の値上げ</a:t>
            </a:r>
            <a:r>
              <a:rPr lang="en-US" altLang="ja-JP" sz="2800" dirty="0" smtClean="0">
                <a:solidFill>
                  <a:schemeClr val="tx2"/>
                </a:solidFill>
                <a:latin typeface="メイリオ" pitchFamily="50" charset="-128"/>
                <a:ea typeface="メイリオ" pitchFamily="50" charset="-128"/>
              </a:rPr>
              <a:t>or</a:t>
            </a:r>
            <a:r>
              <a:rPr lang="ja-JP" altLang="en-US" sz="2800" dirty="0" smtClean="0">
                <a:solidFill>
                  <a:schemeClr val="tx2"/>
                </a:solidFill>
                <a:latin typeface="メイリオ" pitchFamily="50" charset="-128"/>
                <a:ea typeface="メイリオ" pitchFamily="50" charset="-128"/>
              </a:rPr>
              <a:t>需要の増加に伴う，費用が変わった場合の最適解のずれ</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691680" y="3284984"/>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691680" y="5949280"/>
            <a:ext cx="56166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899592" y="3356992"/>
            <a:ext cx="72008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費用</a:t>
            </a:r>
            <a:endParaRPr lang="ja-JP" altLang="en-US" sz="2000" b="1" dirty="0">
              <a:solidFill>
                <a:schemeClr val="tx2"/>
              </a:solidFill>
              <a:latin typeface="メイリオ" pitchFamily="50" charset="-128"/>
              <a:ea typeface="メイリオ" pitchFamily="50" charset="-128"/>
            </a:endParaRPr>
          </a:p>
        </p:txBody>
      </p:sp>
      <p:sp>
        <p:nvSpPr>
          <p:cNvPr id="7" name="正方形/長方形 6"/>
          <p:cNvSpPr/>
          <p:nvPr/>
        </p:nvSpPr>
        <p:spPr>
          <a:xfrm>
            <a:off x="6732240" y="6021288"/>
            <a:ext cx="108012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発注量</a:t>
            </a:r>
            <a:endParaRPr lang="ja-JP" altLang="en-US" sz="2000" b="1" dirty="0">
              <a:solidFill>
                <a:schemeClr val="tx2"/>
              </a:solidFill>
              <a:latin typeface="メイリオ" pitchFamily="50" charset="-128"/>
              <a:ea typeface="メイリオ" pitchFamily="50" charset="-128"/>
            </a:endParaRPr>
          </a:p>
        </p:txBody>
      </p:sp>
      <p:sp>
        <p:nvSpPr>
          <p:cNvPr id="8" name="フリーフォーム 7"/>
          <p:cNvSpPr/>
          <p:nvPr/>
        </p:nvSpPr>
        <p:spPr>
          <a:xfrm>
            <a:off x="2236763" y="3582253"/>
            <a:ext cx="4248443" cy="2208628"/>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6228184" y="5301208"/>
            <a:ext cx="1080120" cy="400110"/>
          </a:xfrm>
          <a:prstGeom prst="rect">
            <a:avLst/>
          </a:prstGeom>
        </p:spPr>
        <p:txBody>
          <a:bodyPr wrap="square">
            <a:spAutoFit/>
          </a:bodyPr>
          <a:lstStyle/>
          <a:p>
            <a:r>
              <a:rPr lang="ja-JP" altLang="en-US" sz="2000" b="1" dirty="0" smtClean="0">
                <a:solidFill>
                  <a:srgbClr val="002060"/>
                </a:solidFill>
                <a:latin typeface="メイリオ" pitchFamily="50" charset="-128"/>
                <a:ea typeface="メイリオ" pitchFamily="50" charset="-128"/>
              </a:rPr>
              <a:t>発注費</a:t>
            </a:r>
            <a:endParaRPr lang="ja-JP" altLang="en-US" sz="2000" b="1" dirty="0">
              <a:solidFill>
                <a:srgbClr val="002060"/>
              </a:solidFill>
              <a:latin typeface="メイリオ" pitchFamily="50" charset="-128"/>
              <a:ea typeface="メイリオ" pitchFamily="50" charset="-128"/>
            </a:endParaRPr>
          </a:p>
        </p:txBody>
      </p:sp>
      <p:sp>
        <p:nvSpPr>
          <p:cNvPr id="10" name="正方形/長方形 9"/>
          <p:cNvSpPr/>
          <p:nvPr/>
        </p:nvSpPr>
        <p:spPr>
          <a:xfrm>
            <a:off x="6156176" y="3789040"/>
            <a:ext cx="1080120" cy="400110"/>
          </a:xfrm>
          <a:prstGeom prst="rect">
            <a:avLst/>
          </a:prstGeom>
        </p:spPr>
        <p:txBody>
          <a:bodyPr wrap="square">
            <a:spAutoFit/>
          </a:bodyPr>
          <a:lstStyle/>
          <a:p>
            <a:r>
              <a:rPr lang="ja-JP" altLang="en-US" sz="2000" b="1" dirty="0" smtClean="0">
                <a:solidFill>
                  <a:srgbClr val="008000"/>
                </a:solidFill>
                <a:latin typeface="メイリオ" pitchFamily="50" charset="-128"/>
                <a:ea typeface="メイリオ" pitchFamily="50" charset="-128"/>
              </a:rPr>
              <a:t>保管費</a:t>
            </a:r>
            <a:endParaRPr lang="ja-JP" altLang="en-US" sz="2000" b="1" dirty="0">
              <a:solidFill>
                <a:srgbClr val="008000"/>
              </a:solidFill>
              <a:latin typeface="メイリオ" pitchFamily="50" charset="-128"/>
              <a:ea typeface="メイリオ" pitchFamily="50" charset="-128"/>
            </a:endParaRPr>
          </a:p>
        </p:txBody>
      </p:sp>
      <p:cxnSp>
        <p:nvCxnSpPr>
          <p:cNvPr id="11" name="直線コネクタ 10"/>
          <p:cNvCxnSpPr/>
          <p:nvPr/>
        </p:nvCxnSpPr>
        <p:spPr>
          <a:xfrm flipV="1">
            <a:off x="2195736" y="4149080"/>
            <a:ext cx="3888432" cy="1584176"/>
          </a:xfrm>
          <a:prstGeom prst="line">
            <a:avLst/>
          </a:prstGeom>
          <a:ln w="38100">
            <a:solidFill>
              <a:srgbClr val="008000"/>
            </a:solidFill>
            <a:prstDash val="dash"/>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2504049" y="3582253"/>
            <a:ext cx="3681047" cy="1055076"/>
          </a:xfrm>
          <a:custGeom>
            <a:avLst/>
            <a:gdLst>
              <a:gd name="connsiteX0" fmla="*/ 0 w 3681047"/>
              <a:gd name="connsiteY0" fmla="*/ 0 h 1055076"/>
              <a:gd name="connsiteX1" fmla="*/ 211016 w 3681047"/>
              <a:gd name="connsiteY1" fmla="*/ 520505 h 1055076"/>
              <a:gd name="connsiteX2" fmla="*/ 801859 w 3681047"/>
              <a:gd name="connsiteY2" fmla="*/ 984738 h 1055076"/>
              <a:gd name="connsiteX3" fmla="*/ 1688123 w 3681047"/>
              <a:gd name="connsiteY3" fmla="*/ 942535 h 1055076"/>
              <a:gd name="connsiteX4" fmla="*/ 2700997 w 3681047"/>
              <a:gd name="connsiteY4" fmla="*/ 548640 h 1055076"/>
              <a:gd name="connsiteX5" fmla="*/ 3545059 w 3681047"/>
              <a:gd name="connsiteY5" fmla="*/ 126609 h 1055076"/>
              <a:gd name="connsiteX6" fmla="*/ 3516923 w 3681047"/>
              <a:gd name="connsiteY6" fmla="*/ 126609 h 10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81047" h="1055076">
                <a:moveTo>
                  <a:pt x="0" y="0"/>
                </a:moveTo>
                <a:cubicBezTo>
                  <a:pt x="38686" y="178191"/>
                  <a:pt x="77373" y="356382"/>
                  <a:pt x="211016" y="520505"/>
                </a:cubicBezTo>
                <a:cubicBezTo>
                  <a:pt x="344659" y="684628"/>
                  <a:pt x="555675" y="914400"/>
                  <a:pt x="801859" y="984738"/>
                </a:cubicBezTo>
                <a:cubicBezTo>
                  <a:pt x="1048043" y="1055076"/>
                  <a:pt x="1371600" y="1015218"/>
                  <a:pt x="1688123" y="942535"/>
                </a:cubicBezTo>
                <a:cubicBezTo>
                  <a:pt x="2004646" y="869852"/>
                  <a:pt x="2391508" y="684628"/>
                  <a:pt x="2700997" y="548640"/>
                </a:cubicBezTo>
                <a:cubicBezTo>
                  <a:pt x="3010486" y="412652"/>
                  <a:pt x="3409071" y="196948"/>
                  <a:pt x="3545059" y="126609"/>
                </a:cubicBezTo>
                <a:cubicBezTo>
                  <a:pt x="3681047" y="56271"/>
                  <a:pt x="3598985" y="91440"/>
                  <a:pt x="3516923" y="126609"/>
                </a:cubicBezTo>
              </a:path>
            </a:pathLst>
          </a:cu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 name="直線矢印コネクタ 12"/>
          <p:cNvCxnSpPr/>
          <p:nvPr/>
        </p:nvCxnSpPr>
        <p:spPr>
          <a:xfrm flipV="1">
            <a:off x="2771800" y="4653136"/>
            <a:ext cx="792088" cy="151216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1619672" y="6135687"/>
            <a:ext cx="1872208" cy="461665"/>
          </a:xfrm>
          <a:prstGeom prst="rect">
            <a:avLst/>
          </a:prstGeom>
          <a:ln w="25400">
            <a:solidFill>
              <a:schemeClr val="tx2"/>
            </a:solidFill>
          </a:ln>
        </p:spPr>
        <p:txBody>
          <a:bodyPr wrap="square">
            <a:spAutoFit/>
          </a:bodyPr>
          <a:lstStyle/>
          <a:p>
            <a:pPr algn="ctr"/>
            <a:r>
              <a:rPr lang="ja-JP" altLang="en-US" sz="2400" b="1" dirty="0" smtClean="0">
                <a:solidFill>
                  <a:srgbClr val="C00000"/>
                </a:solidFill>
                <a:latin typeface="メイリオ" pitchFamily="50" charset="-128"/>
                <a:ea typeface="メイリオ" pitchFamily="50" charset="-128"/>
              </a:rPr>
              <a:t>最適発注量</a:t>
            </a:r>
            <a:endParaRPr lang="ja-JP" altLang="en-US" sz="2400" b="1" dirty="0">
              <a:solidFill>
                <a:srgbClr val="C00000"/>
              </a:solidFill>
              <a:latin typeface="メイリオ" pitchFamily="50" charset="-128"/>
              <a:ea typeface="メイリオ" pitchFamily="50" charset="-128"/>
            </a:endParaRPr>
          </a:p>
        </p:txBody>
      </p:sp>
      <p:sp>
        <p:nvSpPr>
          <p:cNvPr id="16" name="フリーフォーム 15"/>
          <p:cNvSpPr/>
          <p:nvPr/>
        </p:nvSpPr>
        <p:spPr>
          <a:xfrm>
            <a:off x="2555777" y="3404382"/>
            <a:ext cx="3240360" cy="893298"/>
          </a:xfrm>
          <a:custGeom>
            <a:avLst/>
            <a:gdLst>
              <a:gd name="connsiteX0" fmla="*/ 0 w 3151163"/>
              <a:gd name="connsiteY0" fmla="*/ 211015 h 893298"/>
              <a:gd name="connsiteX1" fmla="*/ 112542 w 3151163"/>
              <a:gd name="connsiteY1" fmla="*/ 548640 h 893298"/>
              <a:gd name="connsiteX2" fmla="*/ 422031 w 3151163"/>
              <a:gd name="connsiteY2" fmla="*/ 829993 h 893298"/>
              <a:gd name="connsiteX3" fmla="*/ 759655 w 3151163"/>
              <a:gd name="connsiteY3" fmla="*/ 886264 h 893298"/>
              <a:gd name="connsiteX4" fmla="*/ 1266092 w 3151163"/>
              <a:gd name="connsiteY4" fmla="*/ 787790 h 893298"/>
              <a:gd name="connsiteX5" fmla="*/ 2096086 w 3151163"/>
              <a:gd name="connsiteY5" fmla="*/ 506436 h 893298"/>
              <a:gd name="connsiteX6" fmla="*/ 3151163 w 3151163"/>
              <a:gd name="connsiteY6" fmla="*/ 0 h 893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51163" h="893298">
                <a:moveTo>
                  <a:pt x="0" y="211015"/>
                </a:moveTo>
                <a:cubicBezTo>
                  <a:pt x="21102" y="328246"/>
                  <a:pt x="42204" y="445477"/>
                  <a:pt x="112542" y="548640"/>
                </a:cubicBezTo>
                <a:cubicBezTo>
                  <a:pt x="182880" y="651803"/>
                  <a:pt x="314179" y="773722"/>
                  <a:pt x="422031" y="829993"/>
                </a:cubicBezTo>
                <a:cubicBezTo>
                  <a:pt x="529883" y="886264"/>
                  <a:pt x="618978" y="893298"/>
                  <a:pt x="759655" y="886264"/>
                </a:cubicBezTo>
                <a:cubicBezTo>
                  <a:pt x="900332" y="879230"/>
                  <a:pt x="1043354" y="851095"/>
                  <a:pt x="1266092" y="787790"/>
                </a:cubicBezTo>
                <a:cubicBezTo>
                  <a:pt x="1488830" y="724485"/>
                  <a:pt x="1781908" y="637734"/>
                  <a:pt x="2096086" y="506436"/>
                </a:cubicBezTo>
                <a:cubicBezTo>
                  <a:pt x="2410265" y="375138"/>
                  <a:pt x="2780714" y="187569"/>
                  <a:pt x="3151163" y="0"/>
                </a:cubicBezTo>
              </a:path>
            </a:pathLst>
          </a:cu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フリーフォーム 16"/>
          <p:cNvSpPr/>
          <p:nvPr/>
        </p:nvSpPr>
        <p:spPr>
          <a:xfrm>
            <a:off x="2757268" y="3615397"/>
            <a:ext cx="3291840" cy="895643"/>
          </a:xfrm>
          <a:custGeom>
            <a:avLst/>
            <a:gdLst>
              <a:gd name="connsiteX0" fmla="*/ 0 w 3291840"/>
              <a:gd name="connsiteY0" fmla="*/ 0 h 895643"/>
              <a:gd name="connsiteX1" fmla="*/ 211015 w 3291840"/>
              <a:gd name="connsiteY1" fmla="*/ 393895 h 895643"/>
              <a:gd name="connsiteX2" fmla="*/ 618978 w 3291840"/>
              <a:gd name="connsiteY2" fmla="*/ 801858 h 895643"/>
              <a:gd name="connsiteX3" fmla="*/ 1209821 w 3291840"/>
              <a:gd name="connsiteY3" fmla="*/ 872197 h 895643"/>
              <a:gd name="connsiteX4" fmla="*/ 2025747 w 3291840"/>
              <a:gd name="connsiteY4" fmla="*/ 661181 h 895643"/>
              <a:gd name="connsiteX5" fmla="*/ 3291840 w 3291840"/>
              <a:gd name="connsiteY5" fmla="*/ 56271 h 895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91840" h="895643">
                <a:moveTo>
                  <a:pt x="0" y="0"/>
                </a:moveTo>
                <a:cubicBezTo>
                  <a:pt x="53926" y="130126"/>
                  <a:pt x="107852" y="260252"/>
                  <a:pt x="211015" y="393895"/>
                </a:cubicBezTo>
                <a:cubicBezTo>
                  <a:pt x="314178" y="527538"/>
                  <a:pt x="452511" y="722141"/>
                  <a:pt x="618978" y="801858"/>
                </a:cubicBezTo>
                <a:cubicBezTo>
                  <a:pt x="785445" y="881575"/>
                  <a:pt x="975359" y="895643"/>
                  <a:pt x="1209821" y="872197"/>
                </a:cubicBezTo>
                <a:cubicBezTo>
                  <a:pt x="1444283" y="848751"/>
                  <a:pt x="1678744" y="797169"/>
                  <a:pt x="2025747" y="661181"/>
                </a:cubicBezTo>
                <a:cubicBezTo>
                  <a:pt x="2372750" y="525193"/>
                  <a:pt x="2832295" y="290732"/>
                  <a:pt x="3291840" y="56271"/>
                </a:cubicBezTo>
              </a:path>
            </a:pathLst>
          </a:custGeom>
          <a:ln w="38100">
            <a:solidFill>
              <a:schemeClr val="tx2"/>
            </a:solidFill>
            <a:prstDash val="lgDash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4860032" y="2780928"/>
            <a:ext cx="1080120" cy="707886"/>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保管費</a:t>
            </a:r>
            <a:r>
              <a:rPr lang="en-US" altLang="ja-JP" sz="2000" b="1" dirty="0" smtClean="0">
                <a:solidFill>
                  <a:schemeClr val="tx2"/>
                </a:solidFill>
                <a:latin typeface="メイリオ" pitchFamily="50" charset="-128"/>
                <a:ea typeface="メイリオ" pitchFamily="50" charset="-128"/>
              </a:rPr>
              <a:t>20%</a:t>
            </a:r>
            <a:r>
              <a:rPr lang="ja-JP" altLang="en-US" sz="2000" b="1" dirty="0" smtClean="0">
                <a:solidFill>
                  <a:schemeClr val="tx2"/>
                </a:solidFill>
                <a:latin typeface="メイリオ" pitchFamily="50" charset="-128"/>
                <a:ea typeface="メイリオ" pitchFamily="50" charset="-128"/>
              </a:rPr>
              <a:t>増</a:t>
            </a:r>
            <a:endParaRPr lang="ja-JP" altLang="en-US" sz="2000" b="1" dirty="0">
              <a:solidFill>
                <a:schemeClr val="tx2"/>
              </a:solidFill>
              <a:latin typeface="メイリオ" pitchFamily="50" charset="-128"/>
              <a:ea typeface="メイリオ" pitchFamily="50" charset="-128"/>
            </a:endParaRPr>
          </a:p>
        </p:txBody>
      </p:sp>
      <p:sp>
        <p:nvSpPr>
          <p:cNvPr id="19" name="正方形/長方形 18"/>
          <p:cNvSpPr/>
          <p:nvPr/>
        </p:nvSpPr>
        <p:spPr>
          <a:xfrm>
            <a:off x="5940152" y="3284984"/>
            <a:ext cx="180020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需要</a:t>
            </a:r>
            <a:r>
              <a:rPr lang="en-US" altLang="ja-JP" sz="2000" b="1" dirty="0" smtClean="0">
                <a:solidFill>
                  <a:schemeClr val="tx2"/>
                </a:solidFill>
                <a:latin typeface="メイリオ" pitchFamily="50" charset="-128"/>
                <a:ea typeface="メイリオ" pitchFamily="50" charset="-128"/>
              </a:rPr>
              <a:t>20%</a:t>
            </a:r>
            <a:r>
              <a:rPr lang="ja-JP" altLang="en-US" sz="2000" b="1" dirty="0" smtClean="0">
                <a:solidFill>
                  <a:schemeClr val="tx2"/>
                </a:solidFill>
                <a:latin typeface="メイリオ" pitchFamily="50" charset="-128"/>
                <a:ea typeface="メイリオ" pitchFamily="50" charset="-128"/>
              </a:rPr>
              <a:t>増</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4000" dirty="0" smtClean="0">
                <a:latin typeface="メイリオ" pitchFamily="50" charset="-128"/>
                <a:ea typeface="メイリオ" pitchFamily="50" charset="-128"/>
              </a:rPr>
              <a:t>EOQ</a:t>
            </a:r>
            <a:r>
              <a:rPr kumimoji="1" lang="ja-JP" altLang="en-US" sz="4000" dirty="0" smtClean="0">
                <a:latin typeface="メイリオ" pitchFamily="50" charset="-128"/>
                <a:ea typeface="メイリオ" pitchFamily="50" charset="-128"/>
              </a:rPr>
              <a:t>公式の応用：購入費問題</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購入費用の問題：発注する＝モノを買うため，通常は</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モノ</a:t>
            </a:r>
            <a:r>
              <a:rPr lang="en-US" altLang="ja-JP" sz="2800" b="1" dirty="0" smtClean="0">
                <a:solidFill>
                  <a:schemeClr val="tx2"/>
                </a:solidFill>
                <a:latin typeface="メイリオ" pitchFamily="50" charset="-128"/>
                <a:ea typeface="メイリオ" pitchFamily="50" charset="-128"/>
              </a:rPr>
              <a:t>1</a:t>
            </a:r>
            <a:r>
              <a:rPr lang="ja-JP" altLang="en-US" sz="2800" b="1" dirty="0" smtClean="0">
                <a:solidFill>
                  <a:schemeClr val="tx2"/>
                </a:solidFill>
                <a:latin typeface="メイリオ" pitchFamily="50" charset="-128"/>
                <a:ea typeface="メイリオ" pitchFamily="50" charset="-128"/>
              </a:rPr>
              <a:t>単位当たりの購入費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がかかるはず！</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691680" y="3212976"/>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691680" y="5877272"/>
            <a:ext cx="56166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899592" y="3284984"/>
            <a:ext cx="72008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費用</a:t>
            </a:r>
            <a:endParaRPr lang="ja-JP" altLang="en-US" sz="2000" b="1" dirty="0">
              <a:solidFill>
                <a:schemeClr val="tx2"/>
              </a:solidFill>
              <a:latin typeface="メイリオ" pitchFamily="50" charset="-128"/>
              <a:ea typeface="メイリオ" pitchFamily="50" charset="-128"/>
            </a:endParaRPr>
          </a:p>
        </p:txBody>
      </p:sp>
      <p:sp>
        <p:nvSpPr>
          <p:cNvPr id="7" name="正方形/長方形 6"/>
          <p:cNvSpPr/>
          <p:nvPr/>
        </p:nvSpPr>
        <p:spPr>
          <a:xfrm>
            <a:off x="6732240" y="5949280"/>
            <a:ext cx="108012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発注量</a:t>
            </a:r>
            <a:endParaRPr lang="ja-JP" altLang="en-US" sz="2000" b="1" dirty="0">
              <a:solidFill>
                <a:schemeClr val="tx2"/>
              </a:solidFill>
              <a:latin typeface="メイリオ" pitchFamily="50" charset="-128"/>
              <a:ea typeface="メイリオ" pitchFamily="50" charset="-128"/>
            </a:endParaRPr>
          </a:p>
        </p:txBody>
      </p:sp>
      <p:sp>
        <p:nvSpPr>
          <p:cNvPr id="8" name="フリーフォーム 7"/>
          <p:cNvSpPr/>
          <p:nvPr/>
        </p:nvSpPr>
        <p:spPr>
          <a:xfrm>
            <a:off x="2236763" y="3510245"/>
            <a:ext cx="4248443" cy="2208628"/>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6732240" y="5261138"/>
            <a:ext cx="1224136" cy="400110"/>
          </a:xfrm>
          <a:prstGeom prst="rect">
            <a:avLst/>
          </a:prstGeom>
        </p:spPr>
        <p:txBody>
          <a:bodyPr wrap="square">
            <a:spAutoFit/>
          </a:bodyPr>
          <a:lstStyle/>
          <a:p>
            <a:r>
              <a:rPr lang="ja-JP" altLang="en-US" sz="2000" b="1" dirty="0" smtClean="0">
                <a:solidFill>
                  <a:srgbClr val="002060"/>
                </a:solidFill>
                <a:latin typeface="メイリオ" pitchFamily="50" charset="-128"/>
                <a:ea typeface="メイリオ" pitchFamily="50" charset="-128"/>
              </a:rPr>
              <a:t>発注費↑</a:t>
            </a:r>
            <a:endParaRPr lang="ja-JP" altLang="en-US" sz="2000" b="1" dirty="0">
              <a:solidFill>
                <a:srgbClr val="002060"/>
              </a:solidFill>
              <a:latin typeface="メイリオ" pitchFamily="50" charset="-128"/>
              <a:ea typeface="メイリオ" pitchFamily="50" charset="-128"/>
            </a:endParaRPr>
          </a:p>
        </p:txBody>
      </p:sp>
      <p:sp>
        <p:nvSpPr>
          <p:cNvPr id="10" name="正方形/長方形 9"/>
          <p:cNvSpPr/>
          <p:nvPr/>
        </p:nvSpPr>
        <p:spPr>
          <a:xfrm>
            <a:off x="6156176" y="3717032"/>
            <a:ext cx="1080120" cy="400110"/>
          </a:xfrm>
          <a:prstGeom prst="rect">
            <a:avLst/>
          </a:prstGeom>
        </p:spPr>
        <p:txBody>
          <a:bodyPr wrap="square">
            <a:spAutoFit/>
          </a:bodyPr>
          <a:lstStyle/>
          <a:p>
            <a:r>
              <a:rPr lang="ja-JP" altLang="en-US" sz="2000" b="1" dirty="0" smtClean="0">
                <a:solidFill>
                  <a:srgbClr val="008000"/>
                </a:solidFill>
                <a:latin typeface="メイリオ" pitchFamily="50" charset="-128"/>
                <a:ea typeface="メイリオ" pitchFamily="50" charset="-128"/>
              </a:rPr>
              <a:t>保管費</a:t>
            </a:r>
            <a:endParaRPr lang="ja-JP" altLang="en-US" sz="2000" b="1" dirty="0">
              <a:solidFill>
                <a:srgbClr val="008000"/>
              </a:solidFill>
              <a:latin typeface="メイリオ" pitchFamily="50" charset="-128"/>
              <a:ea typeface="メイリオ" pitchFamily="50" charset="-128"/>
            </a:endParaRPr>
          </a:p>
        </p:txBody>
      </p:sp>
      <p:cxnSp>
        <p:nvCxnSpPr>
          <p:cNvPr id="11" name="直線コネクタ 10"/>
          <p:cNvCxnSpPr/>
          <p:nvPr/>
        </p:nvCxnSpPr>
        <p:spPr>
          <a:xfrm flipV="1">
            <a:off x="2195736" y="4077072"/>
            <a:ext cx="3888432" cy="1584176"/>
          </a:xfrm>
          <a:prstGeom prst="line">
            <a:avLst/>
          </a:prstGeom>
          <a:ln w="38100">
            <a:solidFill>
              <a:srgbClr val="008000"/>
            </a:solidFill>
            <a:prstDash val="dash"/>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2504049" y="3510245"/>
            <a:ext cx="3681047" cy="1055076"/>
          </a:xfrm>
          <a:custGeom>
            <a:avLst/>
            <a:gdLst>
              <a:gd name="connsiteX0" fmla="*/ 0 w 3681047"/>
              <a:gd name="connsiteY0" fmla="*/ 0 h 1055076"/>
              <a:gd name="connsiteX1" fmla="*/ 211016 w 3681047"/>
              <a:gd name="connsiteY1" fmla="*/ 520505 h 1055076"/>
              <a:gd name="connsiteX2" fmla="*/ 801859 w 3681047"/>
              <a:gd name="connsiteY2" fmla="*/ 984738 h 1055076"/>
              <a:gd name="connsiteX3" fmla="*/ 1688123 w 3681047"/>
              <a:gd name="connsiteY3" fmla="*/ 942535 h 1055076"/>
              <a:gd name="connsiteX4" fmla="*/ 2700997 w 3681047"/>
              <a:gd name="connsiteY4" fmla="*/ 548640 h 1055076"/>
              <a:gd name="connsiteX5" fmla="*/ 3545059 w 3681047"/>
              <a:gd name="connsiteY5" fmla="*/ 126609 h 1055076"/>
              <a:gd name="connsiteX6" fmla="*/ 3516923 w 3681047"/>
              <a:gd name="connsiteY6" fmla="*/ 126609 h 10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81047" h="1055076">
                <a:moveTo>
                  <a:pt x="0" y="0"/>
                </a:moveTo>
                <a:cubicBezTo>
                  <a:pt x="38686" y="178191"/>
                  <a:pt x="77373" y="356382"/>
                  <a:pt x="211016" y="520505"/>
                </a:cubicBezTo>
                <a:cubicBezTo>
                  <a:pt x="344659" y="684628"/>
                  <a:pt x="555675" y="914400"/>
                  <a:pt x="801859" y="984738"/>
                </a:cubicBezTo>
                <a:cubicBezTo>
                  <a:pt x="1048043" y="1055076"/>
                  <a:pt x="1371600" y="1015218"/>
                  <a:pt x="1688123" y="942535"/>
                </a:cubicBezTo>
                <a:cubicBezTo>
                  <a:pt x="2004646" y="869852"/>
                  <a:pt x="2391508" y="684628"/>
                  <a:pt x="2700997" y="548640"/>
                </a:cubicBezTo>
                <a:cubicBezTo>
                  <a:pt x="3010486" y="412652"/>
                  <a:pt x="3409071" y="196948"/>
                  <a:pt x="3545059" y="126609"/>
                </a:cubicBezTo>
                <a:cubicBezTo>
                  <a:pt x="3681047" y="56271"/>
                  <a:pt x="3598985" y="91440"/>
                  <a:pt x="3516923" y="126609"/>
                </a:cubicBezTo>
              </a:path>
            </a:pathLst>
          </a:cu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p:cNvSpPr/>
          <p:nvPr/>
        </p:nvSpPr>
        <p:spPr>
          <a:xfrm>
            <a:off x="2051720" y="6063679"/>
            <a:ext cx="3888432" cy="461665"/>
          </a:xfrm>
          <a:prstGeom prst="rect">
            <a:avLst/>
          </a:prstGeom>
          <a:ln w="25400">
            <a:solidFill>
              <a:schemeClr val="tx2"/>
            </a:solidFill>
          </a:ln>
        </p:spPr>
        <p:txBody>
          <a:bodyPr wrap="square">
            <a:spAutoFit/>
          </a:bodyPr>
          <a:lstStyle/>
          <a:p>
            <a:pPr algn="ctr"/>
            <a:r>
              <a:rPr lang="ja-JP" altLang="en-US" sz="2400" b="1" dirty="0" smtClean="0">
                <a:solidFill>
                  <a:srgbClr val="C00000"/>
                </a:solidFill>
                <a:latin typeface="メイリオ" pitchFamily="50" charset="-128"/>
                <a:ea typeface="メイリオ" pitchFamily="50" charset="-128"/>
              </a:rPr>
              <a:t>最適発注量は変化する？？</a:t>
            </a:r>
            <a:endParaRPr lang="ja-JP" altLang="en-US" sz="2400" b="1" dirty="0">
              <a:solidFill>
                <a:srgbClr val="C00000"/>
              </a:solidFill>
              <a:latin typeface="メイリオ" pitchFamily="50" charset="-128"/>
              <a:ea typeface="メイリオ" pitchFamily="50" charset="-128"/>
            </a:endParaRPr>
          </a:p>
        </p:txBody>
      </p:sp>
      <p:sp>
        <p:nvSpPr>
          <p:cNvPr id="20" name="フリーフォーム 19"/>
          <p:cNvSpPr/>
          <p:nvPr/>
        </p:nvSpPr>
        <p:spPr>
          <a:xfrm>
            <a:off x="2555776" y="3140968"/>
            <a:ext cx="3681047" cy="1055076"/>
          </a:xfrm>
          <a:custGeom>
            <a:avLst/>
            <a:gdLst>
              <a:gd name="connsiteX0" fmla="*/ 0 w 3681047"/>
              <a:gd name="connsiteY0" fmla="*/ 0 h 1055076"/>
              <a:gd name="connsiteX1" fmla="*/ 211016 w 3681047"/>
              <a:gd name="connsiteY1" fmla="*/ 520505 h 1055076"/>
              <a:gd name="connsiteX2" fmla="*/ 801859 w 3681047"/>
              <a:gd name="connsiteY2" fmla="*/ 984738 h 1055076"/>
              <a:gd name="connsiteX3" fmla="*/ 1688123 w 3681047"/>
              <a:gd name="connsiteY3" fmla="*/ 942535 h 1055076"/>
              <a:gd name="connsiteX4" fmla="*/ 2700997 w 3681047"/>
              <a:gd name="connsiteY4" fmla="*/ 548640 h 1055076"/>
              <a:gd name="connsiteX5" fmla="*/ 3545059 w 3681047"/>
              <a:gd name="connsiteY5" fmla="*/ 126609 h 1055076"/>
              <a:gd name="connsiteX6" fmla="*/ 3516923 w 3681047"/>
              <a:gd name="connsiteY6" fmla="*/ 126609 h 10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81047" h="1055076">
                <a:moveTo>
                  <a:pt x="0" y="0"/>
                </a:moveTo>
                <a:cubicBezTo>
                  <a:pt x="38686" y="178191"/>
                  <a:pt x="77373" y="356382"/>
                  <a:pt x="211016" y="520505"/>
                </a:cubicBezTo>
                <a:cubicBezTo>
                  <a:pt x="344659" y="684628"/>
                  <a:pt x="555675" y="914400"/>
                  <a:pt x="801859" y="984738"/>
                </a:cubicBezTo>
                <a:cubicBezTo>
                  <a:pt x="1048043" y="1055076"/>
                  <a:pt x="1371600" y="1015218"/>
                  <a:pt x="1688123" y="942535"/>
                </a:cubicBezTo>
                <a:cubicBezTo>
                  <a:pt x="2004646" y="869852"/>
                  <a:pt x="2391508" y="684628"/>
                  <a:pt x="2700997" y="548640"/>
                </a:cubicBezTo>
                <a:cubicBezTo>
                  <a:pt x="3010486" y="412652"/>
                  <a:pt x="3409071" y="196948"/>
                  <a:pt x="3545059" y="126609"/>
                </a:cubicBezTo>
                <a:cubicBezTo>
                  <a:pt x="3681047" y="56271"/>
                  <a:pt x="3598985" y="91440"/>
                  <a:pt x="3516923" y="126609"/>
                </a:cubicBezTo>
              </a:path>
            </a:pathLst>
          </a:cu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フリーフォーム 20"/>
          <p:cNvSpPr/>
          <p:nvPr/>
        </p:nvSpPr>
        <p:spPr>
          <a:xfrm>
            <a:off x="2483768" y="3429000"/>
            <a:ext cx="4248443" cy="2016224"/>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上矢印 21"/>
          <p:cNvSpPr/>
          <p:nvPr/>
        </p:nvSpPr>
        <p:spPr>
          <a:xfrm>
            <a:off x="5580112" y="5373216"/>
            <a:ext cx="432048" cy="288032"/>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上矢印 22"/>
          <p:cNvSpPr/>
          <p:nvPr/>
        </p:nvSpPr>
        <p:spPr>
          <a:xfrm>
            <a:off x="5076056" y="3645024"/>
            <a:ext cx="432048" cy="288032"/>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P.205~</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latin typeface="メイリオ" pitchFamily="50" charset="-128"/>
                <a:ea typeface="メイリオ" pitchFamily="50" charset="-128"/>
              </a:rPr>
              <a:t>EOQ</a:t>
            </a:r>
            <a:r>
              <a:rPr kumimoji="1" lang="ja-JP" altLang="en-US" dirty="0" smtClean="0">
                <a:latin typeface="メイリオ" pitchFamily="50" charset="-128"/>
                <a:ea typeface="メイリオ" pitchFamily="50" charset="-128"/>
              </a:rPr>
              <a:t>公式の応用：割引購入</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まとめ買いの効用：まとめ買いすると安くなることはよくある</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691680" y="3212976"/>
            <a:ext cx="0" cy="266429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691680" y="5877272"/>
            <a:ext cx="56166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899592" y="3284984"/>
            <a:ext cx="72008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費用</a:t>
            </a:r>
            <a:endParaRPr lang="ja-JP" altLang="en-US" sz="2000" b="1" dirty="0">
              <a:solidFill>
                <a:schemeClr val="tx2"/>
              </a:solidFill>
              <a:latin typeface="メイリオ" pitchFamily="50" charset="-128"/>
              <a:ea typeface="メイリオ" pitchFamily="50" charset="-128"/>
            </a:endParaRPr>
          </a:p>
        </p:txBody>
      </p:sp>
      <p:sp>
        <p:nvSpPr>
          <p:cNvPr id="7" name="正方形/長方形 6"/>
          <p:cNvSpPr/>
          <p:nvPr/>
        </p:nvSpPr>
        <p:spPr>
          <a:xfrm>
            <a:off x="6732240" y="5949280"/>
            <a:ext cx="1080120"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発注量</a:t>
            </a:r>
            <a:endParaRPr lang="ja-JP" altLang="en-US" sz="2000" b="1" dirty="0">
              <a:solidFill>
                <a:schemeClr val="tx2"/>
              </a:solidFill>
              <a:latin typeface="メイリオ" pitchFamily="50" charset="-128"/>
              <a:ea typeface="メイリオ" pitchFamily="50" charset="-128"/>
            </a:endParaRPr>
          </a:p>
        </p:txBody>
      </p:sp>
      <p:sp>
        <p:nvSpPr>
          <p:cNvPr id="8" name="フリーフォーム 7"/>
          <p:cNvSpPr/>
          <p:nvPr/>
        </p:nvSpPr>
        <p:spPr>
          <a:xfrm>
            <a:off x="2236763" y="3510245"/>
            <a:ext cx="4248443" cy="2208628"/>
          </a:xfrm>
          <a:custGeom>
            <a:avLst/>
            <a:gdLst>
              <a:gd name="connsiteX0" fmla="*/ 0 w 4248443"/>
              <a:gd name="connsiteY0" fmla="*/ 0 h 2208628"/>
              <a:gd name="connsiteX1" fmla="*/ 154745 w 4248443"/>
              <a:gd name="connsiteY1" fmla="*/ 576775 h 2208628"/>
              <a:gd name="connsiteX2" fmla="*/ 731520 w 4248443"/>
              <a:gd name="connsiteY2" fmla="*/ 1195754 h 2208628"/>
              <a:gd name="connsiteX3" fmla="*/ 1547446 w 4248443"/>
              <a:gd name="connsiteY3" fmla="*/ 1659988 h 2208628"/>
              <a:gd name="connsiteX4" fmla="*/ 2715065 w 4248443"/>
              <a:gd name="connsiteY4" fmla="*/ 2039815 h 2208628"/>
              <a:gd name="connsiteX5" fmla="*/ 4248443 w 4248443"/>
              <a:gd name="connsiteY5" fmla="*/ 2208628 h 220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43" h="2208628">
                <a:moveTo>
                  <a:pt x="0" y="0"/>
                </a:moveTo>
                <a:cubicBezTo>
                  <a:pt x="16412" y="188741"/>
                  <a:pt x="32825" y="377483"/>
                  <a:pt x="154745" y="576775"/>
                </a:cubicBezTo>
                <a:cubicBezTo>
                  <a:pt x="276665" y="776067"/>
                  <a:pt x="499403" y="1015219"/>
                  <a:pt x="731520" y="1195754"/>
                </a:cubicBezTo>
                <a:cubicBezTo>
                  <a:pt x="963637" y="1376290"/>
                  <a:pt x="1216855" y="1519311"/>
                  <a:pt x="1547446" y="1659988"/>
                </a:cubicBezTo>
                <a:cubicBezTo>
                  <a:pt x="1878037" y="1800665"/>
                  <a:pt x="2264899" y="1948375"/>
                  <a:pt x="2715065" y="2039815"/>
                </a:cubicBezTo>
                <a:cubicBezTo>
                  <a:pt x="3165231" y="2131255"/>
                  <a:pt x="3706837" y="2169941"/>
                  <a:pt x="4248443" y="2208628"/>
                </a:cubicBezTo>
              </a:path>
            </a:pathLst>
          </a:custGeom>
          <a:ln w="38100">
            <a:solidFill>
              <a:srgbClr val="002060"/>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正方形/長方形 9"/>
          <p:cNvSpPr/>
          <p:nvPr/>
        </p:nvSpPr>
        <p:spPr>
          <a:xfrm>
            <a:off x="6084168" y="3892986"/>
            <a:ext cx="1080120" cy="400110"/>
          </a:xfrm>
          <a:prstGeom prst="rect">
            <a:avLst/>
          </a:prstGeom>
        </p:spPr>
        <p:txBody>
          <a:bodyPr wrap="square">
            <a:spAutoFit/>
          </a:bodyPr>
          <a:lstStyle/>
          <a:p>
            <a:r>
              <a:rPr lang="ja-JP" altLang="en-US" sz="2000" b="1" dirty="0" smtClean="0">
                <a:solidFill>
                  <a:srgbClr val="008000"/>
                </a:solidFill>
                <a:latin typeface="メイリオ" pitchFamily="50" charset="-128"/>
                <a:ea typeface="メイリオ" pitchFamily="50" charset="-128"/>
              </a:rPr>
              <a:t>保管費</a:t>
            </a:r>
            <a:endParaRPr lang="ja-JP" altLang="en-US" sz="2000" b="1" dirty="0">
              <a:solidFill>
                <a:srgbClr val="008000"/>
              </a:solidFill>
              <a:latin typeface="メイリオ" pitchFamily="50" charset="-128"/>
              <a:ea typeface="メイリオ" pitchFamily="50" charset="-128"/>
            </a:endParaRPr>
          </a:p>
        </p:txBody>
      </p:sp>
      <p:cxnSp>
        <p:nvCxnSpPr>
          <p:cNvPr id="11" name="直線コネクタ 10"/>
          <p:cNvCxnSpPr/>
          <p:nvPr/>
        </p:nvCxnSpPr>
        <p:spPr>
          <a:xfrm flipV="1">
            <a:off x="2195736" y="4077072"/>
            <a:ext cx="3888432" cy="1584176"/>
          </a:xfrm>
          <a:prstGeom prst="line">
            <a:avLst/>
          </a:prstGeom>
          <a:ln w="38100">
            <a:solidFill>
              <a:srgbClr val="008000"/>
            </a:solidFill>
            <a:prstDash val="dash"/>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2051720" y="6063679"/>
            <a:ext cx="3888432" cy="461665"/>
          </a:xfrm>
          <a:prstGeom prst="rect">
            <a:avLst/>
          </a:prstGeom>
          <a:ln w="25400">
            <a:solidFill>
              <a:schemeClr val="tx2"/>
            </a:solidFill>
          </a:ln>
        </p:spPr>
        <p:txBody>
          <a:bodyPr wrap="square">
            <a:spAutoFit/>
          </a:bodyPr>
          <a:lstStyle/>
          <a:p>
            <a:pPr algn="ctr"/>
            <a:r>
              <a:rPr lang="ja-JP" altLang="en-US" sz="2400" b="1" dirty="0" smtClean="0">
                <a:solidFill>
                  <a:srgbClr val="C00000"/>
                </a:solidFill>
                <a:latin typeface="メイリオ" pitchFamily="50" charset="-128"/>
                <a:ea typeface="メイリオ" pitchFamily="50" charset="-128"/>
              </a:rPr>
              <a:t>最適発注量は変化する？？</a:t>
            </a:r>
            <a:endParaRPr lang="ja-JP" altLang="en-US" sz="2400" b="1" dirty="0">
              <a:solidFill>
                <a:srgbClr val="C00000"/>
              </a:solidFill>
              <a:latin typeface="メイリオ" pitchFamily="50" charset="-128"/>
              <a:ea typeface="メイリオ" pitchFamily="50" charset="-128"/>
            </a:endParaRPr>
          </a:p>
        </p:txBody>
      </p:sp>
      <p:sp>
        <p:nvSpPr>
          <p:cNvPr id="23" name="上矢印 22"/>
          <p:cNvSpPr/>
          <p:nvPr/>
        </p:nvSpPr>
        <p:spPr>
          <a:xfrm rot="9067197">
            <a:off x="4811533" y="3952411"/>
            <a:ext cx="432048" cy="208605"/>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17"/>
          <p:cNvSpPr/>
          <p:nvPr/>
        </p:nvSpPr>
        <p:spPr>
          <a:xfrm>
            <a:off x="2627785" y="3465661"/>
            <a:ext cx="1728191" cy="888609"/>
          </a:xfrm>
          <a:custGeom>
            <a:avLst/>
            <a:gdLst>
              <a:gd name="connsiteX0" fmla="*/ 0 w 1814733"/>
              <a:gd name="connsiteY0" fmla="*/ 0 h 888609"/>
              <a:gd name="connsiteX1" fmla="*/ 84406 w 1814733"/>
              <a:gd name="connsiteY1" fmla="*/ 351692 h 888609"/>
              <a:gd name="connsiteX2" fmla="*/ 407963 w 1814733"/>
              <a:gd name="connsiteY2" fmla="*/ 773723 h 888609"/>
              <a:gd name="connsiteX3" fmla="*/ 984739 w 1814733"/>
              <a:gd name="connsiteY3" fmla="*/ 872197 h 888609"/>
              <a:gd name="connsiteX4" fmla="*/ 1814733 w 1814733"/>
              <a:gd name="connsiteY4" fmla="*/ 675249 h 888609"/>
              <a:gd name="connsiteX5" fmla="*/ 1814733 w 1814733"/>
              <a:gd name="connsiteY5" fmla="*/ 675249 h 888609"/>
              <a:gd name="connsiteX6" fmla="*/ 1814733 w 1814733"/>
              <a:gd name="connsiteY6" fmla="*/ 675249 h 888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4733" h="888609">
                <a:moveTo>
                  <a:pt x="0" y="0"/>
                </a:moveTo>
                <a:cubicBezTo>
                  <a:pt x="8206" y="111369"/>
                  <a:pt x="16412" y="222738"/>
                  <a:pt x="84406" y="351692"/>
                </a:cubicBezTo>
                <a:cubicBezTo>
                  <a:pt x="152400" y="480646"/>
                  <a:pt x="257908" y="686972"/>
                  <a:pt x="407963" y="773723"/>
                </a:cubicBezTo>
                <a:cubicBezTo>
                  <a:pt x="558018" y="860474"/>
                  <a:pt x="750277" y="888609"/>
                  <a:pt x="984739" y="872197"/>
                </a:cubicBezTo>
                <a:cubicBezTo>
                  <a:pt x="1219201" y="855785"/>
                  <a:pt x="1814733" y="675249"/>
                  <a:pt x="1814733" y="675249"/>
                </a:cubicBezTo>
                <a:lnTo>
                  <a:pt x="1814733" y="675249"/>
                </a:lnTo>
                <a:lnTo>
                  <a:pt x="1814733" y="675249"/>
                </a:lnTo>
              </a:path>
            </a:pathLst>
          </a:cu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フリーフォーム 18"/>
          <p:cNvSpPr/>
          <p:nvPr/>
        </p:nvSpPr>
        <p:spPr>
          <a:xfrm>
            <a:off x="2483768" y="3429000"/>
            <a:ext cx="2088232" cy="1296144"/>
          </a:xfrm>
          <a:custGeom>
            <a:avLst/>
            <a:gdLst>
              <a:gd name="connsiteX0" fmla="*/ 0 w 1814733"/>
              <a:gd name="connsiteY0" fmla="*/ 0 h 888609"/>
              <a:gd name="connsiteX1" fmla="*/ 84406 w 1814733"/>
              <a:gd name="connsiteY1" fmla="*/ 351692 h 888609"/>
              <a:gd name="connsiteX2" fmla="*/ 407963 w 1814733"/>
              <a:gd name="connsiteY2" fmla="*/ 773723 h 888609"/>
              <a:gd name="connsiteX3" fmla="*/ 984739 w 1814733"/>
              <a:gd name="connsiteY3" fmla="*/ 872197 h 888609"/>
              <a:gd name="connsiteX4" fmla="*/ 1814733 w 1814733"/>
              <a:gd name="connsiteY4" fmla="*/ 675249 h 888609"/>
              <a:gd name="connsiteX5" fmla="*/ 1814733 w 1814733"/>
              <a:gd name="connsiteY5" fmla="*/ 675249 h 888609"/>
              <a:gd name="connsiteX6" fmla="*/ 1814733 w 1814733"/>
              <a:gd name="connsiteY6" fmla="*/ 675249 h 888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4733" h="888609">
                <a:moveTo>
                  <a:pt x="0" y="0"/>
                </a:moveTo>
                <a:cubicBezTo>
                  <a:pt x="8206" y="111369"/>
                  <a:pt x="16412" y="222738"/>
                  <a:pt x="84406" y="351692"/>
                </a:cubicBezTo>
                <a:cubicBezTo>
                  <a:pt x="152400" y="480646"/>
                  <a:pt x="257908" y="686972"/>
                  <a:pt x="407963" y="773723"/>
                </a:cubicBezTo>
                <a:cubicBezTo>
                  <a:pt x="558018" y="860474"/>
                  <a:pt x="750277" y="888609"/>
                  <a:pt x="984739" y="872197"/>
                </a:cubicBezTo>
                <a:cubicBezTo>
                  <a:pt x="1219201" y="855785"/>
                  <a:pt x="1814733" y="675249"/>
                  <a:pt x="1814733" y="675249"/>
                </a:cubicBezTo>
                <a:lnTo>
                  <a:pt x="1814733" y="675249"/>
                </a:lnTo>
                <a:lnTo>
                  <a:pt x="1814733" y="675249"/>
                </a:lnTo>
              </a:path>
            </a:pathLst>
          </a:cu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 name="直線コネクタ 24"/>
          <p:cNvCxnSpPr>
            <a:stCxn id="18" idx="4"/>
          </p:cNvCxnSpPr>
          <p:nvPr/>
        </p:nvCxnSpPr>
        <p:spPr>
          <a:xfrm flipV="1">
            <a:off x="4355976" y="3645024"/>
            <a:ext cx="1440160" cy="495886"/>
          </a:xfrm>
          <a:prstGeom prst="line">
            <a:avLst/>
          </a:pr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39" idx="7"/>
          </p:cNvCxnSpPr>
          <p:nvPr/>
        </p:nvCxnSpPr>
        <p:spPr>
          <a:xfrm flipV="1">
            <a:off x="4550909" y="3789041"/>
            <a:ext cx="1389243" cy="597154"/>
          </a:xfrm>
          <a:prstGeom prst="line">
            <a:avLst/>
          </a:prstGeom>
          <a:ln w="38100" cmpd="sng">
            <a:solidFill>
              <a:srgbClr val="C00000"/>
            </a:solidFill>
            <a:prstDash val="solid"/>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499992" y="3212976"/>
            <a:ext cx="72008" cy="266429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4" name="円/楕円 33"/>
          <p:cNvSpPr/>
          <p:nvPr/>
        </p:nvSpPr>
        <p:spPr>
          <a:xfrm>
            <a:off x="3419872" y="4293096"/>
            <a:ext cx="144016" cy="144016"/>
          </a:xfrm>
          <a:prstGeom prst="ellips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矢印コネクタ 35"/>
          <p:cNvCxnSpPr/>
          <p:nvPr/>
        </p:nvCxnSpPr>
        <p:spPr>
          <a:xfrm>
            <a:off x="3059832" y="3284984"/>
            <a:ext cx="360040" cy="936104"/>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123728" y="2780928"/>
            <a:ext cx="2808312" cy="461665"/>
          </a:xfrm>
          <a:prstGeom prst="rect">
            <a:avLst/>
          </a:prstGeom>
          <a:ln w="25400">
            <a:solidFill>
              <a:schemeClr val="tx2"/>
            </a:solidFill>
          </a:ln>
        </p:spPr>
        <p:txBody>
          <a:bodyPr wrap="square">
            <a:spAutoFit/>
          </a:bodyPr>
          <a:lstStyle/>
          <a:p>
            <a:pPr algn="ctr"/>
            <a:r>
              <a:rPr lang="en-US" altLang="ja-JP" sz="2400" b="1" dirty="0" smtClean="0">
                <a:solidFill>
                  <a:schemeClr val="tx2"/>
                </a:solidFill>
                <a:latin typeface="メイリオ" pitchFamily="50" charset="-128"/>
                <a:ea typeface="メイリオ" pitchFamily="50" charset="-128"/>
              </a:rPr>
              <a:t>EOQ</a:t>
            </a:r>
            <a:r>
              <a:rPr lang="ja-JP" altLang="en-US" sz="2400" b="1" dirty="0" smtClean="0">
                <a:solidFill>
                  <a:schemeClr val="tx2"/>
                </a:solidFill>
                <a:latin typeface="メイリオ" pitchFamily="50" charset="-128"/>
                <a:ea typeface="メイリオ" pitchFamily="50" charset="-128"/>
              </a:rPr>
              <a:t>公式の最適解</a:t>
            </a:r>
            <a:endParaRPr lang="ja-JP" altLang="en-US" sz="2400" b="1" dirty="0">
              <a:solidFill>
                <a:schemeClr val="tx2"/>
              </a:solidFill>
              <a:latin typeface="メイリオ" pitchFamily="50" charset="-128"/>
              <a:ea typeface="メイリオ" pitchFamily="50" charset="-128"/>
            </a:endParaRPr>
          </a:p>
        </p:txBody>
      </p:sp>
      <p:sp>
        <p:nvSpPr>
          <p:cNvPr id="39" name="円/楕円 38"/>
          <p:cNvSpPr/>
          <p:nvPr/>
        </p:nvSpPr>
        <p:spPr>
          <a:xfrm>
            <a:off x="4427984" y="4365104"/>
            <a:ext cx="144016" cy="144016"/>
          </a:xfrm>
          <a:prstGeom prst="ellips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5580112" y="4581128"/>
            <a:ext cx="2808312" cy="461665"/>
          </a:xfrm>
          <a:prstGeom prst="rect">
            <a:avLst/>
          </a:prstGeom>
          <a:ln w="25400">
            <a:solidFill>
              <a:schemeClr val="tx2"/>
            </a:solidFill>
          </a:ln>
        </p:spPr>
        <p:txBody>
          <a:bodyPr wrap="square">
            <a:spAutoFit/>
          </a:bodyPr>
          <a:lstStyle/>
          <a:p>
            <a:pPr algn="ctr"/>
            <a:r>
              <a:rPr lang="ja-JP" altLang="en-US" sz="2400" b="1" dirty="0" smtClean="0">
                <a:solidFill>
                  <a:srgbClr val="C00000"/>
                </a:solidFill>
                <a:latin typeface="メイリオ" pitchFamily="50" charset="-128"/>
                <a:ea typeface="メイリオ" pitchFamily="50" charset="-128"/>
              </a:rPr>
              <a:t>割引購入の最適解</a:t>
            </a:r>
            <a:endParaRPr lang="ja-JP" altLang="en-US" sz="2400" b="1" dirty="0">
              <a:solidFill>
                <a:srgbClr val="C00000"/>
              </a:solidFill>
              <a:latin typeface="メイリオ" pitchFamily="50" charset="-128"/>
              <a:ea typeface="メイリオ" pitchFamily="50" charset="-128"/>
            </a:endParaRPr>
          </a:p>
        </p:txBody>
      </p:sp>
      <p:cxnSp>
        <p:nvCxnSpPr>
          <p:cNvPr id="44" name="直線矢印コネクタ 43"/>
          <p:cNvCxnSpPr/>
          <p:nvPr/>
        </p:nvCxnSpPr>
        <p:spPr>
          <a:xfrm flipH="1" flipV="1">
            <a:off x="4644008" y="4509120"/>
            <a:ext cx="864096" cy="288032"/>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6444208" y="5477162"/>
            <a:ext cx="1080120" cy="400110"/>
          </a:xfrm>
          <a:prstGeom prst="rect">
            <a:avLst/>
          </a:prstGeom>
        </p:spPr>
        <p:txBody>
          <a:bodyPr wrap="square">
            <a:spAutoFit/>
          </a:bodyPr>
          <a:lstStyle/>
          <a:p>
            <a:r>
              <a:rPr lang="ja-JP" altLang="en-US" sz="2000" b="1" dirty="0" smtClean="0">
                <a:solidFill>
                  <a:srgbClr val="002060"/>
                </a:solidFill>
                <a:latin typeface="メイリオ" pitchFamily="50" charset="-128"/>
                <a:ea typeface="メイリオ" pitchFamily="50" charset="-128"/>
              </a:rPr>
              <a:t>発注費</a:t>
            </a:r>
            <a:endParaRPr lang="ja-JP" altLang="en-US" sz="2000" b="1" dirty="0">
              <a:solidFill>
                <a:srgbClr val="002060"/>
              </a:solidFill>
              <a:latin typeface="メイリオ" pitchFamily="50" charset="-128"/>
              <a:ea typeface="メイリオ" pitchFamily="50" charset="-128"/>
            </a:endParaRPr>
          </a:p>
        </p:txBody>
      </p:sp>
      <p:sp>
        <p:nvSpPr>
          <p:cNvPr id="26" name="正方形/長方形 25"/>
          <p:cNvSpPr/>
          <p:nvPr/>
        </p:nvSpPr>
        <p:spPr>
          <a:xfrm>
            <a:off x="6084168" y="3532946"/>
            <a:ext cx="2304256" cy="400110"/>
          </a:xfrm>
          <a:prstGeom prst="rect">
            <a:avLst/>
          </a:prstGeom>
        </p:spPr>
        <p:txBody>
          <a:bodyPr wrap="square">
            <a:spAutoFit/>
          </a:bodyPr>
          <a:lstStyle/>
          <a:p>
            <a:r>
              <a:rPr lang="ja-JP" altLang="en-US" sz="2000" b="1" dirty="0" smtClean="0">
                <a:solidFill>
                  <a:srgbClr val="C00000"/>
                </a:solidFill>
                <a:latin typeface="メイリオ" pitchFamily="50" charset="-128"/>
                <a:ea typeface="メイリオ" pitchFamily="50" charset="-128"/>
              </a:rPr>
              <a:t>総費用</a:t>
            </a:r>
            <a:r>
              <a:rPr lang="en-US" altLang="ja-JP" sz="2000" b="1" dirty="0" smtClean="0">
                <a:solidFill>
                  <a:srgbClr val="C00000"/>
                </a:solidFill>
                <a:latin typeface="メイリオ" pitchFamily="50" charset="-128"/>
                <a:ea typeface="メイリオ" pitchFamily="50" charset="-128"/>
              </a:rPr>
              <a:t>(</a:t>
            </a:r>
            <a:r>
              <a:rPr lang="ja-JP" altLang="en-US" sz="2000" b="1" dirty="0" smtClean="0">
                <a:solidFill>
                  <a:srgbClr val="C00000"/>
                </a:solidFill>
                <a:latin typeface="メイリオ" pitchFamily="50" charset="-128"/>
                <a:ea typeface="メイリオ" pitchFamily="50" charset="-128"/>
              </a:rPr>
              <a:t>割引購入</a:t>
            </a:r>
            <a:r>
              <a:rPr lang="en-US" altLang="ja-JP" sz="2000" b="1" dirty="0" smtClean="0">
                <a:solidFill>
                  <a:srgbClr val="C00000"/>
                </a:solidFill>
                <a:latin typeface="メイリオ" pitchFamily="50" charset="-128"/>
                <a:ea typeface="メイリオ" pitchFamily="50" charset="-128"/>
              </a:rPr>
              <a:t>)</a:t>
            </a:r>
            <a:endParaRPr lang="ja-JP" altLang="en-US" sz="2000" b="1" dirty="0">
              <a:solidFill>
                <a:srgbClr val="C00000"/>
              </a:solidFill>
              <a:latin typeface="メイリオ" pitchFamily="50" charset="-128"/>
              <a:ea typeface="メイリオ" pitchFamily="50" charset="-128"/>
            </a:endParaRPr>
          </a:p>
        </p:txBody>
      </p:sp>
      <p:sp>
        <p:nvSpPr>
          <p:cNvPr id="27" name="正方形/長方形 26"/>
          <p:cNvSpPr/>
          <p:nvPr/>
        </p:nvSpPr>
        <p:spPr>
          <a:xfrm>
            <a:off x="5724128" y="3172906"/>
            <a:ext cx="2304256" cy="400110"/>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総費用</a:t>
            </a:r>
            <a:r>
              <a:rPr lang="en-US" altLang="ja-JP" sz="2000" b="1" dirty="0" smtClean="0">
                <a:solidFill>
                  <a:schemeClr val="tx2"/>
                </a:solidFill>
                <a:latin typeface="メイリオ" pitchFamily="50" charset="-128"/>
                <a:ea typeface="メイリオ" pitchFamily="50" charset="-128"/>
              </a:rPr>
              <a:t>(</a:t>
            </a:r>
            <a:r>
              <a:rPr lang="ja-JP" altLang="en-US" sz="2000" b="1" dirty="0" smtClean="0">
                <a:solidFill>
                  <a:schemeClr val="tx2"/>
                </a:solidFill>
                <a:latin typeface="メイリオ" pitchFamily="50" charset="-128"/>
                <a:ea typeface="メイリオ" pitchFamily="50" charset="-128"/>
              </a:rPr>
              <a:t>定価購入</a:t>
            </a:r>
            <a:r>
              <a:rPr lang="en-US" altLang="ja-JP" sz="2000" b="1" dirty="0" smtClean="0">
                <a:solidFill>
                  <a:schemeClr val="tx2"/>
                </a:solidFill>
                <a:latin typeface="メイリオ" pitchFamily="50" charset="-128"/>
                <a:ea typeface="メイリオ" pitchFamily="50" charset="-128"/>
              </a:rPr>
              <a:t>)</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lang="ja-JP" altLang="en-US" dirty="0" smtClean="0">
                <a:latin typeface="メイリオ" pitchFamily="50" charset="-128"/>
                <a:ea typeface="メイリオ" pitchFamily="50" charset="-128"/>
              </a:rPr>
              <a:t>割引で最適発注量はどう変わる？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費用関数</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40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割引しない場合の費用関数が下に凸なので，割引無しの場合の最適発注量</a:t>
            </a:r>
            <a:r>
              <a:rPr lang="en-US" altLang="ja-JP" sz="2600" dirty="0" smtClean="0">
                <a:solidFill>
                  <a:schemeClr val="tx2"/>
                </a:solidFill>
                <a:latin typeface="メイリオ" pitchFamily="50" charset="-128"/>
                <a:ea typeface="メイリオ" pitchFamily="50" charset="-128"/>
              </a:rPr>
              <a:t>Q</a:t>
            </a:r>
            <a:r>
              <a:rPr lang="ja-JP" altLang="en-US" sz="2600" baseline="300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を代入した費用</a:t>
            </a:r>
            <a:r>
              <a:rPr lang="en-US" altLang="ja-JP" sz="2600" dirty="0" smtClean="0">
                <a:solidFill>
                  <a:schemeClr val="tx2"/>
                </a:solidFill>
                <a:latin typeface="メイリオ" pitchFamily="50" charset="-128"/>
                <a:ea typeface="メイリオ" pitchFamily="50" charset="-128"/>
              </a:rPr>
              <a:t>f(Q</a:t>
            </a:r>
            <a:r>
              <a:rPr lang="ja-JP" altLang="en-US" sz="2600" baseline="300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と，割引を考慮した場合の</a:t>
            </a:r>
            <a:r>
              <a:rPr lang="en-US" altLang="ja-JP" sz="2600" dirty="0" smtClean="0">
                <a:solidFill>
                  <a:schemeClr val="tx2"/>
                </a:solidFill>
                <a:latin typeface="メイリオ" pitchFamily="50" charset="-128"/>
                <a:ea typeface="メイリオ" pitchFamily="50" charset="-128"/>
              </a:rPr>
              <a:t>f(V)</a:t>
            </a:r>
            <a:r>
              <a:rPr lang="ja-JP" altLang="en-US" sz="2600" dirty="0" smtClean="0">
                <a:solidFill>
                  <a:schemeClr val="tx2"/>
                </a:solidFill>
                <a:latin typeface="メイリオ" pitchFamily="50" charset="-128"/>
                <a:ea typeface="メイリオ" pitchFamily="50" charset="-128"/>
              </a:rPr>
              <a:t>を比較して，小さい方が最適！</a:t>
            </a:r>
            <a:endParaRPr lang="en-US" altLang="ja-JP" sz="2600" dirty="0" smtClean="0">
              <a:solidFill>
                <a:schemeClr val="tx2"/>
              </a:solidFill>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1701924" y="2275714"/>
            <a:ext cx="5678388" cy="1945374"/>
          </a:xfrm>
          <a:prstGeom prst="rect">
            <a:avLst/>
          </a:prstGeom>
          <a:noFill/>
          <a:ln w="9525">
            <a:noFill/>
            <a:miter lim="800000"/>
            <a:headEnd/>
            <a:tailEnd/>
          </a:ln>
        </p:spPr>
      </p:pic>
      <p:sp>
        <p:nvSpPr>
          <p:cNvPr id="29" name="円/楕円 28"/>
          <p:cNvSpPr/>
          <p:nvPr/>
        </p:nvSpPr>
        <p:spPr>
          <a:xfrm>
            <a:off x="4499992" y="2420888"/>
            <a:ext cx="936104" cy="648072"/>
          </a:xfrm>
          <a:prstGeom prst="ellipse">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4499992" y="1628800"/>
            <a:ext cx="2592288" cy="707886"/>
          </a:xfrm>
          <a:prstGeom prst="rect">
            <a:avLst/>
          </a:prstGeom>
          <a:ln>
            <a:solidFill>
              <a:schemeClr val="tx2"/>
            </a:solidFill>
          </a:ln>
        </p:spPr>
        <p:txBody>
          <a:bodyPr wrap="square">
            <a:spAutoFit/>
          </a:bodyPr>
          <a:lstStyle/>
          <a:p>
            <a:pPr algn="ctr"/>
            <a:r>
              <a:rPr lang="ja-JP" altLang="en-US" sz="2000" b="1" dirty="0" smtClean="0">
                <a:solidFill>
                  <a:srgbClr val="C00000"/>
                </a:solidFill>
                <a:latin typeface="メイリオ" pitchFamily="50" charset="-128"/>
                <a:ea typeface="メイリオ" pitchFamily="50" charset="-128"/>
              </a:rPr>
              <a:t>モノの購入費</a:t>
            </a:r>
            <a:endParaRPr lang="en-US" altLang="ja-JP" sz="2000" b="1" dirty="0" smtClean="0">
              <a:solidFill>
                <a:srgbClr val="C00000"/>
              </a:solidFill>
              <a:latin typeface="メイリオ" pitchFamily="50" charset="-128"/>
              <a:ea typeface="メイリオ" pitchFamily="50" charset="-128"/>
            </a:endParaRPr>
          </a:p>
          <a:p>
            <a:pPr algn="ctr"/>
            <a:r>
              <a:rPr lang="en-US" altLang="ja-JP" sz="2000" b="1" dirty="0" smtClean="0">
                <a:solidFill>
                  <a:srgbClr val="C00000"/>
                </a:solidFill>
                <a:latin typeface="メイリオ" pitchFamily="50" charset="-128"/>
                <a:ea typeface="メイリオ" pitchFamily="50" charset="-128"/>
              </a:rPr>
              <a:t>(A:</a:t>
            </a:r>
            <a:r>
              <a:rPr lang="ja-JP" altLang="en-US" sz="2000" b="1" dirty="0" smtClean="0">
                <a:solidFill>
                  <a:srgbClr val="C00000"/>
                </a:solidFill>
                <a:latin typeface="メイリオ" pitchFamily="50" charset="-128"/>
                <a:ea typeface="メイリオ" pitchFamily="50" charset="-128"/>
              </a:rPr>
              <a:t>モノの購入単価</a:t>
            </a:r>
            <a:r>
              <a:rPr lang="en-US" altLang="ja-JP" sz="2000" b="1" dirty="0" smtClean="0">
                <a:solidFill>
                  <a:srgbClr val="C00000"/>
                </a:solidFill>
                <a:latin typeface="メイリオ" pitchFamily="50" charset="-128"/>
                <a:ea typeface="メイリオ" pitchFamily="50" charset="-128"/>
              </a:rPr>
              <a:t>)</a:t>
            </a:r>
            <a:endParaRPr lang="ja-JP" altLang="en-US" sz="2000" b="1" dirty="0">
              <a:solidFill>
                <a:srgbClr val="C00000"/>
              </a:solidFill>
              <a:latin typeface="メイリオ" pitchFamily="50" charset="-128"/>
              <a:ea typeface="メイリオ" pitchFamily="50" charset="-128"/>
            </a:endParaRPr>
          </a:p>
        </p:txBody>
      </p:sp>
      <p:sp>
        <p:nvSpPr>
          <p:cNvPr id="33" name="正方形/長方形 32"/>
          <p:cNvSpPr/>
          <p:nvPr/>
        </p:nvSpPr>
        <p:spPr>
          <a:xfrm>
            <a:off x="4860032" y="4077072"/>
            <a:ext cx="2016224" cy="707886"/>
          </a:xfrm>
          <a:prstGeom prst="rect">
            <a:avLst/>
          </a:prstGeom>
          <a:ln>
            <a:solidFill>
              <a:schemeClr val="tx2"/>
            </a:solidFill>
          </a:ln>
        </p:spPr>
        <p:txBody>
          <a:bodyPr wrap="square">
            <a:spAutoFit/>
          </a:bodyPr>
          <a:lstStyle/>
          <a:p>
            <a:pPr algn="ctr"/>
            <a:r>
              <a:rPr lang="ja-JP" altLang="en-US" sz="2000" b="1" dirty="0" smtClean="0">
                <a:solidFill>
                  <a:srgbClr val="002060"/>
                </a:solidFill>
                <a:latin typeface="メイリオ" pitchFamily="50" charset="-128"/>
                <a:ea typeface="メイリオ" pitchFamily="50" charset="-128"/>
              </a:rPr>
              <a:t>割引後の購入費</a:t>
            </a:r>
            <a:endParaRPr lang="en-US" altLang="ja-JP" sz="2000" b="1" dirty="0" smtClean="0">
              <a:solidFill>
                <a:srgbClr val="002060"/>
              </a:solidFill>
              <a:latin typeface="メイリオ" pitchFamily="50" charset="-128"/>
              <a:ea typeface="メイリオ" pitchFamily="50" charset="-128"/>
            </a:endParaRPr>
          </a:p>
          <a:p>
            <a:pPr algn="ctr"/>
            <a:r>
              <a:rPr lang="en-US" altLang="ja-JP" sz="2000" b="1" dirty="0" smtClean="0">
                <a:solidFill>
                  <a:srgbClr val="002060"/>
                </a:solidFill>
                <a:latin typeface="メイリオ" pitchFamily="50" charset="-128"/>
                <a:ea typeface="メイリオ" pitchFamily="50" charset="-128"/>
              </a:rPr>
              <a:t>(r</a:t>
            </a:r>
            <a:r>
              <a:rPr lang="ja-JP" altLang="en-US" sz="2000" b="1" dirty="0" smtClean="0">
                <a:solidFill>
                  <a:srgbClr val="002060"/>
                </a:solidFill>
                <a:latin typeface="メイリオ" pitchFamily="50" charset="-128"/>
                <a:ea typeface="メイリオ" pitchFamily="50" charset="-128"/>
              </a:rPr>
              <a:t>：割引率</a:t>
            </a:r>
            <a:r>
              <a:rPr lang="en-US" altLang="ja-JP" sz="2000" b="1" dirty="0" smtClean="0">
                <a:solidFill>
                  <a:srgbClr val="002060"/>
                </a:solidFill>
                <a:latin typeface="メイリオ" pitchFamily="50" charset="-128"/>
                <a:ea typeface="メイリオ" pitchFamily="50" charset="-128"/>
              </a:rPr>
              <a:t>)</a:t>
            </a:r>
          </a:p>
        </p:txBody>
      </p:sp>
      <p:sp>
        <p:nvSpPr>
          <p:cNvPr id="35" name="角丸四角形 34"/>
          <p:cNvSpPr/>
          <p:nvPr/>
        </p:nvSpPr>
        <p:spPr>
          <a:xfrm>
            <a:off x="4499992" y="3356992"/>
            <a:ext cx="1584176" cy="648072"/>
          </a:xfrm>
          <a:prstGeom prst="roundRect">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002060"/>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bg1">
                    <a:lumMod val="95000"/>
                  </a:schemeClr>
                </a:solidFill>
                <a:latin typeface="メイリオ" pitchFamily="50" charset="-128"/>
                <a:ea typeface="メイリオ" pitchFamily="50" charset="-128"/>
              </a:rPr>
              <a:t>グラフによる分析法</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在庫管理方式とコスト</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経済的発注量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b="1" dirty="0" smtClean="0">
                <a:solidFill>
                  <a:srgbClr val="C00000"/>
                </a:solidFill>
                <a:latin typeface="メイリオ" pitchFamily="50" charset="-128"/>
                <a:ea typeface="メイリオ" pitchFamily="50" charset="-128"/>
              </a:rPr>
              <a:t>定量発注方式と定期発注方式</a:t>
            </a:r>
            <a:endParaRPr lang="en-US" altLang="ja-JP" b="1" dirty="0" smtClean="0">
              <a:solidFill>
                <a:srgbClr val="C00000"/>
              </a:solidFill>
              <a:latin typeface="メイリオ" pitchFamily="50" charset="-128"/>
              <a:ea typeface="メイリオ" pitchFamily="50" charset="-128"/>
            </a:endParaRPr>
          </a:p>
          <a:p>
            <a:pPr>
              <a:spcBef>
                <a:spcPts val="0"/>
              </a:spcBef>
              <a:buNone/>
            </a:pPr>
            <a:r>
              <a:rPr lang="ja-JP" altLang="en-US" b="1" dirty="0" smtClean="0">
                <a:solidFill>
                  <a:srgbClr val="C00000"/>
                </a:solidFill>
                <a:latin typeface="メイリオ" pitchFamily="50" charset="-128"/>
                <a:ea typeface="メイリオ" pitchFamily="50" charset="-128"/>
              </a:rPr>
              <a:t>　</a:t>
            </a:r>
            <a:r>
              <a:rPr lang="en-US" altLang="ja-JP" b="1" dirty="0" smtClean="0">
                <a:solidFill>
                  <a:srgbClr val="C00000"/>
                </a:solidFill>
                <a:latin typeface="メイリオ" pitchFamily="50" charset="-128"/>
                <a:ea typeface="メイリオ" pitchFamily="50" charset="-128"/>
              </a:rPr>
              <a:t>~</a:t>
            </a:r>
            <a:r>
              <a:rPr lang="ja-JP" altLang="en-US" b="1" dirty="0" smtClean="0">
                <a:solidFill>
                  <a:srgbClr val="C00000"/>
                </a:solidFill>
                <a:latin typeface="メイリオ" pitchFamily="50" charset="-128"/>
                <a:ea typeface="メイリオ" pitchFamily="50" charset="-128"/>
              </a:rPr>
              <a:t>需要が確率変動する場合</a:t>
            </a:r>
            <a:r>
              <a:rPr lang="en-US" altLang="ja-JP" b="1" dirty="0" smtClean="0">
                <a:solidFill>
                  <a:srgbClr val="C00000"/>
                </a:solidFill>
                <a:latin typeface="メイリオ" pitchFamily="50" charset="-128"/>
                <a:ea typeface="メイリオ" pitchFamily="50" charset="-128"/>
              </a:rPr>
              <a:t>~</a:t>
            </a:r>
          </a:p>
          <a:p>
            <a:r>
              <a:rPr lang="ja-JP" altLang="en-US" dirty="0" smtClean="0">
                <a:solidFill>
                  <a:schemeClr val="bg1">
                    <a:lumMod val="95000"/>
                  </a:schemeClr>
                </a:solidFill>
                <a:latin typeface="メイリオ" pitchFamily="50" charset="-128"/>
                <a:ea typeface="メイリオ" pitchFamily="50" charset="-128"/>
              </a:rPr>
              <a:t>陳腐化商品の最適発注量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多品目商品の在庫管理</a:t>
            </a:r>
            <a:r>
              <a:rPr lang="en-US" altLang="ja-JP" dirty="0" smtClean="0">
                <a:solidFill>
                  <a:schemeClr val="bg1">
                    <a:lumMod val="95000"/>
                  </a:schemeClr>
                </a:solidFill>
                <a:latin typeface="メイリオ" pitchFamily="50" charset="-128"/>
                <a:ea typeface="メイリオ" pitchFamily="50" charset="-128"/>
              </a:rPr>
              <a:t>(ABC</a:t>
            </a:r>
            <a:r>
              <a:rPr lang="ja-JP" altLang="en-US" dirty="0" smtClean="0">
                <a:solidFill>
                  <a:schemeClr val="bg1">
                    <a:lumMod val="95000"/>
                  </a:schemeClr>
                </a:solidFill>
                <a:latin typeface="メイリオ" pitchFamily="50" charset="-128"/>
                <a:ea typeface="メイリオ" pitchFamily="50" charset="-128"/>
              </a:rPr>
              <a:t>分析</a:t>
            </a:r>
            <a:r>
              <a:rPr lang="en-US" altLang="ja-JP" dirty="0" smtClean="0">
                <a:solidFill>
                  <a:schemeClr val="bg1">
                    <a:lumMod val="95000"/>
                  </a:schemeClr>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latin typeface="メイリオ" pitchFamily="50" charset="-128"/>
                <a:ea typeface="メイリオ" pitchFamily="50" charset="-128"/>
              </a:rPr>
              <a:t>需要変動を考慮した発注方式</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なくなりそうになったら発注：</a:t>
            </a:r>
            <a:r>
              <a:rPr lang="ja-JP" altLang="en-US" sz="2800" b="1" dirty="0" smtClean="0">
                <a:solidFill>
                  <a:srgbClr val="C00000"/>
                </a:solidFill>
                <a:latin typeface="メイリオ" pitchFamily="50" charset="-128"/>
                <a:ea typeface="メイリオ" pitchFamily="50" charset="-128"/>
              </a:rPr>
              <a:t>定量発注方式</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現場に任せておけばよい？</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需要予測ができない時，変動に対応しやすい</a:t>
            </a:r>
            <a:endParaRPr lang="en-US" altLang="ja-JP"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定期的に発注：</a:t>
            </a:r>
            <a:r>
              <a:rPr lang="ja-JP" altLang="en-US" sz="2800" b="1" dirty="0" smtClean="0">
                <a:solidFill>
                  <a:srgbClr val="008000"/>
                </a:solidFill>
                <a:latin typeface="メイリオ" pitchFamily="50" charset="-128"/>
                <a:ea typeface="メイリオ" pitchFamily="50" charset="-128"/>
              </a:rPr>
              <a:t>定期発注方式</a:t>
            </a:r>
            <a:endParaRPr lang="en-US" altLang="ja-JP" sz="2800" b="1" dirty="0" smtClean="0">
              <a:solidFill>
                <a:srgbClr val="008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ルーティン化できる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管理部門が主導権</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需要変動が予測できれば，予測に応じた発注が可能</a:t>
            </a:r>
            <a:endParaRPr lang="en-US" altLang="ja-JP"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P.207~</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b="1" dirty="0" smtClean="0">
                <a:solidFill>
                  <a:srgbClr val="C00000"/>
                </a:solidFill>
                <a:latin typeface="メイリオ" pitchFamily="50" charset="-128"/>
                <a:ea typeface="メイリオ" pitchFamily="50" charset="-128"/>
              </a:rPr>
              <a:t>リードタイム</a:t>
            </a:r>
            <a:endParaRPr kumimoji="1" lang="ja-JP" altLang="en-US"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b="1" dirty="0" smtClean="0">
                <a:solidFill>
                  <a:srgbClr val="C00000"/>
                </a:solidFill>
                <a:latin typeface="メイリオ" pitchFamily="50" charset="-128"/>
                <a:ea typeface="メイリオ" pitchFamily="50" charset="-128"/>
              </a:rPr>
              <a:t>リードタイム</a:t>
            </a:r>
            <a:r>
              <a:rPr lang="ja-JP" altLang="en-US" sz="2800" dirty="0" smtClean="0">
                <a:solidFill>
                  <a:schemeClr val="tx2"/>
                </a:solidFill>
                <a:latin typeface="メイリオ" pitchFamily="50" charset="-128"/>
                <a:ea typeface="メイリオ" pitchFamily="50" charset="-128"/>
              </a:rPr>
              <a:t>：発注から納入までの時間</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納入までに</a:t>
            </a:r>
            <a:r>
              <a:rPr lang="ja-JP" altLang="en-US" sz="2800" b="1" dirty="0" smtClean="0">
                <a:solidFill>
                  <a:srgbClr val="C00000"/>
                </a:solidFill>
                <a:latin typeface="メイリオ" pitchFamily="50" charset="-128"/>
                <a:ea typeface="メイリオ" pitchFamily="50" charset="-128"/>
              </a:rPr>
              <a:t>品切れを起こさない</a:t>
            </a:r>
            <a:r>
              <a:rPr lang="ja-JP" altLang="en-US" sz="2800" dirty="0" smtClean="0">
                <a:solidFill>
                  <a:schemeClr val="tx2"/>
                </a:solidFill>
                <a:latin typeface="メイリオ" pitchFamily="50" charset="-128"/>
                <a:ea typeface="メイリオ" pitchFamily="50" charset="-128"/>
              </a:rPr>
              <a:t>ようにするためには？？</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少し多めに在庫をもつ</a:t>
            </a:r>
            <a:r>
              <a:rPr lang="en-US" altLang="ja-JP" dirty="0" smtClean="0">
                <a:solidFill>
                  <a:schemeClr val="tx2"/>
                </a:solidFill>
                <a:latin typeface="メイリオ" pitchFamily="50" charset="-128"/>
                <a:ea typeface="メイリオ" pitchFamily="50" charset="-128"/>
              </a:rPr>
              <a:t>(</a:t>
            </a:r>
            <a:r>
              <a:rPr lang="ja-JP" altLang="en-US" b="1" dirty="0" smtClean="0">
                <a:solidFill>
                  <a:schemeClr val="tx2"/>
                </a:solidFill>
                <a:latin typeface="メイリオ" pitchFamily="50" charset="-128"/>
                <a:ea typeface="メイリオ" pitchFamily="50" charset="-128"/>
              </a:rPr>
              <a:t>安全在庫</a:t>
            </a:r>
            <a:r>
              <a:rPr lang="en-US" altLang="ja-JP"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少し早めに発注する</a:t>
            </a:r>
            <a:r>
              <a:rPr lang="en-US" altLang="ja-JP" dirty="0" smtClean="0">
                <a:solidFill>
                  <a:schemeClr val="tx2"/>
                </a:solidFill>
                <a:latin typeface="メイリオ" pitchFamily="50" charset="-128"/>
                <a:ea typeface="メイリオ" pitchFamily="50" charset="-128"/>
              </a:rPr>
              <a:t>(</a:t>
            </a:r>
            <a:r>
              <a:rPr lang="ja-JP" altLang="en-US" b="1" dirty="0" smtClean="0">
                <a:solidFill>
                  <a:schemeClr val="tx2"/>
                </a:solidFill>
                <a:latin typeface="メイリオ" pitchFamily="50" charset="-128"/>
                <a:ea typeface="メイリオ" pitchFamily="50" charset="-128"/>
              </a:rPr>
              <a:t>発注点</a:t>
            </a:r>
            <a:r>
              <a:rPr lang="en-US" altLang="ja-JP" dirty="0" smtClean="0">
                <a:solidFill>
                  <a:schemeClr val="tx2"/>
                </a:solidFill>
                <a:latin typeface="メイリオ" pitchFamily="50" charset="-128"/>
                <a:ea typeface="メイリオ" pitchFamily="50" charset="-128"/>
              </a:rPr>
              <a:t>)</a:t>
            </a:r>
          </a:p>
        </p:txBody>
      </p:sp>
      <p:cxnSp>
        <p:nvCxnSpPr>
          <p:cNvPr id="4" name="直線矢印コネクタ 3"/>
          <p:cNvCxnSpPr/>
          <p:nvPr/>
        </p:nvCxnSpPr>
        <p:spPr>
          <a:xfrm flipV="1">
            <a:off x="1835696" y="4149080"/>
            <a:ext cx="0" cy="2088232"/>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835696" y="5877272"/>
            <a:ext cx="554461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9" name="フリーフォーム 8"/>
          <p:cNvSpPr/>
          <p:nvPr/>
        </p:nvSpPr>
        <p:spPr>
          <a:xfrm>
            <a:off x="2178111" y="4288977"/>
            <a:ext cx="422031" cy="337624"/>
          </a:xfrm>
          <a:custGeom>
            <a:avLst/>
            <a:gdLst>
              <a:gd name="connsiteX0" fmla="*/ 0 w 422031"/>
              <a:gd name="connsiteY0" fmla="*/ 0 h 337624"/>
              <a:gd name="connsiteX1" fmla="*/ 154745 w 422031"/>
              <a:gd name="connsiteY1" fmla="*/ 196947 h 337624"/>
              <a:gd name="connsiteX2" fmla="*/ 422031 w 422031"/>
              <a:gd name="connsiteY2" fmla="*/ 337624 h 337624"/>
            </a:gdLst>
            <a:ahLst/>
            <a:cxnLst>
              <a:cxn ang="0">
                <a:pos x="connsiteX0" y="connsiteY0"/>
              </a:cxn>
              <a:cxn ang="0">
                <a:pos x="connsiteX1" y="connsiteY1"/>
              </a:cxn>
              <a:cxn ang="0">
                <a:pos x="connsiteX2" y="connsiteY2"/>
              </a:cxn>
            </a:cxnLst>
            <a:rect l="l" t="t" r="r" b="b"/>
            <a:pathLst>
              <a:path w="422031" h="337624">
                <a:moveTo>
                  <a:pt x="0" y="0"/>
                </a:moveTo>
                <a:cubicBezTo>
                  <a:pt x="42203" y="70338"/>
                  <a:pt x="84407" y="140676"/>
                  <a:pt x="154745" y="196947"/>
                </a:cubicBezTo>
                <a:cubicBezTo>
                  <a:pt x="225083" y="253218"/>
                  <a:pt x="323557" y="295421"/>
                  <a:pt x="422031" y="337624"/>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p:cNvCxnSpPr>
            <a:stCxn id="9" idx="2"/>
          </p:cNvCxnSpPr>
          <p:nvPr/>
        </p:nvCxnSpPr>
        <p:spPr>
          <a:xfrm>
            <a:off x="2600142" y="4626601"/>
            <a:ext cx="3195994" cy="602599"/>
          </a:xfrm>
          <a:prstGeom prst="line">
            <a:avLst/>
          </a:prstGeom>
          <a:ln w="254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699792" y="4653136"/>
            <a:ext cx="3096344" cy="1224136"/>
          </a:xfrm>
          <a:prstGeom prst="line">
            <a:avLst/>
          </a:prstGeom>
          <a:ln w="254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5796136" y="4293096"/>
            <a:ext cx="0" cy="158417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6156176" y="4293096"/>
            <a:ext cx="2016224" cy="707886"/>
          </a:xfrm>
          <a:prstGeom prst="rect">
            <a:avLst/>
          </a:prstGeom>
          <a:ln>
            <a:solidFill>
              <a:schemeClr val="tx2"/>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リードタイム中の予想平均需要</a:t>
            </a:r>
            <a:endParaRPr lang="ja-JP" altLang="en-US" sz="2000" dirty="0"/>
          </a:p>
        </p:txBody>
      </p:sp>
      <p:sp>
        <p:nvSpPr>
          <p:cNvPr id="23" name="正方形/長方形 22"/>
          <p:cNvSpPr/>
          <p:nvPr/>
        </p:nvSpPr>
        <p:spPr>
          <a:xfrm>
            <a:off x="6156176" y="5085184"/>
            <a:ext cx="2016224" cy="707886"/>
          </a:xfrm>
          <a:prstGeom prst="rect">
            <a:avLst/>
          </a:prstGeom>
          <a:ln>
            <a:solidFill>
              <a:srgbClr val="C00000"/>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リードタイム中の予想過大需要</a:t>
            </a:r>
            <a:endParaRPr lang="ja-JP" altLang="en-US" sz="2000" dirty="0"/>
          </a:p>
        </p:txBody>
      </p:sp>
      <p:cxnSp>
        <p:nvCxnSpPr>
          <p:cNvPr id="25" name="直線矢印コネクタ 24"/>
          <p:cNvCxnSpPr>
            <a:stCxn id="22" idx="1"/>
          </p:cNvCxnSpPr>
          <p:nvPr/>
        </p:nvCxnSpPr>
        <p:spPr>
          <a:xfrm flipH="1">
            <a:off x="5796136" y="4647039"/>
            <a:ext cx="360040" cy="582161"/>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23" idx="1"/>
          </p:cNvCxnSpPr>
          <p:nvPr/>
        </p:nvCxnSpPr>
        <p:spPr>
          <a:xfrm flipH="1">
            <a:off x="5796136" y="5439127"/>
            <a:ext cx="360040" cy="4381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2699792" y="4293096"/>
            <a:ext cx="0" cy="158417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H="1">
            <a:off x="1835696" y="4653136"/>
            <a:ext cx="864096"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flipV="1">
            <a:off x="1835696" y="5157192"/>
            <a:ext cx="3960440" cy="4462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899592" y="4509120"/>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発注点</a:t>
            </a:r>
            <a:endParaRPr lang="ja-JP" altLang="en-US" sz="2000" dirty="0"/>
          </a:p>
        </p:txBody>
      </p:sp>
      <p:sp>
        <p:nvSpPr>
          <p:cNvPr id="38" name="正方形/長方形 37"/>
          <p:cNvSpPr/>
          <p:nvPr/>
        </p:nvSpPr>
        <p:spPr>
          <a:xfrm>
            <a:off x="539552" y="5333146"/>
            <a:ext cx="1512168" cy="400110"/>
          </a:xfrm>
          <a:prstGeom prst="rect">
            <a:avLst/>
          </a:prstGeom>
          <a:solidFill>
            <a:schemeClr val="bg1"/>
          </a:solidFill>
          <a:ln>
            <a:solidFill>
              <a:srgbClr val="C00000"/>
            </a:solidFill>
          </a:ln>
        </p:spPr>
        <p:txBody>
          <a:bodyPr wrap="square">
            <a:spAutoFit/>
          </a:bodyPr>
          <a:lstStyle/>
          <a:p>
            <a:pPr algn="ctr"/>
            <a:r>
              <a:rPr lang="ja-JP" altLang="en-US" sz="2000" b="1" dirty="0" smtClean="0">
                <a:solidFill>
                  <a:schemeClr val="tx2"/>
                </a:solidFill>
                <a:latin typeface="メイリオ" pitchFamily="50" charset="-128"/>
                <a:ea typeface="メイリオ" pitchFamily="50" charset="-128"/>
              </a:rPr>
              <a:t>安全在庫量</a:t>
            </a:r>
            <a:endParaRPr lang="ja-JP" altLang="en-US" sz="2000" b="1" dirty="0">
              <a:solidFill>
                <a:schemeClr val="tx2"/>
              </a:solidFill>
              <a:latin typeface="メイリオ" pitchFamily="50" charset="-128"/>
              <a:ea typeface="メイリオ" pitchFamily="50" charset="-128"/>
            </a:endParaRPr>
          </a:p>
        </p:txBody>
      </p:sp>
      <p:sp>
        <p:nvSpPr>
          <p:cNvPr id="39" name="左右矢印 38"/>
          <p:cNvSpPr/>
          <p:nvPr/>
        </p:nvSpPr>
        <p:spPr>
          <a:xfrm rot="5400000">
            <a:off x="1871700" y="5409220"/>
            <a:ext cx="720080"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2411760" y="5909210"/>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dirty="0"/>
          </a:p>
        </p:txBody>
      </p:sp>
      <p:sp>
        <p:nvSpPr>
          <p:cNvPr id="41" name="正方形/長方形 40"/>
          <p:cNvSpPr/>
          <p:nvPr/>
        </p:nvSpPr>
        <p:spPr>
          <a:xfrm>
            <a:off x="5458549" y="5909210"/>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sp>
        <p:nvSpPr>
          <p:cNvPr id="42" name="左右矢印 41"/>
          <p:cNvSpPr/>
          <p:nvPr/>
        </p:nvSpPr>
        <p:spPr>
          <a:xfrm>
            <a:off x="2699792" y="6309320"/>
            <a:ext cx="3096344"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リードタイム</a:t>
            </a:r>
            <a:endParaRPr kumimoji="1"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b="1" dirty="0" smtClean="0">
                <a:solidFill>
                  <a:srgbClr val="C00000"/>
                </a:solidFill>
                <a:latin typeface="メイリオ" pitchFamily="50" charset="-128"/>
                <a:ea typeface="メイリオ" pitchFamily="50" charset="-128"/>
              </a:rPr>
              <a:t>定量発注</a:t>
            </a:r>
            <a:r>
              <a:rPr lang="ja-JP" altLang="en-US" dirty="0" smtClean="0">
                <a:latin typeface="メイリオ" pitchFamily="50" charset="-128"/>
                <a:ea typeface="メイリオ" pitchFamily="50" charset="-128"/>
              </a:rPr>
              <a:t>と</a:t>
            </a:r>
            <a:r>
              <a:rPr lang="ja-JP" altLang="en-US" b="1" dirty="0" smtClean="0">
                <a:solidFill>
                  <a:srgbClr val="008000"/>
                </a:solidFill>
                <a:latin typeface="メイリオ" pitchFamily="50" charset="-128"/>
                <a:ea typeface="メイリオ" pitchFamily="50" charset="-128"/>
              </a:rPr>
              <a:t>定期発注</a:t>
            </a:r>
            <a:r>
              <a:rPr lang="ja-JP" altLang="en-US" dirty="0" smtClean="0">
                <a:latin typeface="メイリオ" pitchFamily="50" charset="-128"/>
                <a:ea typeface="メイリオ" pitchFamily="50" charset="-128"/>
              </a:rPr>
              <a:t>：</a:t>
            </a:r>
            <a:r>
              <a:rPr lang="ja-JP" altLang="en-US" u="sng" dirty="0" smtClean="0">
                <a:latin typeface="メイリオ" pitchFamily="50" charset="-128"/>
                <a:ea typeface="メイリオ" pitchFamily="50" charset="-128"/>
              </a:rPr>
              <a:t>需要</a:t>
            </a:r>
            <a:r>
              <a:rPr lang="ja-JP" altLang="en-US" b="1" u="sng" dirty="0" smtClean="0">
                <a:latin typeface="メイリオ" pitchFamily="50" charset="-128"/>
                <a:ea typeface="メイリオ" pitchFamily="50" charset="-128"/>
              </a:rPr>
              <a:t>小</a:t>
            </a:r>
            <a:endParaRPr kumimoji="1" lang="ja-JP" altLang="en-US" b="1" u="sng" dirty="0">
              <a:latin typeface="メイリオ" pitchFamily="50" charset="-128"/>
              <a:ea typeface="メイリオ" pitchFamily="50" charset="-128"/>
            </a:endParaRPr>
          </a:p>
        </p:txBody>
      </p:sp>
      <p:cxnSp>
        <p:nvCxnSpPr>
          <p:cNvPr id="5" name="直線矢印コネクタ 4"/>
          <p:cNvCxnSpPr/>
          <p:nvPr/>
        </p:nvCxnSpPr>
        <p:spPr>
          <a:xfrm flipV="1">
            <a:off x="1187624" y="1844824"/>
            <a:ext cx="0" cy="410445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187624" y="5013176"/>
            <a:ext cx="669674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フリーフォーム 9"/>
          <p:cNvSpPr/>
          <p:nvPr/>
        </p:nvSpPr>
        <p:spPr>
          <a:xfrm>
            <a:off x="1547446" y="3284984"/>
            <a:ext cx="576282" cy="432048"/>
          </a:xfrm>
          <a:custGeom>
            <a:avLst/>
            <a:gdLst>
              <a:gd name="connsiteX0" fmla="*/ 0 w 393896"/>
              <a:gd name="connsiteY0" fmla="*/ 0 h 450166"/>
              <a:gd name="connsiteX1" fmla="*/ 126609 w 393896"/>
              <a:gd name="connsiteY1" fmla="*/ 295421 h 450166"/>
              <a:gd name="connsiteX2" fmla="*/ 393896 w 393896"/>
              <a:gd name="connsiteY2" fmla="*/ 450166 h 450166"/>
              <a:gd name="connsiteX3" fmla="*/ 393896 w 393896"/>
              <a:gd name="connsiteY3" fmla="*/ 450166 h 450166"/>
              <a:gd name="connsiteX4" fmla="*/ 393896 w 393896"/>
              <a:gd name="connsiteY4" fmla="*/ 450166 h 4501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896" h="450166">
                <a:moveTo>
                  <a:pt x="0" y="0"/>
                </a:moveTo>
                <a:cubicBezTo>
                  <a:pt x="30480" y="110196"/>
                  <a:pt x="60960" y="220393"/>
                  <a:pt x="126609" y="295421"/>
                </a:cubicBezTo>
                <a:cubicBezTo>
                  <a:pt x="192258" y="370449"/>
                  <a:pt x="393896" y="450166"/>
                  <a:pt x="393896" y="450166"/>
                </a:cubicBezTo>
                <a:lnTo>
                  <a:pt x="393896" y="450166"/>
                </a:lnTo>
                <a:lnTo>
                  <a:pt x="393896" y="450166"/>
                </a:ln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p:cNvCxnSpPr/>
          <p:nvPr/>
        </p:nvCxnSpPr>
        <p:spPr>
          <a:xfrm>
            <a:off x="2123728" y="3429000"/>
            <a:ext cx="0" cy="302433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187624" y="3717032"/>
            <a:ext cx="5832648"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3851920" y="2276872"/>
            <a:ext cx="0" cy="273630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123728" y="3717032"/>
            <a:ext cx="1728192" cy="576064"/>
          </a:xfrm>
          <a:prstGeom prst="line">
            <a:avLst/>
          </a:prstGeom>
          <a:ln w="254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1" name="フリーフォーム 20"/>
          <p:cNvSpPr/>
          <p:nvPr/>
        </p:nvSpPr>
        <p:spPr>
          <a:xfrm>
            <a:off x="2152357" y="3722930"/>
            <a:ext cx="1688123" cy="393895"/>
          </a:xfrm>
          <a:custGeom>
            <a:avLst/>
            <a:gdLst>
              <a:gd name="connsiteX0" fmla="*/ 0 w 1688123"/>
              <a:gd name="connsiteY0" fmla="*/ 0 h 393895"/>
              <a:gd name="connsiteX1" fmla="*/ 422031 w 1688123"/>
              <a:gd name="connsiteY1" fmla="*/ 70338 h 393895"/>
              <a:gd name="connsiteX2" fmla="*/ 717452 w 1688123"/>
              <a:gd name="connsiteY2" fmla="*/ 168812 h 393895"/>
              <a:gd name="connsiteX3" fmla="*/ 1195754 w 1688123"/>
              <a:gd name="connsiteY3" fmla="*/ 225083 h 393895"/>
              <a:gd name="connsiteX4" fmla="*/ 1406769 w 1688123"/>
              <a:gd name="connsiteY4" fmla="*/ 323557 h 393895"/>
              <a:gd name="connsiteX5" fmla="*/ 1688123 w 1688123"/>
              <a:gd name="connsiteY5" fmla="*/ 393895 h 393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88123" h="393895">
                <a:moveTo>
                  <a:pt x="0" y="0"/>
                </a:moveTo>
                <a:cubicBezTo>
                  <a:pt x="151228" y="21101"/>
                  <a:pt x="302456" y="42203"/>
                  <a:pt x="422031" y="70338"/>
                </a:cubicBezTo>
                <a:cubicBezTo>
                  <a:pt x="541606" y="98473"/>
                  <a:pt x="588498" y="143021"/>
                  <a:pt x="717452" y="168812"/>
                </a:cubicBezTo>
                <a:cubicBezTo>
                  <a:pt x="846406" y="194603"/>
                  <a:pt x="1080868" y="199292"/>
                  <a:pt x="1195754" y="225083"/>
                </a:cubicBezTo>
                <a:cubicBezTo>
                  <a:pt x="1310640" y="250874"/>
                  <a:pt x="1324708" y="295422"/>
                  <a:pt x="1406769" y="323557"/>
                </a:cubicBezTo>
                <a:cubicBezTo>
                  <a:pt x="1488830" y="351692"/>
                  <a:pt x="1588476" y="372793"/>
                  <a:pt x="1688123" y="393895"/>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正方形/長方形 21"/>
          <p:cNvSpPr/>
          <p:nvPr/>
        </p:nvSpPr>
        <p:spPr>
          <a:xfrm rot="1165147">
            <a:off x="2193502" y="4039472"/>
            <a:ext cx="1569660"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予想平均重要</a:t>
            </a:r>
            <a:endParaRPr lang="ja-JP" altLang="en-US" b="1" dirty="0"/>
          </a:p>
        </p:txBody>
      </p:sp>
      <p:sp>
        <p:nvSpPr>
          <p:cNvPr id="23" name="正方形/長方形 22"/>
          <p:cNvSpPr/>
          <p:nvPr/>
        </p:nvSpPr>
        <p:spPr>
          <a:xfrm rot="731102">
            <a:off x="2496006" y="3571284"/>
            <a:ext cx="1332416" cy="369332"/>
          </a:xfrm>
          <a:prstGeom prst="rect">
            <a:avLst/>
          </a:prstGeom>
        </p:spPr>
        <p:txBody>
          <a:bodyPr wrap="none">
            <a:spAutoFit/>
          </a:bodyPr>
          <a:lstStyle/>
          <a:p>
            <a:r>
              <a:rPr lang="ja-JP" altLang="en-US" b="1" dirty="0" smtClean="0">
                <a:solidFill>
                  <a:srgbClr val="C00000"/>
                </a:solidFill>
                <a:latin typeface="メイリオ" pitchFamily="50" charset="-128"/>
                <a:ea typeface="メイリオ" pitchFamily="50" charset="-128"/>
              </a:rPr>
              <a:t>実際の需要</a:t>
            </a:r>
            <a:endParaRPr lang="ja-JP" altLang="en-US" b="1" dirty="0">
              <a:solidFill>
                <a:srgbClr val="C00000"/>
              </a:solidFill>
              <a:latin typeface="メイリオ" pitchFamily="50" charset="-128"/>
              <a:ea typeface="メイリオ" pitchFamily="50" charset="-128"/>
            </a:endParaRPr>
          </a:p>
        </p:txBody>
      </p:sp>
      <p:sp>
        <p:nvSpPr>
          <p:cNvPr id="24" name="正方形/長方形 23"/>
          <p:cNvSpPr/>
          <p:nvPr/>
        </p:nvSpPr>
        <p:spPr>
          <a:xfrm>
            <a:off x="251520" y="3573016"/>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発注点</a:t>
            </a:r>
            <a:endParaRPr lang="ja-JP" altLang="en-US" sz="2000" dirty="0"/>
          </a:p>
        </p:txBody>
      </p:sp>
      <p:sp>
        <p:nvSpPr>
          <p:cNvPr id="25" name="正方形/長方形 24"/>
          <p:cNvSpPr/>
          <p:nvPr/>
        </p:nvSpPr>
        <p:spPr>
          <a:xfrm>
            <a:off x="1786141" y="5013176"/>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dirty="0"/>
          </a:p>
        </p:txBody>
      </p:sp>
      <p:sp>
        <p:nvSpPr>
          <p:cNvPr id="26" name="正方形/長方形 25"/>
          <p:cNvSpPr/>
          <p:nvPr/>
        </p:nvSpPr>
        <p:spPr>
          <a:xfrm>
            <a:off x="3491880" y="504511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cxnSp>
        <p:nvCxnSpPr>
          <p:cNvPr id="27" name="直線コネクタ 26"/>
          <p:cNvCxnSpPr/>
          <p:nvPr/>
        </p:nvCxnSpPr>
        <p:spPr>
          <a:xfrm>
            <a:off x="3851920" y="2852936"/>
            <a:ext cx="3384376" cy="1152128"/>
          </a:xfrm>
          <a:prstGeom prst="line">
            <a:avLst/>
          </a:prstGeom>
          <a:ln w="254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8" name="フリーフォーム 27"/>
          <p:cNvSpPr/>
          <p:nvPr/>
        </p:nvSpPr>
        <p:spPr>
          <a:xfrm>
            <a:off x="3851920" y="2636912"/>
            <a:ext cx="2088232" cy="576064"/>
          </a:xfrm>
          <a:custGeom>
            <a:avLst/>
            <a:gdLst>
              <a:gd name="connsiteX0" fmla="*/ 0 w 1688123"/>
              <a:gd name="connsiteY0" fmla="*/ 0 h 393895"/>
              <a:gd name="connsiteX1" fmla="*/ 422031 w 1688123"/>
              <a:gd name="connsiteY1" fmla="*/ 70338 h 393895"/>
              <a:gd name="connsiteX2" fmla="*/ 717452 w 1688123"/>
              <a:gd name="connsiteY2" fmla="*/ 168812 h 393895"/>
              <a:gd name="connsiteX3" fmla="*/ 1195754 w 1688123"/>
              <a:gd name="connsiteY3" fmla="*/ 225083 h 393895"/>
              <a:gd name="connsiteX4" fmla="*/ 1406769 w 1688123"/>
              <a:gd name="connsiteY4" fmla="*/ 323557 h 393895"/>
              <a:gd name="connsiteX5" fmla="*/ 1688123 w 1688123"/>
              <a:gd name="connsiteY5" fmla="*/ 393895 h 393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88123" h="393895">
                <a:moveTo>
                  <a:pt x="0" y="0"/>
                </a:moveTo>
                <a:cubicBezTo>
                  <a:pt x="151228" y="21101"/>
                  <a:pt x="302456" y="42203"/>
                  <a:pt x="422031" y="70338"/>
                </a:cubicBezTo>
                <a:cubicBezTo>
                  <a:pt x="541606" y="98473"/>
                  <a:pt x="588498" y="143021"/>
                  <a:pt x="717452" y="168812"/>
                </a:cubicBezTo>
                <a:cubicBezTo>
                  <a:pt x="846406" y="194603"/>
                  <a:pt x="1080868" y="199292"/>
                  <a:pt x="1195754" y="225083"/>
                </a:cubicBezTo>
                <a:cubicBezTo>
                  <a:pt x="1310640" y="250874"/>
                  <a:pt x="1324708" y="295422"/>
                  <a:pt x="1406769" y="323557"/>
                </a:cubicBezTo>
                <a:cubicBezTo>
                  <a:pt x="1488830" y="351692"/>
                  <a:pt x="1588476" y="372793"/>
                  <a:pt x="1688123" y="393895"/>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左右矢印 28"/>
          <p:cNvSpPr/>
          <p:nvPr/>
        </p:nvSpPr>
        <p:spPr>
          <a:xfrm>
            <a:off x="2123728" y="5904656"/>
            <a:ext cx="172819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a:t>
            </a:r>
            <a:endParaRPr kumimoji="1" lang="en-US" altLang="ja-JP" sz="2000" b="1" dirty="0" smtClean="0">
              <a:solidFill>
                <a:schemeClr val="tx2"/>
              </a:solidFill>
              <a:latin typeface="メイリオ" pitchFamily="50" charset="-128"/>
              <a:ea typeface="メイリオ" pitchFamily="50" charset="-128"/>
            </a:endParaRPr>
          </a:p>
          <a:p>
            <a:pPr algn="ctr"/>
            <a:r>
              <a:rPr kumimoji="1" lang="ja-JP" altLang="en-US" sz="2000" b="1" dirty="0" smtClean="0">
                <a:solidFill>
                  <a:schemeClr val="tx2"/>
                </a:solidFill>
                <a:latin typeface="メイリオ" pitchFamily="50" charset="-128"/>
                <a:ea typeface="メイリオ" pitchFamily="50" charset="-128"/>
              </a:rPr>
              <a:t>タイム</a:t>
            </a:r>
            <a:endParaRPr kumimoji="1" lang="ja-JP" altLang="en-US" sz="2000" b="1" dirty="0">
              <a:solidFill>
                <a:schemeClr val="tx2"/>
              </a:solidFill>
              <a:latin typeface="メイリオ" pitchFamily="50" charset="-128"/>
              <a:ea typeface="メイリオ" pitchFamily="50" charset="-128"/>
            </a:endParaRPr>
          </a:p>
        </p:txBody>
      </p:sp>
      <p:sp>
        <p:nvSpPr>
          <p:cNvPr id="30" name="左右矢印 29"/>
          <p:cNvSpPr/>
          <p:nvPr/>
        </p:nvSpPr>
        <p:spPr>
          <a:xfrm>
            <a:off x="2123728" y="5400600"/>
            <a:ext cx="424847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発注期間</a:t>
            </a:r>
            <a:endParaRPr kumimoji="1" lang="ja-JP" altLang="en-US" sz="2000" b="1" dirty="0">
              <a:solidFill>
                <a:schemeClr val="tx2"/>
              </a:solidFill>
              <a:latin typeface="メイリオ" pitchFamily="50" charset="-128"/>
              <a:ea typeface="メイリオ" pitchFamily="50" charset="-128"/>
            </a:endParaRPr>
          </a:p>
        </p:txBody>
      </p:sp>
      <p:sp>
        <p:nvSpPr>
          <p:cNvPr id="34" name="正方形/長方形 33"/>
          <p:cNvSpPr/>
          <p:nvPr/>
        </p:nvSpPr>
        <p:spPr>
          <a:xfrm>
            <a:off x="5796136" y="2348880"/>
            <a:ext cx="2016224" cy="707886"/>
          </a:xfrm>
          <a:prstGeom prst="rect">
            <a:avLst/>
          </a:prstGeom>
          <a:ln w="25400">
            <a:solidFill>
              <a:schemeClr val="tx2"/>
            </a:solidFill>
          </a:ln>
        </p:spPr>
        <p:txBody>
          <a:bodyPr wrap="square">
            <a:spAutoFit/>
          </a:bodyPr>
          <a:lstStyle/>
          <a:p>
            <a:r>
              <a:rPr lang="ja-JP" altLang="en-US" sz="2000" b="1" dirty="0" smtClean="0">
                <a:solidFill>
                  <a:srgbClr val="C00000"/>
                </a:solidFill>
                <a:latin typeface="メイリオ" pitchFamily="50" charset="-128"/>
                <a:ea typeface="メイリオ" pitchFamily="50" charset="-128"/>
              </a:rPr>
              <a:t>在庫があるから様子を見よう</a:t>
            </a:r>
            <a:endParaRPr lang="ja-JP" altLang="en-US" sz="2000" b="1" dirty="0">
              <a:solidFill>
                <a:srgbClr val="C00000"/>
              </a:solidFill>
              <a:latin typeface="メイリオ" pitchFamily="50" charset="-128"/>
              <a:ea typeface="メイリオ" pitchFamily="50" charset="-128"/>
            </a:endParaRPr>
          </a:p>
        </p:txBody>
      </p:sp>
      <p:sp>
        <p:nvSpPr>
          <p:cNvPr id="35" name="正方形/長方形 34"/>
          <p:cNvSpPr/>
          <p:nvPr/>
        </p:nvSpPr>
        <p:spPr>
          <a:xfrm>
            <a:off x="6588224" y="5301208"/>
            <a:ext cx="2016224" cy="1015663"/>
          </a:xfrm>
          <a:prstGeom prst="rect">
            <a:avLst/>
          </a:prstGeom>
          <a:ln w="25400">
            <a:solidFill>
              <a:schemeClr val="tx2"/>
            </a:solidFill>
          </a:ln>
        </p:spPr>
        <p:txBody>
          <a:bodyPr wrap="square">
            <a:spAutoFit/>
          </a:bodyPr>
          <a:lstStyle/>
          <a:p>
            <a:r>
              <a:rPr lang="ja-JP" altLang="en-US" sz="2000" b="1" dirty="0" smtClean="0">
                <a:solidFill>
                  <a:srgbClr val="008000"/>
                </a:solidFill>
                <a:latin typeface="メイリオ" pitchFamily="50" charset="-128"/>
                <a:ea typeface="メイリオ" pitchFamily="50" charset="-128"/>
              </a:rPr>
              <a:t>在庫はあるけど発注しなければいけない</a:t>
            </a:r>
            <a:r>
              <a:rPr lang="en-US" altLang="ja-JP" sz="2000" b="1" dirty="0" smtClean="0">
                <a:solidFill>
                  <a:srgbClr val="008000"/>
                </a:solidFill>
                <a:latin typeface="メイリオ" pitchFamily="50" charset="-128"/>
                <a:ea typeface="メイリオ" pitchFamily="50" charset="-128"/>
              </a:rPr>
              <a:t>…</a:t>
            </a:r>
            <a:endParaRPr lang="ja-JP" altLang="en-US" sz="2000" b="1" dirty="0">
              <a:solidFill>
                <a:srgbClr val="008000"/>
              </a:solidFill>
              <a:latin typeface="メイリオ" pitchFamily="50" charset="-128"/>
              <a:ea typeface="メイリオ" pitchFamily="50" charset="-128"/>
            </a:endParaRPr>
          </a:p>
        </p:txBody>
      </p:sp>
      <p:cxnSp>
        <p:nvCxnSpPr>
          <p:cNvPr id="38" name="直線コネクタ 37"/>
          <p:cNvCxnSpPr/>
          <p:nvPr/>
        </p:nvCxnSpPr>
        <p:spPr>
          <a:xfrm flipV="1">
            <a:off x="6372200" y="3645024"/>
            <a:ext cx="0" cy="273630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b="1" dirty="0" smtClean="0">
                <a:solidFill>
                  <a:srgbClr val="C00000"/>
                </a:solidFill>
                <a:latin typeface="メイリオ" pitchFamily="50" charset="-128"/>
                <a:ea typeface="メイリオ" pitchFamily="50" charset="-128"/>
              </a:rPr>
              <a:t>定量発注</a:t>
            </a:r>
            <a:r>
              <a:rPr lang="ja-JP" altLang="en-US" dirty="0" smtClean="0">
                <a:latin typeface="メイリオ" pitchFamily="50" charset="-128"/>
                <a:ea typeface="メイリオ" pitchFamily="50" charset="-128"/>
              </a:rPr>
              <a:t>と</a:t>
            </a:r>
            <a:r>
              <a:rPr lang="ja-JP" altLang="en-US" b="1" dirty="0" smtClean="0">
                <a:solidFill>
                  <a:srgbClr val="008000"/>
                </a:solidFill>
                <a:latin typeface="メイリオ" pitchFamily="50" charset="-128"/>
                <a:ea typeface="メイリオ" pitchFamily="50" charset="-128"/>
              </a:rPr>
              <a:t>定期発注</a:t>
            </a:r>
            <a:r>
              <a:rPr lang="ja-JP" altLang="en-US" dirty="0" smtClean="0">
                <a:latin typeface="メイリオ" pitchFamily="50" charset="-128"/>
                <a:ea typeface="メイリオ" pitchFamily="50" charset="-128"/>
              </a:rPr>
              <a:t>：</a:t>
            </a:r>
            <a:r>
              <a:rPr lang="ja-JP" altLang="en-US" u="sng" dirty="0" smtClean="0">
                <a:latin typeface="メイリオ" pitchFamily="50" charset="-128"/>
                <a:ea typeface="メイリオ" pitchFamily="50" charset="-128"/>
              </a:rPr>
              <a:t>需要</a:t>
            </a:r>
            <a:r>
              <a:rPr lang="ja-JP" altLang="en-US" b="1" u="sng" dirty="0" smtClean="0">
                <a:latin typeface="メイリオ" pitchFamily="50" charset="-128"/>
                <a:ea typeface="メイリオ" pitchFamily="50" charset="-128"/>
              </a:rPr>
              <a:t>大</a:t>
            </a:r>
            <a:endParaRPr kumimoji="1" lang="ja-JP" altLang="en-US" b="1" u="sng" dirty="0">
              <a:latin typeface="メイリオ" pitchFamily="50" charset="-128"/>
              <a:ea typeface="メイリオ" pitchFamily="50" charset="-128"/>
            </a:endParaRPr>
          </a:p>
        </p:txBody>
      </p:sp>
      <p:cxnSp>
        <p:nvCxnSpPr>
          <p:cNvPr id="5" name="直線矢印コネクタ 4"/>
          <p:cNvCxnSpPr/>
          <p:nvPr/>
        </p:nvCxnSpPr>
        <p:spPr>
          <a:xfrm flipV="1">
            <a:off x="1187624" y="1844824"/>
            <a:ext cx="0" cy="410445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1187624" y="5013176"/>
            <a:ext cx="74168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フリーフォーム 9"/>
          <p:cNvSpPr/>
          <p:nvPr/>
        </p:nvSpPr>
        <p:spPr>
          <a:xfrm>
            <a:off x="1547446" y="3284984"/>
            <a:ext cx="576282" cy="432048"/>
          </a:xfrm>
          <a:custGeom>
            <a:avLst/>
            <a:gdLst>
              <a:gd name="connsiteX0" fmla="*/ 0 w 393896"/>
              <a:gd name="connsiteY0" fmla="*/ 0 h 450166"/>
              <a:gd name="connsiteX1" fmla="*/ 126609 w 393896"/>
              <a:gd name="connsiteY1" fmla="*/ 295421 h 450166"/>
              <a:gd name="connsiteX2" fmla="*/ 393896 w 393896"/>
              <a:gd name="connsiteY2" fmla="*/ 450166 h 450166"/>
              <a:gd name="connsiteX3" fmla="*/ 393896 w 393896"/>
              <a:gd name="connsiteY3" fmla="*/ 450166 h 450166"/>
              <a:gd name="connsiteX4" fmla="*/ 393896 w 393896"/>
              <a:gd name="connsiteY4" fmla="*/ 450166 h 4501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896" h="450166">
                <a:moveTo>
                  <a:pt x="0" y="0"/>
                </a:moveTo>
                <a:cubicBezTo>
                  <a:pt x="30480" y="110196"/>
                  <a:pt x="60960" y="220393"/>
                  <a:pt x="126609" y="295421"/>
                </a:cubicBezTo>
                <a:cubicBezTo>
                  <a:pt x="192258" y="370449"/>
                  <a:pt x="393896" y="450166"/>
                  <a:pt x="393896" y="450166"/>
                </a:cubicBezTo>
                <a:lnTo>
                  <a:pt x="393896" y="450166"/>
                </a:lnTo>
                <a:lnTo>
                  <a:pt x="393896" y="450166"/>
                </a:ln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p:cNvCxnSpPr/>
          <p:nvPr/>
        </p:nvCxnSpPr>
        <p:spPr>
          <a:xfrm>
            <a:off x="2123728" y="3429000"/>
            <a:ext cx="0" cy="302433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187624" y="3717032"/>
            <a:ext cx="6264696"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3851920" y="2276872"/>
            <a:ext cx="0" cy="273630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123728" y="3717032"/>
            <a:ext cx="1728192" cy="576064"/>
          </a:xfrm>
          <a:prstGeom prst="line">
            <a:avLst/>
          </a:prstGeom>
          <a:ln w="254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rot="1165147">
            <a:off x="2193502" y="4039472"/>
            <a:ext cx="1569660"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予想平均重要</a:t>
            </a:r>
            <a:endParaRPr lang="ja-JP" altLang="en-US" b="1" dirty="0"/>
          </a:p>
        </p:txBody>
      </p:sp>
      <p:sp>
        <p:nvSpPr>
          <p:cNvPr id="23" name="正方形/長方形 22"/>
          <p:cNvSpPr/>
          <p:nvPr/>
        </p:nvSpPr>
        <p:spPr>
          <a:xfrm rot="731102">
            <a:off x="2363720" y="4501561"/>
            <a:ext cx="1332416" cy="369332"/>
          </a:xfrm>
          <a:prstGeom prst="rect">
            <a:avLst/>
          </a:prstGeom>
        </p:spPr>
        <p:txBody>
          <a:bodyPr wrap="none">
            <a:spAutoFit/>
          </a:bodyPr>
          <a:lstStyle/>
          <a:p>
            <a:r>
              <a:rPr lang="ja-JP" altLang="en-US" b="1" dirty="0" smtClean="0">
                <a:solidFill>
                  <a:srgbClr val="C00000"/>
                </a:solidFill>
                <a:latin typeface="メイリオ" pitchFamily="50" charset="-128"/>
                <a:ea typeface="メイリオ" pitchFamily="50" charset="-128"/>
              </a:rPr>
              <a:t>実際の需要</a:t>
            </a:r>
            <a:endParaRPr lang="ja-JP" altLang="en-US" b="1" dirty="0">
              <a:solidFill>
                <a:srgbClr val="C00000"/>
              </a:solidFill>
              <a:latin typeface="メイリオ" pitchFamily="50" charset="-128"/>
              <a:ea typeface="メイリオ" pitchFamily="50" charset="-128"/>
            </a:endParaRPr>
          </a:p>
        </p:txBody>
      </p:sp>
      <p:sp>
        <p:nvSpPr>
          <p:cNvPr id="24" name="正方形/長方形 23"/>
          <p:cNvSpPr/>
          <p:nvPr/>
        </p:nvSpPr>
        <p:spPr>
          <a:xfrm>
            <a:off x="251520" y="3573016"/>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発注点</a:t>
            </a:r>
            <a:endParaRPr lang="ja-JP" altLang="en-US" sz="2000" dirty="0"/>
          </a:p>
        </p:txBody>
      </p:sp>
      <p:sp>
        <p:nvSpPr>
          <p:cNvPr id="25" name="正方形/長方形 24"/>
          <p:cNvSpPr/>
          <p:nvPr/>
        </p:nvSpPr>
        <p:spPr>
          <a:xfrm>
            <a:off x="1786141" y="5013176"/>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dirty="0"/>
          </a:p>
        </p:txBody>
      </p:sp>
      <p:sp>
        <p:nvSpPr>
          <p:cNvPr id="26" name="正方形/長方形 25"/>
          <p:cNvSpPr/>
          <p:nvPr/>
        </p:nvSpPr>
        <p:spPr>
          <a:xfrm>
            <a:off x="3491880" y="504511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cxnSp>
        <p:nvCxnSpPr>
          <p:cNvPr id="27" name="直線コネクタ 26"/>
          <p:cNvCxnSpPr/>
          <p:nvPr/>
        </p:nvCxnSpPr>
        <p:spPr>
          <a:xfrm>
            <a:off x="3851920" y="2852936"/>
            <a:ext cx="3672408" cy="1296144"/>
          </a:xfrm>
          <a:prstGeom prst="line">
            <a:avLst/>
          </a:prstGeom>
          <a:ln w="254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9" name="左右矢印 28"/>
          <p:cNvSpPr/>
          <p:nvPr/>
        </p:nvSpPr>
        <p:spPr>
          <a:xfrm>
            <a:off x="2123728" y="5904656"/>
            <a:ext cx="172819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a:t>
            </a:r>
            <a:endParaRPr kumimoji="1" lang="en-US" altLang="ja-JP" sz="2000" b="1" dirty="0" smtClean="0">
              <a:solidFill>
                <a:schemeClr val="tx2"/>
              </a:solidFill>
              <a:latin typeface="メイリオ" pitchFamily="50" charset="-128"/>
              <a:ea typeface="メイリオ" pitchFamily="50" charset="-128"/>
            </a:endParaRPr>
          </a:p>
          <a:p>
            <a:pPr algn="ctr"/>
            <a:r>
              <a:rPr kumimoji="1" lang="ja-JP" altLang="en-US" sz="2000" b="1" dirty="0" smtClean="0">
                <a:solidFill>
                  <a:schemeClr val="tx2"/>
                </a:solidFill>
                <a:latin typeface="メイリオ" pitchFamily="50" charset="-128"/>
                <a:ea typeface="メイリオ" pitchFamily="50" charset="-128"/>
              </a:rPr>
              <a:t>タイム</a:t>
            </a:r>
            <a:endParaRPr kumimoji="1" lang="ja-JP" altLang="en-US" sz="2000" b="1" dirty="0">
              <a:solidFill>
                <a:schemeClr val="tx2"/>
              </a:solidFill>
              <a:latin typeface="メイリオ" pitchFamily="50" charset="-128"/>
              <a:ea typeface="メイリオ" pitchFamily="50" charset="-128"/>
            </a:endParaRPr>
          </a:p>
        </p:txBody>
      </p:sp>
      <p:sp>
        <p:nvSpPr>
          <p:cNvPr id="30" name="左右矢印 29"/>
          <p:cNvSpPr/>
          <p:nvPr/>
        </p:nvSpPr>
        <p:spPr>
          <a:xfrm>
            <a:off x="2123728" y="5400600"/>
            <a:ext cx="424847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発注期間</a:t>
            </a:r>
            <a:endParaRPr kumimoji="1" lang="ja-JP" altLang="en-US" sz="2000" b="1" dirty="0">
              <a:solidFill>
                <a:schemeClr val="tx2"/>
              </a:solidFill>
              <a:latin typeface="メイリオ" pitchFamily="50" charset="-128"/>
              <a:ea typeface="メイリオ" pitchFamily="50" charset="-128"/>
            </a:endParaRPr>
          </a:p>
        </p:txBody>
      </p:sp>
      <p:sp>
        <p:nvSpPr>
          <p:cNvPr id="34" name="正方形/長方形 33"/>
          <p:cNvSpPr/>
          <p:nvPr/>
        </p:nvSpPr>
        <p:spPr>
          <a:xfrm>
            <a:off x="4211960" y="4293096"/>
            <a:ext cx="1512168" cy="707886"/>
          </a:xfrm>
          <a:prstGeom prst="rect">
            <a:avLst/>
          </a:prstGeom>
          <a:ln w="25400">
            <a:solidFill>
              <a:schemeClr val="tx2"/>
            </a:solidFill>
          </a:ln>
        </p:spPr>
        <p:txBody>
          <a:bodyPr wrap="square">
            <a:spAutoFit/>
          </a:bodyPr>
          <a:lstStyle/>
          <a:p>
            <a:r>
              <a:rPr lang="ja-JP" altLang="en-US" sz="2000" b="1" dirty="0" smtClean="0">
                <a:solidFill>
                  <a:srgbClr val="C00000"/>
                </a:solidFill>
                <a:latin typeface="メイリオ" pitchFamily="50" charset="-128"/>
                <a:ea typeface="メイリオ" pitchFamily="50" charset="-128"/>
              </a:rPr>
              <a:t>もう発注　しないと</a:t>
            </a:r>
            <a:r>
              <a:rPr lang="en-US" altLang="ja-JP" sz="2000" b="1" dirty="0" smtClean="0">
                <a:solidFill>
                  <a:srgbClr val="C00000"/>
                </a:solidFill>
                <a:latin typeface="メイリオ" pitchFamily="50" charset="-128"/>
                <a:ea typeface="メイリオ" pitchFamily="50" charset="-128"/>
              </a:rPr>
              <a:t>…</a:t>
            </a:r>
          </a:p>
        </p:txBody>
      </p:sp>
      <p:sp>
        <p:nvSpPr>
          <p:cNvPr id="31" name="フリーフォーム 30"/>
          <p:cNvSpPr/>
          <p:nvPr/>
        </p:nvSpPr>
        <p:spPr>
          <a:xfrm>
            <a:off x="2152357" y="3722930"/>
            <a:ext cx="1702191" cy="998806"/>
          </a:xfrm>
          <a:custGeom>
            <a:avLst/>
            <a:gdLst>
              <a:gd name="connsiteX0" fmla="*/ 0 w 1702191"/>
              <a:gd name="connsiteY0" fmla="*/ 0 h 998806"/>
              <a:gd name="connsiteX1" fmla="*/ 520505 w 1702191"/>
              <a:gd name="connsiteY1" fmla="*/ 56271 h 998806"/>
              <a:gd name="connsiteX2" fmla="*/ 815926 w 1702191"/>
              <a:gd name="connsiteY2" fmla="*/ 239151 h 998806"/>
              <a:gd name="connsiteX3" fmla="*/ 1055077 w 1702191"/>
              <a:gd name="connsiteY3" fmla="*/ 633046 h 998806"/>
              <a:gd name="connsiteX4" fmla="*/ 1702191 w 1702191"/>
              <a:gd name="connsiteY4" fmla="*/ 998806 h 9988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2191" h="998806">
                <a:moveTo>
                  <a:pt x="0" y="0"/>
                </a:moveTo>
                <a:cubicBezTo>
                  <a:pt x="192258" y="8206"/>
                  <a:pt x="384517" y="16413"/>
                  <a:pt x="520505" y="56271"/>
                </a:cubicBezTo>
                <a:cubicBezTo>
                  <a:pt x="656493" y="96129"/>
                  <a:pt x="726831" y="143022"/>
                  <a:pt x="815926" y="239151"/>
                </a:cubicBezTo>
                <a:cubicBezTo>
                  <a:pt x="905021" y="335280"/>
                  <a:pt x="907366" y="506437"/>
                  <a:pt x="1055077" y="633046"/>
                </a:cubicBezTo>
                <a:cubicBezTo>
                  <a:pt x="1202788" y="759655"/>
                  <a:pt x="1452489" y="879230"/>
                  <a:pt x="1702191" y="998806"/>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フリーフォーム 31"/>
          <p:cNvSpPr/>
          <p:nvPr/>
        </p:nvSpPr>
        <p:spPr>
          <a:xfrm>
            <a:off x="3851920" y="3284984"/>
            <a:ext cx="2232248" cy="1224136"/>
          </a:xfrm>
          <a:custGeom>
            <a:avLst/>
            <a:gdLst>
              <a:gd name="connsiteX0" fmla="*/ 0 w 1702191"/>
              <a:gd name="connsiteY0" fmla="*/ 0 h 998806"/>
              <a:gd name="connsiteX1" fmla="*/ 520505 w 1702191"/>
              <a:gd name="connsiteY1" fmla="*/ 56271 h 998806"/>
              <a:gd name="connsiteX2" fmla="*/ 815926 w 1702191"/>
              <a:gd name="connsiteY2" fmla="*/ 239151 h 998806"/>
              <a:gd name="connsiteX3" fmla="*/ 1055077 w 1702191"/>
              <a:gd name="connsiteY3" fmla="*/ 633046 h 998806"/>
              <a:gd name="connsiteX4" fmla="*/ 1702191 w 1702191"/>
              <a:gd name="connsiteY4" fmla="*/ 998806 h 9988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2191" h="998806">
                <a:moveTo>
                  <a:pt x="0" y="0"/>
                </a:moveTo>
                <a:cubicBezTo>
                  <a:pt x="192258" y="8206"/>
                  <a:pt x="384517" y="16413"/>
                  <a:pt x="520505" y="56271"/>
                </a:cubicBezTo>
                <a:cubicBezTo>
                  <a:pt x="656493" y="96129"/>
                  <a:pt x="726831" y="143022"/>
                  <a:pt x="815926" y="239151"/>
                </a:cubicBezTo>
                <a:cubicBezTo>
                  <a:pt x="905021" y="335280"/>
                  <a:pt x="907366" y="506437"/>
                  <a:pt x="1055077" y="633046"/>
                </a:cubicBezTo>
                <a:cubicBezTo>
                  <a:pt x="1202788" y="759655"/>
                  <a:pt x="1452489" y="879230"/>
                  <a:pt x="1702191" y="998806"/>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9" name="直線矢印コネクタ 38"/>
          <p:cNvCxnSpPr/>
          <p:nvPr/>
        </p:nvCxnSpPr>
        <p:spPr>
          <a:xfrm flipV="1">
            <a:off x="4788024" y="3789040"/>
            <a:ext cx="216024" cy="5040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flipV="1">
            <a:off x="6372200" y="3717032"/>
            <a:ext cx="0" cy="2592288"/>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46" name="左右矢印 45"/>
          <p:cNvSpPr/>
          <p:nvPr/>
        </p:nvSpPr>
        <p:spPr>
          <a:xfrm>
            <a:off x="6372200" y="5373216"/>
            <a:ext cx="172819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a:t>
            </a:r>
            <a:endParaRPr kumimoji="1" lang="en-US" altLang="ja-JP" sz="2000" b="1" dirty="0" smtClean="0">
              <a:solidFill>
                <a:schemeClr val="tx2"/>
              </a:solidFill>
              <a:latin typeface="メイリオ" pitchFamily="50" charset="-128"/>
              <a:ea typeface="メイリオ" pitchFamily="50" charset="-128"/>
            </a:endParaRPr>
          </a:p>
          <a:p>
            <a:pPr algn="ctr"/>
            <a:r>
              <a:rPr kumimoji="1" lang="ja-JP" altLang="en-US" sz="2000" b="1" dirty="0" smtClean="0">
                <a:solidFill>
                  <a:schemeClr val="tx2"/>
                </a:solidFill>
                <a:latin typeface="メイリオ" pitchFamily="50" charset="-128"/>
                <a:ea typeface="メイリオ" pitchFamily="50" charset="-128"/>
              </a:rPr>
              <a:t>タイム</a:t>
            </a:r>
            <a:endParaRPr kumimoji="1" lang="ja-JP" altLang="en-US" sz="2000" b="1" dirty="0">
              <a:solidFill>
                <a:schemeClr val="tx2"/>
              </a:solidFill>
              <a:latin typeface="メイリオ" pitchFamily="50" charset="-128"/>
              <a:ea typeface="メイリオ" pitchFamily="50" charset="-128"/>
            </a:endParaRPr>
          </a:p>
        </p:txBody>
      </p:sp>
      <p:sp>
        <p:nvSpPr>
          <p:cNvPr id="48" name="正方形/長方形 47"/>
          <p:cNvSpPr/>
          <p:nvPr/>
        </p:nvSpPr>
        <p:spPr>
          <a:xfrm>
            <a:off x="4283968" y="5889466"/>
            <a:ext cx="2016224" cy="707886"/>
          </a:xfrm>
          <a:prstGeom prst="rect">
            <a:avLst/>
          </a:prstGeom>
          <a:ln w="25400">
            <a:solidFill>
              <a:schemeClr val="tx2"/>
            </a:solidFill>
          </a:ln>
        </p:spPr>
        <p:txBody>
          <a:bodyPr wrap="square">
            <a:spAutoFit/>
          </a:bodyPr>
          <a:lstStyle/>
          <a:p>
            <a:r>
              <a:rPr lang="ja-JP" altLang="en-US" sz="2000" b="1" dirty="0" smtClean="0">
                <a:solidFill>
                  <a:srgbClr val="008000"/>
                </a:solidFill>
                <a:latin typeface="メイリオ" pitchFamily="50" charset="-128"/>
                <a:ea typeface="メイリオ" pitchFamily="50" charset="-128"/>
              </a:rPr>
              <a:t>発注したいけどできない！</a:t>
            </a:r>
            <a:endParaRPr lang="en-US" altLang="ja-JP" sz="2000" b="1" dirty="0" smtClean="0">
              <a:solidFill>
                <a:srgbClr val="008000"/>
              </a:solidFill>
              <a:latin typeface="メイリオ" pitchFamily="50" charset="-128"/>
              <a:ea typeface="メイリオ" pitchFamily="50" charset="-128"/>
            </a:endParaRPr>
          </a:p>
        </p:txBody>
      </p:sp>
      <p:cxnSp>
        <p:nvCxnSpPr>
          <p:cNvPr id="50" name="直線コネクタ 49"/>
          <p:cNvCxnSpPr/>
          <p:nvPr/>
        </p:nvCxnSpPr>
        <p:spPr>
          <a:xfrm flipV="1">
            <a:off x="8100392" y="3573016"/>
            <a:ext cx="0" cy="273630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6948264" y="3585210"/>
            <a:ext cx="2016224" cy="707886"/>
          </a:xfrm>
          <a:prstGeom prst="rect">
            <a:avLst/>
          </a:prstGeom>
          <a:solidFill>
            <a:schemeClr val="bg1"/>
          </a:solidFill>
          <a:ln w="25400">
            <a:solidFill>
              <a:schemeClr val="tx2"/>
            </a:solidFill>
          </a:ln>
        </p:spPr>
        <p:txBody>
          <a:bodyPr wrap="square">
            <a:spAutoFit/>
          </a:bodyPr>
          <a:lstStyle/>
          <a:p>
            <a:r>
              <a:rPr lang="ja-JP" altLang="en-US" sz="2000" b="1" dirty="0" smtClean="0">
                <a:solidFill>
                  <a:srgbClr val="008000"/>
                </a:solidFill>
                <a:latin typeface="メイリオ" pitchFamily="50" charset="-128"/>
                <a:ea typeface="メイリオ" pitchFamily="50" charset="-128"/>
              </a:rPr>
              <a:t>次の補充はここになってしまう</a:t>
            </a:r>
            <a:endParaRPr lang="en-US" altLang="ja-JP" sz="2000" b="1" dirty="0" smtClean="0">
              <a:solidFill>
                <a:srgbClr val="008000"/>
              </a:solidFill>
              <a:latin typeface="メイリオ" pitchFamily="50" charset="-128"/>
              <a:ea typeface="メイリオ" pitchFamily="50" charset="-128"/>
            </a:endParaRPr>
          </a:p>
        </p:txBody>
      </p:sp>
      <p:cxnSp>
        <p:nvCxnSpPr>
          <p:cNvPr id="53" name="直線矢印コネクタ 52"/>
          <p:cNvCxnSpPr/>
          <p:nvPr/>
        </p:nvCxnSpPr>
        <p:spPr>
          <a:xfrm flipH="1">
            <a:off x="8100392" y="4293096"/>
            <a:ext cx="216024" cy="72008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不確定な要因の発生場所</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kumimoji="1" lang="ja-JP" altLang="en-US" sz="2800" dirty="0" smtClean="0">
                <a:solidFill>
                  <a:schemeClr val="tx2"/>
                </a:solidFill>
                <a:latin typeface="メイリオ" pitchFamily="50" charset="-128"/>
                <a:ea typeface="メイリオ" pitchFamily="50" charset="-128"/>
              </a:rPr>
              <a:t>出力が不確定に変動する場合</a:t>
            </a:r>
            <a:endParaRPr kumimoji="1" lang="en-US" altLang="ja-JP" sz="2800"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入力を制御する</a:t>
            </a:r>
            <a:r>
              <a:rPr kumimoji="1" lang="en-US" altLang="ja-JP" dirty="0" smtClean="0">
                <a:solidFill>
                  <a:schemeClr val="tx2"/>
                </a:solidFill>
                <a:latin typeface="メイリオ" pitchFamily="50" charset="-128"/>
                <a:ea typeface="メイリオ" pitchFamily="50" charset="-128"/>
              </a:rPr>
              <a:t>(</a:t>
            </a:r>
            <a:r>
              <a:rPr kumimoji="1" lang="ja-JP" altLang="en-US" dirty="0" smtClean="0">
                <a:solidFill>
                  <a:schemeClr val="tx2"/>
                </a:solidFill>
                <a:latin typeface="メイリオ" pitchFamily="50" charset="-128"/>
                <a:ea typeface="メイリオ" pitchFamily="50" charset="-128"/>
              </a:rPr>
              <a:t>コンビニ，保険会社</a:t>
            </a:r>
            <a:r>
              <a:rPr kumimoji="1" lang="en-US" altLang="ja-JP" dirty="0" smtClean="0">
                <a:solidFill>
                  <a:schemeClr val="tx2"/>
                </a:solidFill>
                <a:latin typeface="メイリオ" pitchFamily="50" charset="-128"/>
                <a:ea typeface="メイリオ" pitchFamily="50" charset="-128"/>
              </a:rPr>
              <a:t>(</a:t>
            </a:r>
            <a:r>
              <a:rPr kumimoji="1" lang="ja-JP" altLang="en-US" dirty="0" smtClean="0">
                <a:solidFill>
                  <a:schemeClr val="tx2"/>
                </a:solidFill>
                <a:latin typeface="メイリオ" pitchFamily="50" charset="-128"/>
                <a:ea typeface="メイリオ" pitchFamily="50" charset="-128"/>
              </a:rPr>
              <a:t>在庫＝お金</a:t>
            </a:r>
            <a:r>
              <a:rPr kumimoji="1" lang="en-US" altLang="ja-JP" dirty="0" smtClean="0">
                <a:solidFill>
                  <a:schemeClr val="tx2"/>
                </a:solidFill>
                <a:latin typeface="メイリオ" pitchFamily="50" charset="-128"/>
                <a:ea typeface="メイリオ" pitchFamily="50" charset="-128"/>
              </a:rPr>
              <a:t>))</a:t>
            </a:r>
          </a:p>
          <a:p>
            <a:pPr lvl="1">
              <a:buNone/>
            </a:pP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入力が不確定に変動する場合</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出力を制御する</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ダムの水量</a:t>
            </a:r>
            <a:r>
              <a:rPr lang="en-US" altLang="ja-JP" dirty="0" smtClean="0">
                <a:solidFill>
                  <a:schemeClr val="tx2"/>
                </a:solidFill>
                <a:latin typeface="メイリオ" pitchFamily="50" charset="-128"/>
                <a:ea typeface="メイリオ" pitchFamily="50" charset="-128"/>
              </a:rPr>
              <a:t>)</a:t>
            </a:r>
          </a:p>
          <a:p>
            <a:pPr lvl="1"/>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入力・出力の両方が不確定に変動する場合</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生産ライン</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原料配送の遅延，機械の故障，</a:t>
            </a:r>
            <a:r>
              <a:rPr lang="en-US" altLang="ja-JP"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資金保有</a:t>
            </a:r>
            <a:endParaRPr lang="en-US" altLang="ja-JP" dirty="0" smtClean="0">
              <a:solidFill>
                <a:schemeClr val="tx2"/>
              </a:solidFill>
              <a:latin typeface="メイリオ" pitchFamily="50" charset="-128"/>
              <a:ea typeface="メイリオ" pitchFamily="50" charset="-128"/>
            </a:endParaRPr>
          </a:p>
          <a:p>
            <a:pPr lvl="1"/>
            <a:r>
              <a:rPr lang="en-US" altLang="ja-JP" dirty="0" smtClean="0">
                <a:solidFill>
                  <a:schemeClr val="tx2"/>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安全在庫量</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リードタイム中の需要データの変動を調べる</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20</a:t>
            </a:r>
            <a:r>
              <a:rPr lang="ja-JP" altLang="en-US" sz="2800" dirty="0" smtClean="0">
                <a:solidFill>
                  <a:schemeClr val="tx2"/>
                </a:solidFill>
                <a:latin typeface="メイリオ" pitchFamily="50" charset="-128"/>
                <a:ea typeface="メイリオ" pitchFamily="50" charset="-128"/>
              </a:rPr>
              <a:t>回中</a:t>
            </a:r>
            <a:r>
              <a:rPr lang="en-US" altLang="ja-JP" sz="2800" dirty="0" smtClean="0">
                <a:solidFill>
                  <a:schemeClr val="tx2"/>
                </a:solidFill>
                <a:latin typeface="メイリオ" pitchFamily="50" charset="-128"/>
                <a:ea typeface="メイリオ" pitchFamily="50" charset="-128"/>
              </a:rPr>
              <a:t>19</a:t>
            </a:r>
            <a:r>
              <a:rPr lang="ja-JP" altLang="en-US" sz="2800" dirty="0" smtClean="0">
                <a:solidFill>
                  <a:schemeClr val="tx2"/>
                </a:solidFill>
                <a:latin typeface="メイリオ" pitchFamily="50" charset="-128"/>
                <a:ea typeface="メイリオ" pitchFamily="50" charset="-128"/>
              </a:rPr>
              <a:t>回は品切れにならないようにする</a:t>
            </a:r>
            <a:r>
              <a:rPr lang="en-US" altLang="ja-JP" sz="2800" dirty="0" smtClean="0">
                <a:solidFill>
                  <a:schemeClr val="tx2"/>
                </a:solidFill>
                <a:latin typeface="メイリオ" pitchFamily="50" charset="-128"/>
                <a:ea typeface="メイリオ" pitchFamily="50" charset="-128"/>
              </a:rPr>
              <a:t>(95%</a:t>
            </a:r>
            <a:r>
              <a:rPr lang="ja-JP" altLang="en-US" sz="2800" dirty="0" smtClean="0">
                <a:solidFill>
                  <a:schemeClr val="tx2"/>
                </a:solidFill>
                <a:latin typeface="メイリオ" pitchFamily="50" charset="-128"/>
                <a:ea typeface="メイリオ" pitchFamily="50" charset="-128"/>
              </a:rPr>
              <a:t>安全在庫</a:t>
            </a:r>
            <a:r>
              <a:rPr lang="en-US" altLang="ja-JP" sz="2800" dirty="0" smtClean="0">
                <a:solidFill>
                  <a:schemeClr val="tx2"/>
                </a:solidFill>
                <a:latin typeface="メイリオ" pitchFamily="50" charset="-128"/>
                <a:ea typeface="メイリオ" pitchFamily="50" charset="-128"/>
              </a:rPr>
              <a:t>)</a:t>
            </a:r>
          </a:p>
        </p:txBody>
      </p:sp>
      <p:cxnSp>
        <p:nvCxnSpPr>
          <p:cNvPr id="5" name="直線矢印コネクタ 4"/>
          <p:cNvCxnSpPr/>
          <p:nvPr/>
        </p:nvCxnSpPr>
        <p:spPr>
          <a:xfrm>
            <a:off x="467544" y="5373216"/>
            <a:ext cx="8208912"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8338869" y="544522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需要</a:t>
            </a:r>
            <a:endParaRPr lang="ja-JP" altLang="en-US" sz="2000" b="1" dirty="0"/>
          </a:p>
        </p:txBody>
      </p:sp>
      <p:sp>
        <p:nvSpPr>
          <p:cNvPr id="7" name="正方形/長方形 6"/>
          <p:cNvSpPr/>
          <p:nvPr/>
        </p:nvSpPr>
        <p:spPr>
          <a:xfrm>
            <a:off x="1403648" y="4869160"/>
            <a:ext cx="360040"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p:cNvSpPr/>
          <p:nvPr/>
        </p:nvSpPr>
        <p:spPr>
          <a:xfrm>
            <a:off x="1979712" y="4509120"/>
            <a:ext cx="360040" cy="86409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627784" y="3789040"/>
            <a:ext cx="360040" cy="158417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347864" y="3573016"/>
            <a:ext cx="360040" cy="1800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067944" y="4221088"/>
            <a:ext cx="360040" cy="1152128"/>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788024" y="4437112"/>
            <a:ext cx="360040" cy="936104"/>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5508104" y="4869160"/>
            <a:ext cx="360040"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6228184" y="5085184"/>
            <a:ext cx="360040" cy="288032"/>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6948264" y="5085184"/>
            <a:ext cx="360040" cy="288032"/>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683568" y="5085184"/>
            <a:ext cx="360040" cy="288032"/>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8028384" y="5085184"/>
            <a:ext cx="360040" cy="288032"/>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p:nvPr/>
        </p:nvCxnSpPr>
        <p:spPr>
          <a:xfrm>
            <a:off x="3851920" y="3429000"/>
            <a:ext cx="0" cy="302433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2051720" y="5703639"/>
            <a:ext cx="1415772" cy="461665"/>
          </a:xfrm>
          <a:prstGeom prst="rect">
            <a:avLst/>
          </a:prstGeom>
        </p:spPr>
        <p:txBody>
          <a:bodyPr wrap="none">
            <a:spAutoFit/>
          </a:bodyPr>
          <a:lstStyle/>
          <a:p>
            <a:r>
              <a:rPr lang="ja-JP" altLang="en-US" sz="2400" dirty="0" smtClean="0">
                <a:solidFill>
                  <a:schemeClr val="tx2"/>
                </a:solidFill>
                <a:latin typeface="メイリオ" pitchFamily="50" charset="-128"/>
                <a:ea typeface="メイリオ" pitchFamily="50" charset="-128"/>
              </a:rPr>
              <a:t>平均重要</a:t>
            </a:r>
            <a:endParaRPr lang="ja-JP" altLang="en-US" sz="2400" dirty="0"/>
          </a:p>
        </p:txBody>
      </p:sp>
      <p:cxnSp>
        <p:nvCxnSpPr>
          <p:cNvPr id="30" name="直線矢印コネクタ 29"/>
          <p:cNvCxnSpPr/>
          <p:nvPr/>
        </p:nvCxnSpPr>
        <p:spPr>
          <a:xfrm flipV="1">
            <a:off x="3419872" y="5445224"/>
            <a:ext cx="360040" cy="288032"/>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851920" y="5733256"/>
            <a:ext cx="4320480" cy="0"/>
          </a:xfrm>
          <a:prstGeom prst="straightConnector1">
            <a:avLst/>
          </a:prstGeom>
          <a:ln w="5715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5244460" y="5559623"/>
            <a:ext cx="1415772" cy="461665"/>
          </a:xfrm>
          <a:prstGeom prst="rect">
            <a:avLst/>
          </a:prstGeom>
          <a:solidFill>
            <a:schemeClr val="bg1"/>
          </a:solidFill>
        </p:spPr>
        <p:txBody>
          <a:bodyPr wrap="none">
            <a:spAutoFit/>
          </a:bodyPr>
          <a:lstStyle/>
          <a:p>
            <a:r>
              <a:rPr lang="ja-JP" altLang="en-US" sz="2400" b="1" dirty="0" smtClean="0">
                <a:solidFill>
                  <a:srgbClr val="C00000"/>
                </a:solidFill>
                <a:latin typeface="メイリオ" pitchFamily="50" charset="-128"/>
                <a:ea typeface="メイリオ" pitchFamily="50" charset="-128"/>
              </a:rPr>
              <a:t>安全在庫</a:t>
            </a:r>
            <a:endParaRPr lang="ja-JP" altLang="en-US" sz="2400" b="1" dirty="0">
              <a:solidFill>
                <a:srgbClr val="C00000"/>
              </a:solidFill>
              <a:latin typeface="メイリオ" pitchFamily="50" charset="-128"/>
              <a:ea typeface="メイリオ" pitchFamily="50" charset="-128"/>
            </a:endParaRPr>
          </a:p>
        </p:txBody>
      </p:sp>
      <p:cxnSp>
        <p:nvCxnSpPr>
          <p:cNvPr id="35" name="直線矢印コネクタ 34"/>
          <p:cNvCxnSpPr/>
          <p:nvPr/>
        </p:nvCxnSpPr>
        <p:spPr>
          <a:xfrm>
            <a:off x="3851920" y="6237312"/>
            <a:ext cx="3312368" cy="0"/>
          </a:xfrm>
          <a:prstGeom prst="straightConnector1">
            <a:avLst/>
          </a:prstGeom>
          <a:ln w="57150">
            <a:solidFill>
              <a:srgbClr val="008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4427984" y="6063679"/>
            <a:ext cx="2183611" cy="461665"/>
          </a:xfrm>
          <a:prstGeom prst="rect">
            <a:avLst/>
          </a:prstGeom>
          <a:solidFill>
            <a:schemeClr val="bg1"/>
          </a:solidFill>
        </p:spPr>
        <p:txBody>
          <a:bodyPr wrap="none">
            <a:spAutoFit/>
          </a:bodyPr>
          <a:lstStyle/>
          <a:p>
            <a:r>
              <a:rPr lang="en-US" altLang="ja-JP" sz="2400" b="1" dirty="0" smtClean="0">
                <a:solidFill>
                  <a:srgbClr val="008000"/>
                </a:solidFill>
                <a:latin typeface="メイリオ" pitchFamily="50" charset="-128"/>
                <a:ea typeface="メイリオ" pitchFamily="50" charset="-128"/>
              </a:rPr>
              <a:t>95%</a:t>
            </a:r>
            <a:r>
              <a:rPr lang="ja-JP" altLang="en-US" sz="2400" b="1" dirty="0" smtClean="0">
                <a:solidFill>
                  <a:srgbClr val="008000"/>
                </a:solidFill>
                <a:latin typeface="メイリオ" pitchFamily="50" charset="-128"/>
                <a:ea typeface="メイリオ" pitchFamily="50" charset="-128"/>
              </a:rPr>
              <a:t>安全在庫</a:t>
            </a:r>
            <a:endParaRPr lang="ja-JP" altLang="en-US" sz="2400" b="1" dirty="0">
              <a:solidFill>
                <a:srgbClr val="008000"/>
              </a:solidFill>
              <a:latin typeface="メイリオ" pitchFamily="50" charset="-128"/>
              <a:ea typeface="メイリオ" pitchFamily="50" charset="-128"/>
            </a:endParaRPr>
          </a:p>
        </p:txBody>
      </p:sp>
      <p:sp>
        <p:nvSpPr>
          <p:cNvPr id="24" name="正方形/長方形 2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P.207~</a:t>
            </a:r>
            <a:endParaRPr lang="ja-JP" altLang="en-US" sz="2000" b="1" dirty="0">
              <a:solidFill>
                <a:schemeClr val="tx2"/>
              </a:solidFill>
            </a:endParaRPr>
          </a:p>
        </p:txBody>
      </p:sp>
      <p:sp>
        <p:nvSpPr>
          <p:cNvPr id="25" name="正方形/長方形 24"/>
          <p:cNvSpPr/>
          <p:nvPr/>
        </p:nvSpPr>
        <p:spPr>
          <a:xfrm>
            <a:off x="4644008" y="3318083"/>
            <a:ext cx="3024336" cy="830997"/>
          </a:xfrm>
          <a:prstGeom prst="rect">
            <a:avLst/>
          </a:prstGeom>
          <a:solidFill>
            <a:schemeClr val="bg1"/>
          </a:solidFill>
          <a:ln>
            <a:solidFill>
              <a:schemeClr val="tx2"/>
            </a:solidFill>
          </a:ln>
        </p:spPr>
        <p:txBody>
          <a:bodyPr wrap="square">
            <a:spAutoFit/>
          </a:bodyPr>
          <a:lstStyle/>
          <a:p>
            <a:r>
              <a:rPr lang="ja-JP" altLang="en-US" sz="2400" b="1" dirty="0" smtClean="0">
                <a:solidFill>
                  <a:srgbClr val="C00000"/>
                </a:solidFill>
                <a:latin typeface="メイリオ" pitchFamily="50" charset="-128"/>
                <a:ea typeface="メイリオ" pitchFamily="50" charset="-128"/>
              </a:rPr>
              <a:t>平均を上回る需要に対処するための在庫</a:t>
            </a:r>
            <a:endParaRPr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安全在庫量：確率モデル</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需要量を正規分布として仮定．上側</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点を計算</a:t>
            </a:r>
            <a:endParaRPr lang="en-US" altLang="ja-JP" sz="2800" dirty="0" smtClean="0">
              <a:solidFill>
                <a:schemeClr val="tx2"/>
              </a:solidFill>
              <a:latin typeface="メイリオ" pitchFamily="50" charset="-128"/>
              <a:ea typeface="メイリオ" pitchFamily="50" charset="-128"/>
            </a:endParaRPr>
          </a:p>
        </p:txBody>
      </p:sp>
      <p:cxnSp>
        <p:nvCxnSpPr>
          <p:cNvPr id="24" name="直線矢印コネクタ 23"/>
          <p:cNvCxnSpPr/>
          <p:nvPr/>
        </p:nvCxnSpPr>
        <p:spPr>
          <a:xfrm>
            <a:off x="1187624" y="6021288"/>
            <a:ext cx="6624736"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7" name="フリーフォーム 26"/>
          <p:cNvSpPr/>
          <p:nvPr/>
        </p:nvSpPr>
        <p:spPr>
          <a:xfrm>
            <a:off x="1547664" y="3429000"/>
            <a:ext cx="5725551" cy="2513533"/>
          </a:xfrm>
          <a:custGeom>
            <a:avLst/>
            <a:gdLst>
              <a:gd name="connsiteX0" fmla="*/ 0 w 5725551"/>
              <a:gd name="connsiteY0" fmla="*/ 2661139 h 2661139"/>
              <a:gd name="connsiteX1" fmla="*/ 478302 w 5725551"/>
              <a:gd name="connsiteY1" fmla="*/ 2633004 h 2661139"/>
              <a:gd name="connsiteX2" fmla="*/ 1026942 w 5725551"/>
              <a:gd name="connsiteY2" fmla="*/ 2492327 h 2661139"/>
              <a:gd name="connsiteX3" fmla="*/ 1463040 w 5725551"/>
              <a:gd name="connsiteY3" fmla="*/ 2084364 h 2661139"/>
              <a:gd name="connsiteX4" fmla="*/ 1856936 w 5725551"/>
              <a:gd name="connsiteY4" fmla="*/ 1451317 h 2661139"/>
              <a:gd name="connsiteX5" fmla="*/ 2124222 w 5725551"/>
              <a:gd name="connsiteY5" fmla="*/ 663527 h 2661139"/>
              <a:gd name="connsiteX6" fmla="*/ 2321170 w 5725551"/>
              <a:gd name="connsiteY6" fmla="*/ 297767 h 2661139"/>
              <a:gd name="connsiteX7" fmla="*/ 2532185 w 5725551"/>
              <a:gd name="connsiteY7" fmla="*/ 86751 h 2661139"/>
              <a:gd name="connsiteX8" fmla="*/ 2799471 w 5725551"/>
              <a:gd name="connsiteY8" fmla="*/ 30480 h 2661139"/>
              <a:gd name="connsiteX9" fmla="*/ 3151163 w 5725551"/>
              <a:gd name="connsiteY9" fmla="*/ 269631 h 2661139"/>
              <a:gd name="connsiteX10" fmla="*/ 3474720 w 5725551"/>
              <a:gd name="connsiteY10" fmla="*/ 1043354 h 2661139"/>
              <a:gd name="connsiteX11" fmla="*/ 3812345 w 5725551"/>
              <a:gd name="connsiteY11" fmla="*/ 1704536 h 2661139"/>
              <a:gd name="connsiteX12" fmla="*/ 4417256 w 5725551"/>
              <a:gd name="connsiteY12" fmla="*/ 2337582 h 2661139"/>
              <a:gd name="connsiteX13" fmla="*/ 5233182 w 5725551"/>
              <a:gd name="connsiteY13" fmla="*/ 2590800 h 2661139"/>
              <a:gd name="connsiteX14" fmla="*/ 5725551 w 5725551"/>
              <a:gd name="connsiteY14" fmla="*/ 2633004 h 2661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725551" h="2661139">
                <a:moveTo>
                  <a:pt x="0" y="2661139"/>
                </a:moveTo>
                <a:cubicBezTo>
                  <a:pt x="153572" y="2661139"/>
                  <a:pt x="307145" y="2661139"/>
                  <a:pt x="478302" y="2633004"/>
                </a:cubicBezTo>
                <a:cubicBezTo>
                  <a:pt x="649459" y="2604869"/>
                  <a:pt x="862819" y="2583767"/>
                  <a:pt x="1026942" y="2492327"/>
                </a:cubicBezTo>
                <a:cubicBezTo>
                  <a:pt x="1191065" y="2400887"/>
                  <a:pt x="1324708" y="2257866"/>
                  <a:pt x="1463040" y="2084364"/>
                </a:cubicBezTo>
                <a:cubicBezTo>
                  <a:pt x="1601372" y="1910862"/>
                  <a:pt x="1746739" y="1688123"/>
                  <a:pt x="1856936" y="1451317"/>
                </a:cubicBezTo>
                <a:cubicBezTo>
                  <a:pt x="1967133" y="1214511"/>
                  <a:pt x="2046850" y="855785"/>
                  <a:pt x="2124222" y="663527"/>
                </a:cubicBezTo>
                <a:cubicBezTo>
                  <a:pt x="2201594" y="471269"/>
                  <a:pt x="2253176" y="393896"/>
                  <a:pt x="2321170" y="297767"/>
                </a:cubicBezTo>
                <a:cubicBezTo>
                  <a:pt x="2389164" y="201638"/>
                  <a:pt x="2452468" y="131299"/>
                  <a:pt x="2532185" y="86751"/>
                </a:cubicBezTo>
                <a:cubicBezTo>
                  <a:pt x="2611902" y="42203"/>
                  <a:pt x="2696308" y="0"/>
                  <a:pt x="2799471" y="30480"/>
                </a:cubicBezTo>
                <a:cubicBezTo>
                  <a:pt x="2902634" y="60960"/>
                  <a:pt x="3038622" y="100819"/>
                  <a:pt x="3151163" y="269631"/>
                </a:cubicBezTo>
                <a:cubicBezTo>
                  <a:pt x="3263704" y="438443"/>
                  <a:pt x="3364523" y="804203"/>
                  <a:pt x="3474720" y="1043354"/>
                </a:cubicBezTo>
                <a:cubicBezTo>
                  <a:pt x="3584917" y="1282505"/>
                  <a:pt x="3655256" y="1488831"/>
                  <a:pt x="3812345" y="1704536"/>
                </a:cubicBezTo>
                <a:cubicBezTo>
                  <a:pt x="3969434" y="1920241"/>
                  <a:pt x="4180450" y="2189871"/>
                  <a:pt x="4417256" y="2337582"/>
                </a:cubicBezTo>
                <a:cubicBezTo>
                  <a:pt x="4654062" y="2485293"/>
                  <a:pt x="5015133" y="2541563"/>
                  <a:pt x="5233182" y="2590800"/>
                </a:cubicBezTo>
                <a:cubicBezTo>
                  <a:pt x="5451231" y="2640037"/>
                  <a:pt x="5588391" y="2636520"/>
                  <a:pt x="5725551" y="2633004"/>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1" name="直線コネクタ 30"/>
          <p:cNvCxnSpPr/>
          <p:nvPr/>
        </p:nvCxnSpPr>
        <p:spPr>
          <a:xfrm>
            <a:off x="5940152" y="5301208"/>
            <a:ext cx="0" cy="1008112"/>
          </a:xfrm>
          <a:prstGeom prst="line">
            <a:avLst/>
          </a:prstGeom>
          <a:ln w="38100" cmpd="sng">
            <a:solidFill>
              <a:srgbClr val="C00000"/>
            </a:solidFill>
            <a:prstDash val="solid"/>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4283968" y="3501008"/>
            <a:ext cx="0" cy="2520280"/>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a:off x="4283968" y="5805264"/>
            <a:ext cx="1656184" cy="0"/>
          </a:xfrm>
          <a:prstGeom prst="straightConnector1">
            <a:avLst/>
          </a:prstGeom>
          <a:ln w="63500">
            <a:solidFill>
              <a:srgbClr val="008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0" name="正方形/長方形 49"/>
          <p:cNvSpPr/>
          <p:nvPr/>
        </p:nvSpPr>
        <p:spPr>
          <a:xfrm>
            <a:off x="2483768" y="6351711"/>
            <a:ext cx="1415772" cy="461665"/>
          </a:xfrm>
          <a:prstGeom prst="rect">
            <a:avLst/>
          </a:prstGeom>
        </p:spPr>
        <p:txBody>
          <a:bodyPr wrap="none">
            <a:spAutoFit/>
          </a:bodyPr>
          <a:lstStyle/>
          <a:p>
            <a:r>
              <a:rPr lang="ja-JP" altLang="en-US" sz="2400" dirty="0" smtClean="0">
                <a:solidFill>
                  <a:schemeClr val="tx2"/>
                </a:solidFill>
                <a:latin typeface="メイリオ" pitchFamily="50" charset="-128"/>
                <a:ea typeface="メイリオ" pitchFamily="50" charset="-128"/>
              </a:rPr>
              <a:t>平均重要</a:t>
            </a:r>
            <a:endParaRPr lang="ja-JP" altLang="en-US" sz="2400" dirty="0"/>
          </a:p>
        </p:txBody>
      </p:sp>
      <p:cxnSp>
        <p:nvCxnSpPr>
          <p:cNvPr id="51" name="直線矢印コネクタ 50"/>
          <p:cNvCxnSpPr/>
          <p:nvPr/>
        </p:nvCxnSpPr>
        <p:spPr>
          <a:xfrm flipV="1">
            <a:off x="3851920" y="6093296"/>
            <a:ext cx="360040" cy="288032"/>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5292080" y="3933056"/>
            <a:ext cx="1512168" cy="830997"/>
          </a:xfrm>
          <a:prstGeom prst="rect">
            <a:avLst/>
          </a:prstGeom>
          <a:solidFill>
            <a:schemeClr val="bg1"/>
          </a:solidFill>
          <a:ln>
            <a:solidFill>
              <a:schemeClr val="tx2"/>
            </a:solidFill>
          </a:ln>
        </p:spPr>
        <p:txBody>
          <a:bodyPr wrap="square">
            <a:spAutoFit/>
          </a:bodyPr>
          <a:lstStyle/>
          <a:p>
            <a:r>
              <a:rPr lang="en-US" altLang="ja-JP" sz="2400" b="1" dirty="0" smtClean="0">
                <a:solidFill>
                  <a:srgbClr val="008000"/>
                </a:solidFill>
                <a:latin typeface="メイリオ" pitchFamily="50" charset="-128"/>
                <a:ea typeface="メイリオ" pitchFamily="50" charset="-128"/>
              </a:rPr>
              <a:t>95%</a:t>
            </a:r>
            <a:r>
              <a:rPr lang="ja-JP" altLang="en-US" sz="2400" b="1" dirty="0" smtClean="0">
                <a:solidFill>
                  <a:srgbClr val="008000"/>
                </a:solidFill>
                <a:latin typeface="メイリオ" pitchFamily="50" charset="-128"/>
                <a:ea typeface="メイリオ" pitchFamily="50" charset="-128"/>
              </a:rPr>
              <a:t>　安全在庫</a:t>
            </a:r>
            <a:endParaRPr lang="ja-JP" altLang="en-US" sz="2400" b="1" dirty="0">
              <a:solidFill>
                <a:srgbClr val="008000"/>
              </a:solidFill>
              <a:latin typeface="メイリオ" pitchFamily="50" charset="-128"/>
              <a:ea typeface="メイリオ" pitchFamily="50" charset="-128"/>
            </a:endParaRPr>
          </a:p>
        </p:txBody>
      </p:sp>
      <p:cxnSp>
        <p:nvCxnSpPr>
          <p:cNvPr id="54" name="直線矢印コネクタ 53"/>
          <p:cNvCxnSpPr/>
          <p:nvPr/>
        </p:nvCxnSpPr>
        <p:spPr>
          <a:xfrm flipH="1">
            <a:off x="5076056" y="4725144"/>
            <a:ext cx="648072" cy="1008112"/>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5940152" y="5517232"/>
            <a:ext cx="1368152" cy="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8" name="正方形/長方形 57"/>
          <p:cNvSpPr/>
          <p:nvPr/>
        </p:nvSpPr>
        <p:spPr>
          <a:xfrm>
            <a:off x="7308304" y="5013176"/>
            <a:ext cx="1512168" cy="830997"/>
          </a:xfrm>
          <a:prstGeom prst="rect">
            <a:avLst/>
          </a:prstGeom>
          <a:solidFill>
            <a:schemeClr val="bg1"/>
          </a:solidFill>
          <a:ln>
            <a:solidFill>
              <a:schemeClr val="tx2"/>
            </a:solidFill>
          </a:ln>
        </p:spPr>
        <p:txBody>
          <a:bodyPr wrap="square">
            <a:spAutoFit/>
          </a:bodyPr>
          <a:lstStyle/>
          <a:p>
            <a:r>
              <a:rPr lang="ja-JP" altLang="en-US" sz="2400" b="1" dirty="0" smtClean="0">
                <a:solidFill>
                  <a:srgbClr val="C00000"/>
                </a:solidFill>
                <a:latin typeface="メイリオ" pitchFamily="50" charset="-128"/>
                <a:ea typeface="メイリオ" pitchFamily="50" charset="-128"/>
              </a:rPr>
              <a:t>品切れは</a:t>
            </a:r>
            <a:r>
              <a:rPr lang="en-US" altLang="ja-JP" sz="2400" b="1" dirty="0" smtClean="0">
                <a:solidFill>
                  <a:srgbClr val="C00000"/>
                </a:solidFill>
                <a:latin typeface="メイリオ" pitchFamily="50" charset="-128"/>
                <a:ea typeface="メイリオ" pitchFamily="50" charset="-128"/>
              </a:rPr>
              <a:t>5</a:t>
            </a:r>
            <a:r>
              <a:rPr lang="ja-JP" altLang="en-US" sz="2400" b="1" dirty="0" smtClean="0">
                <a:solidFill>
                  <a:srgbClr val="C00000"/>
                </a:solidFill>
                <a:latin typeface="メイリオ" pitchFamily="50" charset="-128"/>
                <a:ea typeface="メイリオ" pitchFamily="50" charset="-128"/>
              </a:rPr>
              <a:t>％以内</a:t>
            </a:r>
            <a:endParaRPr lang="ja-JP" altLang="en-US" sz="2400" b="1" dirty="0">
              <a:solidFill>
                <a:srgbClr val="C00000"/>
              </a:solidFill>
              <a:latin typeface="メイリオ" pitchFamily="50" charset="-128"/>
              <a:ea typeface="メイリオ" pitchFamily="50" charset="-128"/>
            </a:endParaRPr>
          </a:p>
        </p:txBody>
      </p:sp>
      <p:pic>
        <p:nvPicPr>
          <p:cNvPr id="5122" name="Picture 2"/>
          <p:cNvPicPr>
            <a:picLocks noChangeAspect="1" noChangeArrowheads="1"/>
          </p:cNvPicPr>
          <p:nvPr/>
        </p:nvPicPr>
        <p:blipFill>
          <a:blip r:embed="rId3" cstate="print"/>
          <a:srcRect/>
          <a:stretch>
            <a:fillRect/>
          </a:stretch>
        </p:blipFill>
        <p:spPr bwMode="auto">
          <a:xfrm>
            <a:off x="1547664" y="2276872"/>
            <a:ext cx="5932512" cy="985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定量発注方式の発注方法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在庫量が「リードタイム中の平均需要量＋安全在庫量」になったら</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発注点</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「リードタイム中の平均需要量」を発注</a:t>
            </a:r>
            <a:endParaRPr lang="en-US" altLang="ja-JP" sz="2800" dirty="0" smtClean="0">
              <a:solidFill>
                <a:schemeClr val="tx2"/>
              </a:solidFill>
              <a:latin typeface="メイリオ" pitchFamily="50" charset="-128"/>
              <a:ea typeface="メイリオ" pitchFamily="50" charset="-128"/>
            </a:endParaRPr>
          </a:p>
        </p:txBody>
      </p:sp>
      <p:cxnSp>
        <p:nvCxnSpPr>
          <p:cNvPr id="15" name="直線矢印コネクタ 14"/>
          <p:cNvCxnSpPr/>
          <p:nvPr/>
        </p:nvCxnSpPr>
        <p:spPr>
          <a:xfrm flipV="1">
            <a:off x="1835696" y="3717032"/>
            <a:ext cx="0" cy="2088232"/>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835696" y="5445224"/>
            <a:ext cx="554461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7" name="フリーフォーム 16"/>
          <p:cNvSpPr/>
          <p:nvPr/>
        </p:nvSpPr>
        <p:spPr>
          <a:xfrm>
            <a:off x="2178111" y="3856929"/>
            <a:ext cx="422031" cy="337624"/>
          </a:xfrm>
          <a:custGeom>
            <a:avLst/>
            <a:gdLst>
              <a:gd name="connsiteX0" fmla="*/ 0 w 422031"/>
              <a:gd name="connsiteY0" fmla="*/ 0 h 337624"/>
              <a:gd name="connsiteX1" fmla="*/ 154745 w 422031"/>
              <a:gd name="connsiteY1" fmla="*/ 196947 h 337624"/>
              <a:gd name="connsiteX2" fmla="*/ 422031 w 422031"/>
              <a:gd name="connsiteY2" fmla="*/ 337624 h 337624"/>
            </a:gdLst>
            <a:ahLst/>
            <a:cxnLst>
              <a:cxn ang="0">
                <a:pos x="connsiteX0" y="connsiteY0"/>
              </a:cxn>
              <a:cxn ang="0">
                <a:pos x="connsiteX1" y="connsiteY1"/>
              </a:cxn>
              <a:cxn ang="0">
                <a:pos x="connsiteX2" y="connsiteY2"/>
              </a:cxn>
            </a:cxnLst>
            <a:rect l="l" t="t" r="r" b="b"/>
            <a:pathLst>
              <a:path w="422031" h="337624">
                <a:moveTo>
                  <a:pt x="0" y="0"/>
                </a:moveTo>
                <a:cubicBezTo>
                  <a:pt x="42203" y="70338"/>
                  <a:pt x="84407" y="140676"/>
                  <a:pt x="154745" y="196947"/>
                </a:cubicBezTo>
                <a:cubicBezTo>
                  <a:pt x="225083" y="253218"/>
                  <a:pt x="323557" y="295421"/>
                  <a:pt x="422031" y="337624"/>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8" name="直線コネクタ 17"/>
          <p:cNvCxnSpPr>
            <a:stCxn id="17" idx="2"/>
          </p:cNvCxnSpPr>
          <p:nvPr/>
        </p:nvCxnSpPr>
        <p:spPr>
          <a:xfrm>
            <a:off x="2600142" y="4194553"/>
            <a:ext cx="3195994" cy="602599"/>
          </a:xfrm>
          <a:prstGeom prst="line">
            <a:avLst/>
          </a:prstGeom>
          <a:ln w="254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699792" y="4221088"/>
            <a:ext cx="3096344" cy="1224136"/>
          </a:xfrm>
          <a:prstGeom prst="line">
            <a:avLst/>
          </a:prstGeom>
          <a:ln w="254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5796136" y="3861048"/>
            <a:ext cx="0" cy="158417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6156176" y="3933056"/>
            <a:ext cx="2016224" cy="1015663"/>
          </a:xfrm>
          <a:prstGeom prst="rect">
            <a:avLst/>
          </a:prstGeom>
          <a:ln>
            <a:solidFill>
              <a:srgbClr val="C00000"/>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過大需要だったとしても，すぐに回復できる</a:t>
            </a:r>
            <a:endParaRPr lang="ja-JP" altLang="en-US" sz="2000" dirty="0"/>
          </a:p>
        </p:txBody>
      </p:sp>
      <p:cxnSp>
        <p:nvCxnSpPr>
          <p:cNvPr id="25" name="直線矢印コネクタ 24"/>
          <p:cNvCxnSpPr>
            <a:stCxn id="22" idx="1"/>
          </p:cNvCxnSpPr>
          <p:nvPr/>
        </p:nvCxnSpPr>
        <p:spPr>
          <a:xfrm flipH="1">
            <a:off x="5796136" y="4440888"/>
            <a:ext cx="360040" cy="100433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2699792" y="3861048"/>
            <a:ext cx="0" cy="158417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H="1">
            <a:off x="1835696" y="4221088"/>
            <a:ext cx="864096"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H="1" flipV="1">
            <a:off x="1835696" y="4725144"/>
            <a:ext cx="3960440" cy="4462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899592" y="4077072"/>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発注点</a:t>
            </a:r>
            <a:endParaRPr lang="ja-JP" altLang="en-US" sz="2000" dirty="0"/>
          </a:p>
        </p:txBody>
      </p:sp>
      <p:sp>
        <p:nvSpPr>
          <p:cNvPr id="32" name="正方形/長方形 31"/>
          <p:cNvSpPr/>
          <p:nvPr/>
        </p:nvSpPr>
        <p:spPr>
          <a:xfrm>
            <a:off x="899592" y="4725144"/>
            <a:ext cx="1008112" cy="707886"/>
          </a:xfrm>
          <a:prstGeom prst="rect">
            <a:avLst/>
          </a:prstGeom>
        </p:spPr>
        <p:txBody>
          <a:bodyPr wrap="square">
            <a:spAutoFit/>
          </a:bodyPr>
          <a:lstStyle/>
          <a:p>
            <a:r>
              <a:rPr lang="ja-JP" altLang="en-US" sz="2000" b="1" dirty="0" smtClean="0">
                <a:solidFill>
                  <a:schemeClr val="tx2"/>
                </a:solidFill>
                <a:latin typeface="メイリオ" pitchFamily="50" charset="-128"/>
                <a:ea typeface="メイリオ" pitchFamily="50" charset="-128"/>
              </a:rPr>
              <a:t>安全</a:t>
            </a:r>
            <a:endParaRPr lang="en-US" altLang="ja-JP" sz="2000" b="1" dirty="0" smtClean="0">
              <a:solidFill>
                <a:schemeClr val="tx2"/>
              </a:solidFill>
              <a:latin typeface="メイリオ" pitchFamily="50" charset="-128"/>
              <a:ea typeface="メイリオ" pitchFamily="50" charset="-128"/>
            </a:endParaRPr>
          </a:p>
          <a:p>
            <a:r>
              <a:rPr lang="ja-JP" altLang="en-US" sz="2000" b="1" dirty="0" smtClean="0">
                <a:solidFill>
                  <a:schemeClr val="tx2"/>
                </a:solidFill>
                <a:latin typeface="メイリオ" pitchFamily="50" charset="-128"/>
                <a:ea typeface="メイリオ" pitchFamily="50" charset="-128"/>
              </a:rPr>
              <a:t>在庫量</a:t>
            </a:r>
            <a:endParaRPr lang="ja-JP" altLang="en-US" sz="2000" b="1" dirty="0">
              <a:solidFill>
                <a:schemeClr val="tx2"/>
              </a:solidFill>
              <a:latin typeface="メイリオ" pitchFamily="50" charset="-128"/>
              <a:ea typeface="メイリオ" pitchFamily="50" charset="-128"/>
            </a:endParaRPr>
          </a:p>
        </p:txBody>
      </p:sp>
      <p:sp>
        <p:nvSpPr>
          <p:cNvPr id="33" name="左右矢印 32"/>
          <p:cNvSpPr/>
          <p:nvPr/>
        </p:nvSpPr>
        <p:spPr>
          <a:xfrm rot="5400000">
            <a:off x="1871700" y="4977172"/>
            <a:ext cx="720080"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2411760" y="5477162"/>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dirty="0"/>
          </a:p>
        </p:txBody>
      </p:sp>
      <p:sp>
        <p:nvSpPr>
          <p:cNvPr id="35" name="正方形/長方形 34"/>
          <p:cNvSpPr/>
          <p:nvPr/>
        </p:nvSpPr>
        <p:spPr>
          <a:xfrm>
            <a:off x="5458549" y="5477162"/>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sp>
        <p:nvSpPr>
          <p:cNvPr id="36" name="左右矢印 35"/>
          <p:cNvSpPr/>
          <p:nvPr/>
        </p:nvSpPr>
        <p:spPr>
          <a:xfrm>
            <a:off x="2699792" y="5877272"/>
            <a:ext cx="3096344"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リードタイム</a:t>
            </a:r>
            <a:endParaRPr kumimoji="1" lang="ja-JP" altLang="en-US" sz="2000" b="1" dirty="0">
              <a:solidFill>
                <a:schemeClr val="tx2"/>
              </a:solidFill>
              <a:latin typeface="メイリオ" pitchFamily="50" charset="-128"/>
              <a:ea typeface="メイリオ" pitchFamily="50" charset="-128"/>
            </a:endParaRPr>
          </a:p>
        </p:txBody>
      </p:sp>
      <p:sp>
        <p:nvSpPr>
          <p:cNvPr id="21" name="左右矢印 20"/>
          <p:cNvSpPr/>
          <p:nvPr/>
        </p:nvSpPr>
        <p:spPr>
          <a:xfrm rot="5400000">
            <a:off x="1979712" y="4365104"/>
            <a:ext cx="504056"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059832" y="3356992"/>
            <a:ext cx="1808767" cy="646331"/>
          </a:xfrm>
          <a:prstGeom prst="rect">
            <a:avLst/>
          </a:prstGeom>
          <a:ln>
            <a:solidFill>
              <a:schemeClr val="tx2"/>
            </a:solidFill>
          </a:ln>
        </p:spPr>
        <p:txBody>
          <a:bodyPr wrap="square">
            <a:spAutoFit/>
          </a:bodyPr>
          <a:lstStyle/>
          <a:p>
            <a:r>
              <a:rPr lang="ja-JP" altLang="en-US" dirty="0" smtClean="0">
                <a:solidFill>
                  <a:schemeClr val="tx2"/>
                </a:solidFill>
                <a:latin typeface="メイリオ" pitchFamily="50" charset="-128"/>
                <a:ea typeface="メイリオ" pitchFamily="50" charset="-128"/>
              </a:rPr>
              <a:t>リードタイム中の平均需要量</a:t>
            </a:r>
            <a:endParaRPr lang="ja-JP" altLang="en-US" dirty="0"/>
          </a:p>
        </p:txBody>
      </p:sp>
      <p:cxnSp>
        <p:nvCxnSpPr>
          <p:cNvPr id="27" name="直線コネクタ 26"/>
          <p:cNvCxnSpPr>
            <a:endCxn id="21" idx="1"/>
          </p:cNvCxnSpPr>
          <p:nvPr/>
        </p:nvCxnSpPr>
        <p:spPr>
          <a:xfrm flipH="1">
            <a:off x="2285746" y="3861048"/>
            <a:ext cx="774086" cy="61206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定期発注方式の発注方法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発注時点がきたら，</a:t>
            </a:r>
            <a:r>
              <a:rPr lang="ja-JP" altLang="en-US" sz="2800" b="1" u="sng" dirty="0" smtClean="0">
                <a:solidFill>
                  <a:schemeClr val="tx2"/>
                </a:solidFill>
                <a:latin typeface="メイリオ" pitchFamily="50" charset="-128"/>
                <a:ea typeface="メイリオ" pitchFamily="50" charset="-128"/>
              </a:rPr>
              <a:t>目標在庫量</a:t>
            </a:r>
            <a:r>
              <a:rPr lang="ja-JP" altLang="en-US" sz="2800" dirty="0" smtClean="0">
                <a:solidFill>
                  <a:schemeClr val="tx2"/>
                </a:solidFill>
                <a:latin typeface="メイリオ" pitchFamily="50" charset="-128"/>
                <a:ea typeface="メイリオ" pitchFamily="50" charset="-128"/>
              </a:rPr>
              <a:t>からその時の在庫量を引いた量を発注</a:t>
            </a:r>
            <a:endParaRPr lang="en-US" altLang="ja-JP" sz="2800" dirty="0" smtClean="0">
              <a:solidFill>
                <a:schemeClr val="tx2"/>
              </a:solidFill>
              <a:latin typeface="メイリオ" pitchFamily="50" charset="-128"/>
              <a:ea typeface="メイリオ" pitchFamily="50" charset="-128"/>
            </a:endParaRPr>
          </a:p>
          <a:p>
            <a:pPr>
              <a:buNone/>
            </a:pPr>
            <a:r>
              <a:rPr lang="ja-JP" altLang="en-US" sz="2400" dirty="0" smtClean="0">
                <a:solidFill>
                  <a:schemeClr val="tx2"/>
                </a:solidFill>
                <a:latin typeface="メイリオ" pitchFamily="50" charset="-128"/>
                <a:ea typeface="メイリオ" pitchFamily="50" charset="-128"/>
              </a:rPr>
              <a:t>　</a:t>
            </a:r>
            <a:r>
              <a:rPr lang="ja-JP" altLang="en-US" sz="2400" b="1" dirty="0" smtClean="0">
                <a:solidFill>
                  <a:schemeClr val="tx2"/>
                </a:solidFill>
                <a:latin typeface="メイリオ" pitchFamily="50" charset="-128"/>
                <a:ea typeface="メイリオ" pitchFamily="50" charset="-128"/>
              </a:rPr>
              <a:t>「リードタイム＋発注期間」中の平均需要量＋安全在庫量</a:t>
            </a:r>
            <a:endParaRPr lang="en-US" altLang="ja-JP" sz="2400" b="1" dirty="0" smtClean="0">
              <a:solidFill>
                <a:schemeClr val="tx2"/>
              </a:solidFill>
              <a:latin typeface="メイリオ" pitchFamily="50" charset="-128"/>
              <a:ea typeface="メイリオ" pitchFamily="50" charset="-128"/>
            </a:endParaRPr>
          </a:p>
        </p:txBody>
      </p:sp>
      <p:cxnSp>
        <p:nvCxnSpPr>
          <p:cNvPr id="15" name="直線矢印コネクタ 14"/>
          <p:cNvCxnSpPr/>
          <p:nvPr/>
        </p:nvCxnSpPr>
        <p:spPr>
          <a:xfrm flipV="1">
            <a:off x="1331640" y="3284984"/>
            <a:ext cx="0" cy="2448272"/>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115616" y="5445224"/>
            <a:ext cx="662473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195736" y="3717032"/>
            <a:ext cx="4968552" cy="1224136"/>
          </a:xfrm>
          <a:prstGeom prst="line">
            <a:avLst/>
          </a:prstGeom>
          <a:ln w="254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195736" y="3717032"/>
            <a:ext cx="4968552" cy="1728192"/>
          </a:xfrm>
          <a:prstGeom prst="line">
            <a:avLst/>
          </a:prstGeom>
          <a:ln w="254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7164288" y="3861048"/>
            <a:ext cx="0" cy="158417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2195736" y="3501008"/>
            <a:ext cx="0" cy="1944216"/>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H="1">
            <a:off x="1331640" y="4941168"/>
            <a:ext cx="6480720"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35496" y="4973106"/>
            <a:ext cx="1512168" cy="400110"/>
          </a:xfrm>
          <a:prstGeom prst="rect">
            <a:avLst/>
          </a:prstGeom>
          <a:solidFill>
            <a:schemeClr val="bg1"/>
          </a:solidFill>
          <a:ln>
            <a:solidFill>
              <a:srgbClr val="C00000"/>
            </a:solidFill>
          </a:ln>
        </p:spPr>
        <p:txBody>
          <a:bodyPr wrap="square">
            <a:spAutoFit/>
          </a:bodyPr>
          <a:lstStyle/>
          <a:p>
            <a:pPr algn="ctr"/>
            <a:r>
              <a:rPr lang="ja-JP" altLang="en-US" sz="2000" b="1" dirty="0" smtClean="0">
                <a:solidFill>
                  <a:schemeClr val="tx2"/>
                </a:solidFill>
                <a:latin typeface="メイリオ" pitchFamily="50" charset="-128"/>
                <a:ea typeface="メイリオ" pitchFamily="50" charset="-128"/>
              </a:rPr>
              <a:t>安全在庫量</a:t>
            </a:r>
            <a:endParaRPr lang="ja-JP" altLang="en-US" sz="2000" b="1" dirty="0">
              <a:solidFill>
                <a:schemeClr val="tx2"/>
              </a:solidFill>
              <a:latin typeface="メイリオ" pitchFamily="50" charset="-128"/>
              <a:ea typeface="メイリオ" pitchFamily="50" charset="-128"/>
            </a:endParaRPr>
          </a:p>
        </p:txBody>
      </p:sp>
      <p:sp>
        <p:nvSpPr>
          <p:cNvPr id="33" name="左右矢印 32"/>
          <p:cNvSpPr/>
          <p:nvPr/>
        </p:nvSpPr>
        <p:spPr>
          <a:xfrm rot="5400000">
            <a:off x="1475655" y="5085184"/>
            <a:ext cx="504056"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1907704" y="544522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発注</a:t>
            </a:r>
            <a:endParaRPr lang="ja-JP" altLang="en-US" sz="2000" dirty="0"/>
          </a:p>
        </p:txBody>
      </p:sp>
      <p:sp>
        <p:nvSpPr>
          <p:cNvPr id="35" name="正方形/長方形 34"/>
          <p:cNvSpPr/>
          <p:nvPr/>
        </p:nvSpPr>
        <p:spPr>
          <a:xfrm>
            <a:off x="6489308" y="5445224"/>
            <a:ext cx="146706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次回の納入</a:t>
            </a:r>
            <a:endParaRPr lang="ja-JP" altLang="en-US" sz="2000" b="1" dirty="0">
              <a:solidFill>
                <a:schemeClr val="tx2"/>
              </a:solidFill>
              <a:latin typeface="メイリオ" pitchFamily="50" charset="-128"/>
              <a:ea typeface="メイリオ" pitchFamily="50" charset="-128"/>
            </a:endParaRPr>
          </a:p>
        </p:txBody>
      </p:sp>
      <p:sp>
        <p:nvSpPr>
          <p:cNvPr id="36" name="左右矢印 35"/>
          <p:cNvSpPr/>
          <p:nvPr/>
        </p:nvSpPr>
        <p:spPr>
          <a:xfrm>
            <a:off x="5076056" y="5805264"/>
            <a:ext cx="2088232"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2"/>
                </a:solidFill>
                <a:latin typeface="メイリオ" pitchFamily="50" charset="-128"/>
                <a:ea typeface="メイリオ" pitchFamily="50" charset="-128"/>
              </a:rPr>
              <a:t>リードタイム</a:t>
            </a:r>
            <a:endParaRPr kumimoji="1" lang="ja-JP" altLang="en-US" sz="2000" b="1" dirty="0">
              <a:solidFill>
                <a:schemeClr val="tx2"/>
              </a:solidFill>
              <a:latin typeface="メイリオ" pitchFamily="50" charset="-128"/>
              <a:ea typeface="メイリオ" pitchFamily="50" charset="-128"/>
            </a:endParaRPr>
          </a:p>
        </p:txBody>
      </p:sp>
      <p:sp>
        <p:nvSpPr>
          <p:cNvPr id="40" name="左中かっこ 39"/>
          <p:cNvSpPr/>
          <p:nvPr/>
        </p:nvSpPr>
        <p:spPr>
          <a:xfrm>
            <a:off x="1979712" y="3717032"/>
            <a:ext cx="144016" cy="1656184"/>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5" name="直線コネクタ 44"/>
          <p:cNvCxnSpPr>
            <a:endCxn id="71" idx="7"/>
          </p:cNvCxnSpPr>
          <p:nvPr/>
        </p:nvCxnSpPr>
        <p:spPr>
          <a:xfrm>
            <a:off x="2267743" y="4149080"/>
            <a:ext cx="1692188" cy="432048"/>
          </a:xfrm>
          <a:prstGeom prst="line">
            <a:avLst/>
          </a:prstGeom>
          <a:ln w="254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3923928" y="3789040"/>
            <a:ext cx="0" cy="165618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195736" y="4149080"/>
            <a:ext cx="1728192" cy="648072"/>
          </a:xfrm>
          <a:prstGeom prst="line">
            <a:avLst/>
          </a:prstGeom>
          <a:ln w="254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5076056" y="3789040"/>
            <a:ext cx="0" cy="165618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4355976" y="5445224"/>
            <a:ext cx="146706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次回の発注</a:t>
            </a:r>
            <a:endParaRPr lang="ja-JP" altLang="en-US" sz="2000" b="1" dirty="0">
              <a:solidFill>
                <a:schemeClr val="tx2"/>
              </a:solidFill>
              <a:latin typeface="メイリオ" pitchFamily="50" charset="-128"/>
              <a:ea typeface="メイリオ" pitchFamily="50" charset="-128"/>
            </a:endParaRPr>
          </a:p>
        </p:txBody>
      </p:sp>
      <p:sp>
        <p:nvSpPr>
          <p:cNvPr id="65" name="正方形/長方形 64"/>
          <p:cNvSpPr/>
          <p:nvPr/>
        </p:nvSpPr>
        <p:spPr>
          <a:xfrm>
            <a:off x="3586341" y="5445224"/>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納入</a:t>
            </a:r>
            <a:endParaRPr lang="ja-JP" altLang="en-US" sz="2000" b="1" dirty="0">
              <a:solidFill>
                <a:schemeClr val="tx2"/>
              </a:solidFill>
              <a:latin typeface="メイリオ" pitchFamily="50" charset="-128"/>
              <a:ea typeface="メイリオ" pitchFamily="50" charset="-128"/>
            </a:endParaRPr>
          </a:p>
        </p:txBody>
      </p:sp>
      <p:sp>
        <p:nvSpPr>
          <p:cNvPr id="66" name="左右矢印 65"/>
          <p:cNvSpPr/>
          <p:nvPr/>
        </p:nvSpPr>
        <p:spPr>
          <a:xfrm>
            <a:off x="2195736" y="5805264"/>
            <a:ext cx="2880320" cy="47667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2"/>
                </a:solidFill>
                <a:latin typeface="メイリオ" pitchFamily="50" charset="-128"/>
                <a:ea typeface="メイリオ" pitchFamily="50" charset="-128"/>
              </a:rPr>
              <a:t>発注間隔</a:t>
            </a:r>
            <a:endParaRPr kumimoji="1" lang="ja-JP" altLang="en-US" sz="2000" b="1" dirty="0">
              <a:solidFill>
                <a:schemeClr val="tx2"/>
              </a:solidFill>
              <a:latin typeface="メイリオ" pitchFamily="50" charset="-128"/>
              <a:ea typeface="メイリオ" pitchFamily="50" charset="-128"/>
            </a:endParaRPr>
          </a:p>
        </p:txBody>
      </p:sp>
      <p:sp>
        <p:nvSpPr>
          <p:cNvPr id="67" name="左右矢印 66"/>
          <p:cNvSpPr/>
          <p:nvPr/>
        </p:nvSpPr>
        <p:spPr>
          <a:xfrm rot="5400000">
            <a:off x="2015716" y="3825044"/>
            <a:ext cx="432048"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2599908" y="3183359"/>
            <a:ext cx="1107996" cy="461665"/>
          </a:xfrm>
          <a:prstGeom prst="rect">
            <a:avLst/>
          </a:prstGeom>
          <a:ln>
            <a:solidFill>
              <a:schemeClr val="tx2"/>
            </a:solidFill>
          </a:ln>
        </p:spPr>
        <p:txBody>
          <a:bodyPr wrap="none">
            <a:spAutoFit/>
          </a:bodyPr>
          <a:lstStyle/>
          <a:p>
            <a:r>
              <a:rPr lang="ja-JP" altLang="en-US" sz="2400" b="1" dirty="0" smtClean="0">
                <a:solidFill>
                  <a:srgbClr val="C00000"/>
                </a:solidFill>
                <a:latin typeface="メイリオ" pitchFamily="50" charset="-128"/>
                <a:ea typeface="メイリオ" pitchFamily="50" charset="-128"/>
              </a:rPr>
              <a:t>発注量</a:t>
            </a:r>
            <a:endParaRPr lang="ja-JP" altLang="en-US" sz="2400" dirty="0">
              <a:solidFill>
                <a:srgbClr val="C00000"/>
              </a:solidFill>
            </a:endParaRPr>
          </a:p>
        </p:txBody>
      </p:sp>
      <p:cxnSp>
        <p:nvCxnSpPr>
          <p:cNvPr id="70" name="直線コネクタ 69"/>
          <p:cNvCxnSpPr>
            <a:endCxn id="67" idx="1"/>
          </p:cNvCxnSpPr>
          <p:nvPr/>
        </p:nvCxnSpPr>
        <p:spPr>
          <a:xfrm flipH="1">
            <a:off x="2285746" y="3573016"/>
            <a:ext cx="342038" cy="3600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1" name="左右矢印 70"/>
          <p:cNvSpPr/>
          <p:nvPr/>
        </p:nvSpPr>
        <p:spPr>
          <a:xfrm rot="5400000">
            <a:off x="3743907" y="4257092"/>
            <a:ext cx="432048" cy="216024"/>
          </a:xfrm>
          <a:prstGeom prst="lef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p:cNvSpPr/>
          <p:nvPr/>
        </p:nvSpPr>
        <p:spPr>
          <a:xfrm rot="967989">
            <a:off x="4241456" y="3993120"/>
            <a:ext cx="1107996"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平均需要</a:t>
            </a:r>
            <a:endParaRPr lang="ja-JP" altLang="en-US" b="1" dirty="0"/>
          </a:p>
        </p:txBody>
      </p:sp>
      <p:sp>
        <p:nvSpPr>
          <p:cNvPr id="78" name="正方形/長方形 77"/>
          <p:cNvSpPr/>
          <p:nvPr/>
        </p:nvSpPr>
        <p:spPr>
          <a:xfrm rot="967989">
            <a:off x="4169449" y="4583779"/>
            <a:ext cx="1107996" cy="369332"/>
          </a:xfrm>
          <a:prstGeom prst="rect">
            <a:avLst/>
          </a:prstGeom>
        </p:spPr>
        <p:txBody>
          <a:bodyPr wrap="none">
            <a:spAutoFit/>
          </a:bodyPr>
          <a:lstStyle/>
          <a:p>
            <a:r>
              <a:rPr lang="ja-JP" altLang="en-US" b="1" smtClean="0">
                <a:solidFill>
                  <a:srgbClr val="C00000"/>
                </a:solidFill>
                <a:latin typeface="メイリオ" pitchFamily="50" charset="-128"/>
                <a:ea typeface="メイリオ" pitchFamily="50" charset="-128"/>
              </a:rPr>
              <a:t>過大需要</a:t>
            </a:r>
            <a:endParaRPr lang="ja-JP" altLang="en-US" b="1" dirty="0">
              <a:solidFill>
                <a:srgbClr val="C00000"/>
              </a:solidFill>
            </a:endParaRPr>
          </a:p>
        </p:txBody>
      </p:sp>
      <p:sp>
        <p:nvSpPr>
          <p:cNvPr id="79" name="正方形/長方形 78"/>
          <p:cNvSpPr/>
          <p:nvPr/>
        </p:nvSpPr>
        <p:spPr>
          <a:xfrm>
            <a:off x="7236296" y="3853497"/>
            <a:ext cx="1728192" cy="1015663"/>
          </a:xfrm>
          <a:prstGeom prst="rect">
            <a:avLst/>
          </a:prstGeom>
          <a:ln>
            <a:solidFill>
              <a:srgbClr val="C00000"/>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過大需要だったとしても，品切れなし</a:t>
            </a:r>
            <a:endParaRPr lang="ja-JP" altLang="en-US" sz="2000" dirty="0"/>
          </a:p>
        </p:txBody>
      </p:sp>
      <p:cxnSp>
        <p:nvCxnSpPr>
          <p:cNvPr id="81" name="直線矢印コネクタ 80"/>
          <p:cNvCxnSpPr>
            <a:endCxn id="35" idx="0"/>
          </p:cNvCxnSpPr>
          <p:nvPr/>
        </p:nvCxnSpPr>
        <p:spPr>
          <a:xfrm flipH="1">
            <a:off x="7222842" y="4869160"/>
            <a:ext cx="517510" cy="576064"/>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下矢印 37"/>
          <p:cNvSpPr/>
          <p:nvPr/>
        </p:nvSpPr>
        <p:spPr>
          <a:xfrm>
            <a:off x="4572000" y="2276872"/>
            <a:ext cx="504056" cy="288032"/>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683568" y="2636912"/>
            <a:ext cx="8208912" cy="50405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屈折矢印 40"/>
          <p:cNvSpPr/>
          <p:nvPr/>
        </p:nvSpPr>
        <p:spPr>
          <a:xfrm rot="5400000">
            <a:off x="935596" y="3681028"/>
            <a:ext cx="1512168" cy="432048"/>
          </a:xfrm>
          <a:prstGeom prst="ben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bg1">
                    <a:lumMod val="95000"/>
                  </a:schemeClr>
                </a:solidFill>
                <a:latin typeface="メイリオ" pitchFamily="50" charset="-128"/>
                <a:ea typeface="メイリオ" pitchFamily="50" charset="-128"/>
              </a:rPr>
              <a:t>グラフによる分析法</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在庫管理方式とコスト</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経済的発注量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定量発注方式と定期発注方式</a:t>
            </a:r>
            <a:endParaRPr lang="en-US" altLang="ja-JP" dirty="0" smtClean="0">
              <a:solidFill>
                <a:schemeClr val="bg1">
                  <a:lumMod val="95000"/>
                </a:schemeClr>
              </a:solidFill>
              <a:latin typeface="メイリオ" pitchFamily="50" charset="-128"/>
              <a:ea typeface="メイリオ" pitchFamily="50" charset="-128"/>
            </a:endParaRPr>
          </a:p>
          <a:p>
            <a:pPr>
              <a:spcBef>
                <a:spcPts val="0"/>
              </a:spcBef>
              <a:buNone/>
            </a:pPr>
            <a:r>
              <a:rPr lang="ja-JP" altLang="en-US" dirty="0" smtClean="0">
                <a:solidFill>
                  <a:schemeClr val="bg1">
                    <a:lumMod val="95000"/>
                  </a:schemeClr>
                </a:solidFill>
                <a:latin typeface="メイリオ" pitchFamily="50" charset="-128"/>
                <a:ea typeface="メイリオ" pitchFamily="50" charset="-128"/>
              </a:rPr>
              <a:t>　</a:t>
            </a:r>
            <a:r>
              <a:rPr lang="en-US" altLang="ja-JP" dirty="0" smtClean="0">
                <a:solidFill>
                  <a:schemeClr val="bg1">
                    <a:lumMod val="95000"/>
                  </a:schemeClr>
                </a:solidFill>
                <a:latin typeface="メイリオ" pitchFamily="50" charset="-128"/>
                <a:ea typeface="メイリオ" pitchFamily="50" charset="-128"/>
              </a:rPr>
              <a:t>~</a:t>
            </a:r>
            <a:r>
              <a:rPr lang="ja-JP" altLang="en-US" dirty="0" smtClean="0">
                <a:solidFill>
                  <a:schemeClr val="bg1">
                    <a:lumMod val="95000"/>
                  </a:schemeClr>
                </a:solidFill>
                <a:latin typeface="メイリオ" pitchFamily="50" charset="-128"/>
                <a:ea typeface="メイリオ" pitchFamily="50" charset="-128"/>
              </a:rPr>
              <a:t>需要が確率変動する場合</a:t>
            </a:r>
            <a:r>
              <a:rPr lang="en-US" altLang="ja-JP" dirty="0" smtClean="0">
                <a:solidFill>
                  <a:schemeClr val="bg1">
                    <a:lumMod val="95000"/>
                  </a:schemeClr>
                </a:solidFill>
                <a:latin typeface="メイリオ" pitchFamily="50" charset="-128"/>
                <a:ea typeface="メイリオ" pitchFamily="50" charset="-128"/>
              </a:rPr>
              <a:t>~</a:t>
            </a:r>
          </a:p>
          <a:p>
            <a:r>
              <a:rPr lang="ja-JP" altLang="en-US" b="1" dirty="0" smtClean="0">
                <a:solidFill>
                  <a:srgbClr val="C00000"/>
                </a:solidFill>
                <a:latin typeface="メイリオ" pitchFamily="50" charset="-128"/>
                <a:ea typeface="メイリオ" pitchFamily="50" charset="-128"/>
              </a:rPr>
              <a:t>陳腐化商品の最適発注量</a:t>
            </a:r>
            <a:endParaRPr lang="en-US" altLang="ja-JP" b="1" dirty="0" smtClean="0">
              <a:solidFill>
                <a:srgbClr val="C00000"/>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多品目商品の在庫管理</a:t>
            </a:r>
            <a:r>
              <a:rPr lang="en-US" altLang="ja-JP" dirty="0" smtClean="0">
                <a:solidFill>
                  <a:schemeClr val="bg1">
                    <a:lumMod val="95000"/>
                  </a:schemeClr>
                </a:solidFill>
                <a:latin typeface="メイリオ" pitchFamily="50" charset="-128"/>
                <a:ea typeface="メイリオ" pitchFamily="50" charset="-128"/>
              </a:rPr>
              <a:t>(ABC</a:t>
            </a:r>
            <a:r>
              <a:rPr lang="ja-JP" altLang="en-US" dirty="0" smtClean="0">
                <a:solidFill>
                  <a:schemeClr val="bg1">
                    <a:lumMod val="95000"/>
                  </a:schemeClr>
                </a:solidFill>
                <a:latin typeface="メイリオ" pitchFamily="50" charset="-128"/>
                <a:ea typeface="メイリオ" pitchFamily="50" charset="-128"/>
              </a:rPr>
              <a:t>分析</a:t>
            </a:r>
            <a:r>
              <a:rPr lang="en-US" altLang="ja-JP" dirty="0" smtClean="0">
                <a:solidFill>
                  <a:schemeClr val="bg1">
                    <a:lumMod val="95000"/>
                  </a:schemeClr>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latin typeface="メイリオ" pitchFamily="50" charset="-128"/>
                <a:ea typeface="メイリオ" pitchFamily="50" charset="-128"/>
              </a:rPr>
              <a:t>在庫できない商品の最適仕入れ</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コンビニのおにぎりやお弁当はいくつ仕入れればよいのか？注文数は？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いくつ売れるかを予測しながら</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明日は昨日の続き？</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同じような需要パターンが続くのか？特定のパターンがある？</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過去の平均需要は明日の平均需要か？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大規模イベントがあったら</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ばらつきは？</a:t>
            </a:r>
            <a:endParaRPr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P.211~</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需要予測の方法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dirty="0" smtClean="0">
                <a:solidFill>
                  <a:schemeClr val="tx2"/>
                </a:solidFill>
                <a:latin typeface="メイリオ" pitchFamily="50" charset="-128"/>
                <a:ea typeface="メイリオ" pitchFamily="50" charset="-128"/>
              </a:rPr>
              <a:t>n</a:t>
            </a:r>
            <a:r>
              <a:rPr lang="ja-JP" altLang="en-US" sz="2800" dirty="0" smtClean="0">
                <a:solidFill>
                  <a:schemeClr val="tx2"/>
                </a:solidFill>
                <a:latin typeface="メイリオ" pitchFamily="50" charset="-128"/>
                <a:ea typeface="メイリオ" pitchFamily="50" charset="-128"/>
              </a:rPr>
              <a:t>期のデータ：　　</a:t>
            </a:r>
            <a:r>
              <a:rPr lang="en-US" altLang="ja-JP" sz="2800" dirty="0" smtClean="0">
                <a:solidFill>
                  <a:schemeClr val="tx2"/>
                </a:solidFill>
                <a:latin typeface="メイリオ" pitchFamily="50" charset="-128"/>
                <a:ea typeface="メイリオ" pitchFamily="50" charset="-128"/>
              </a:rPr>
              <a:t>n</a:t>
            </a:r>
            <a:r>
              <a:rPr lang="ja-JP" altLang="en-US" sz="2800" dirty="0" smtClean="0">
                <a:solidFill>
                  <a:schemeClr val="tx2"/>
                </a:solidFill>
                <a:latin typeface="メイリオ" pitchFamily="50" charset="-128"/>
                <a:ea typeface="メイリオ" pitchFamily="50" charset="-128"/>
              </a:rPr>
              <a:t>期の予測値：</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移動平均法による予測</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指数平滑法による予測</a:t>
            </a:r>
            <a:endParaRPr lang="en-US" altLang="ja-JP" sz="2800" dirty="0" smtClean="0">
              <a:solidFill>
                <a:schemeClr val="tx2"/>
              </a:solidFill>
              <a:latin typeface="メイリオ" pitchFamily="50" charset="-128"/>
              <a:ea typeface="メイリオ" pitchFamily="50" charset="-128"/>
            </a:endParaRPr>
          </a:p>
        </p:txBody>
      </p:sp>
      <p:pic>
        <p:nvPicPr>
          <p:cNvPr id="6146" name="Picture 2"/>
          <p:cNvPicPr>
            <a:picLocks noChangeAspect="1" noChangeArrowheads="1"/>
          </p:cNvPicPr>
          <p:nvPr/>
        </p:nvPicPr>
        <p:blipFill>
          <a:blip r:embed="rId3" cstate="print"/>
          <a:srcRect/>
          <a:stretch>
            <a:fillRect/>
          </a:stretch>
        </p:blipFill>
        <p:spPr bwMode="auto">
          <a:xfrm>
            <a:off x="2987824" y="1844824"/>
            <a:ext cx="447675" cy="419100"/>
          </a:xfrm>
          <a:prstGeom prst="rect">
            <a:avLst/>
          </a:prstGeom>
          <a:noFill/>
          <a:ln w="9525">
            <a:noFill/>
            <a:miter lim="800000"/>
            <a:headEnd/>
            <a:tailEnd/>
          </a:ln>
        </p:spPr>
      </p:pic>
      <p:pic>
        <p:nvPicPr>
          <p:cNvPr id="6147" name="Picture 3"/>
          <p:cNvPicPr>
            <a:picLocks noChangeAspect="1" noChangeArrowheads="1"/>
          </p:cNvPicPr>
          <p:nvPr/>
        </p:nvPicPr>
        <p:blipFill>
          <a:blip r:embed="rId4" cstate="print"/>
          <a:srcRect/>
          <a:stretch>
            <a:fillRect/>
          </a:stretch>
        </p:blipFill>
        <p:spPr bwMode="auto">
          <a:xfrm>
            <a:off x="6012160" y="1772816"/>
            <a:ext cx="400050" cy="428625"/>
          </a:xfrm>
          <a:prstGeom prst="rect">
            <a:avLst/>
          </a:prstGeom>
          <a:noFill/>
          <a:ln w="9525">
            <a:noFill/>
            <a:miter lim="800000"/>
            <a:headEnd/>
            <a:tailEnd/>
          </a:ln>
        </p:spPr>
      </p:pic>
      <p:pic>
        <p:nvPicPr>
          <p:cNvPr id="6148" name="Picture 4"/>
          <p:cNvPicPr>
            <a:picLocks noChangeAspect="1" noChangeArrowheads="1"/>
          </p:cNvPicPr>
          <p:nvPr/>
        </p:nvPicPr>
        <p:blipFill>
          <a:blip r:embed="rId5" cstate="print"/>
          <a:srcRect/>
          <a:stretch>
            <a:fillRect/>
          </a:stretch>
        </p:blipFill>
        <p:spPr bwMode="auto">
          <a:xfrm>
            <a:off x="2843808" y="3068960"/>
            <a:ext cx="3402880" cy="762862"/>
          </a:xfrm>
          <a:prstGeom prst="rect">
            <a:avLst/>
          </a:prstGeom>
          <a:noFill/>
          <a:ln w="9525">
            <a:noFill/>
            <a:miter lim="800000"/>
            <a:headEnd/>
            <a:tailEnd/>
          </a:ln>
        </p:spPr>
      </p:pic>
      <p:pic>
        <p:nvPicPr>
          <p:cNvPr id="6149" name="Picture 5"/>
          <p:cNvPicPr>
            <a:picLocks noChangeAspect="1" noChangeArrowheads="1"/>
          </p:cNvPicPr>
          <p:nvPr/>
        </p:nvPicPr>
        <p:blipFill>
          <a:blip r:embed="rId6" cstate="print"/>
          <a:srcRect/>
          <a:stretch>
            <a:fillRect/>
          </a:stretch>
        </p:blipFill>
        <p:spPr bwMode="auto">
          <a:xfrm>
            <a:off x="755576" y="4725144"/>
            <a:ext cx="7992888" cy="10769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おにぎり販売で儲けよう！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pPr>
              <a:buNone/>
            </a:pPr>
            <a:r>
              <a:rPr lang="ja-JP" altLang="en-US" sz="2800" u="sng" dirty="0" smtClean="0">
                <a:solidFill>
                  <a:schemeClr val="tx2"/>
                </a:solidFill>
                <a:latin typeface="メイリオ" pitchFamily="50" charset="-128"/>
                <a:ea typeface="メイリオ" pitchFamily="50" charset="-128"/>
              </a:rPr>
              <a:t>販売条件</a:t>
            </a:r>
            <a:r>
              <a:rPr lang="en-US" altLang="ja-JP" sz="2800" u="sng" dirty="0" smtClean="0">
                <a:solidFill>
                  <a:schemeClr val="tx2"/>
                </a:solidFill>
                <a:latin typeface="メイリオ" pitchFamily="50" charset="-128"/>
                <a:ea typeface="メイリオ" pitchFamily="50" charset="-128"/>
              </a:rPr>
              <a:t>(</a:t>
            </a:r>
            <a:r>
              <a:rPr lang="ja-JP" altLang="en-US" sz="2800" u="sng" dirty="0" smtClean="0">
                <a:solidFill>
                  <a:schemeClr val="tx2"/>
                </a:solidFill>
                <a:latin typeface="メイリオ" pitchFamily="50" charset="-128"/>
                <a:ea typeface="メイリオ" pitchFamily="50" charset="-128"/>
              </a:rPr>
              <a:t>教科書では</a:t>
            </a:r>
            <a:r>
              <a:rPr lang="en-US" altLang="ja-JP" sz="2800" u="sng" dirty="0" smtClean="0">
                <a:solidFill>
                  <a:schemeClr val="tx2"/>
                </a:solidFill>
                <a:latin typeface="メイリオ" pitchFamily="50" charset="-128"/>
                <a:ea typeface="メイリオ" pitchFamily="50" charset="-128"/>
              </a:rPr>
              <a:t>105</a:t>
            </a:r>
            <a:r>
              <a:rPr lang="ja-JP" altLang="en-US" sz="2800" u="sng" dirty="0" smtClean="0">
                <a:solidFill>
                  <a:schemeClr val="tx2"/>
                </a:solidFill>
                <a:latin typeface="メイリオ" pitchFamily="50" charset="-128"/>
                <a:ea typeface="メイリオ" pitchFamily="50" charset="-128"/>
              </a:rPr>
              <a:t>円ですが</a:t>
            </a:r>
            <a:r>
              <a:rPr lang="en-US" altLang="ja-JP" sz="2800" u="sng" dirty="0" smtClean="0">
                <a:solidFill>
                  <a:schemeClr val="tx2"/>
                </a:solidFill>
                <a:latin typeface="メイリオ" pitchFamily="50" charset="-128"/>
                <a:ea typeface="メイリオ" pitchFamily="50" charset="-128"/>
              </a:rPr>
              <a:t>…)</a:t>
            </a:r>
          </a:p>
          <a:p>
            <a:r>
              <a:rPr lang="en-US" altLang="ja-JP" sz="2800" dirty="0" smtClean="0">
                <a:solidFill>
                  <a:schemeClr val="tx2"/>
                </a:solidFill>
                <a:latin typeface="メイリオ" pitchFamily="50" charset="-128"/>
                <a:ea typeface="メイリオ" pitchFamily="50" charset="-128"/>
              </a:rPr>
              <a:t>50</a:t>
            </a:r>
            <a:r>
              <a:rPr lang="ja-JP" altLang="en-US" sz="2800" dirty="0" smtClean="0">
                <a:solidFill>
                  <a:schemeClr val="tx2"/>
                </a:solidFill>
                <a:latin typeface="メイリオ" pitchFamily="50" charset="-128"/>
                <a:ea typeface="メイリオ" pitchFamily="50" charset="-128"/>
              </a:rPr>
              <a:t>円で仕入れて</a:t>
            </a:r>
            <a:r>
              <a:rPr lang="en-US" altLang="ja-JP" sz="2800" dirty="0" smtClean="0">
                <a:solidFill>
                  <a:schemeClr val="tx2"/>
                </a:solidFill>
                <a:latin typeface="メイリオ" pitchFamily="50" charset="-128"/>
                <a:ea typeface="メイリオ" pitchFamily="50" charset="-128"/>
              </a:rPr>
              <a:t>108</a:t>
            </a:r>
            <a:r>
              <a:rPr lang="ja-JP" altLang="en-US" sz="2800" dirty="0" smtClean="0">
                <a:solidFill>
                  <a:schemeClr val="tx2"/>
                </a:solidFill>
                <a:latin typeface="メイリオ" pitchFamily="50" charset="-128"/>
                <a:ea typeface="メイリオ" pitchFamily="50" charset="-128"/>
              </a:rPr>
              <a:t>円で売る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売り損ない</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機会損失</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は</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円の損</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pPr>
              <a:buNone/>
            </a:pPr>
            <a:r>
              <a:rPr lang="ja-JP" altLang="en-US" sz="2800" u="sng" dirty="0" smtClean="0">
                <a:solidFill>
                  <a:schemeClr val="tx2"/>
                </a:solidFill>
                <a:latin typeface="メイリオ" pitchFamily="50" charset="-128"/>
                <a:ea typeface="メイリオ" pitchFamily="50" charset="-128"/>
              </a:rPr>
              <a:t>収益構造</a:t>
            </a:r>
            <a:endParaRPr lang="en-US" altLang="ja-JP" sz="2800" u="sng"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売れ残れば，仕入れた分の</a:t>
            </a:r>
            <a:r>
              <a:rPr lang="en-US" altLang="ja-JP" sz="2800" dirty="0" smtClean="0">
                <a:solidFill>
                  <a:schemeClr val="tx2"/>
                </a:solidFill>
                <a:latin typeface="メイリオ" pitchFamily="50" charset="-128"/>
                <a:ea typeface="メイリオ" pitchFamily="50" charset="-128"/>
              </a:rPr>
              <a:t>50</a:t>
            </a:r>
            <a:r>
              <a:rPr lang="ja-JP" altLang="en-US" sz="2800" dirty="0" smtClean="0">
                <a:solidFill>
                  <a:schemeClr val="tx2"/>
                </a:solidFill>
                <a:latin typeface="メイリオ" pitchFamily="50" charset="-128"/>
                <a:ea typeface="メイリオ" pitchFamily="50" charset="-128"/>
              </a:rPr>
              <a:t>円損する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足りないと</a:t>
            </a:r>
            <a:r>
              <a:rPr lang="en-US" altLang="ja-JP" sz="2800" dirty="0" smtClean="0">
                <a:solidFill>
                  <a:schemeClr val="tx2"/>
                </a:solidFill>
                <a:latin typeface="メイリオ" pitchFamily="50" charset="-128"/>
                <a:ea typeface="メイリオ" pitchFamily="50" charset="-128"/>
              </a:rPr>
              <a:t>58</a:t>
            </a:r>
            <a:r>
              <a:rPr lang="ja-JP" altLang="en-US" sz="2800" dirty="0" smtClean="0">
                <a:solidFill>
                  <a:schemeClr val="tx2"/>
                </a:solidFill>
                <a:latin typeface="メイリオ" pitchFamily="50" charset="-128"/>
                <a:ea typeface="メイリオ" pitchFamily="50" charset="-128"/>
              </a:rPr>
              <a:t>円もうけ損い，</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円機会損失も発生</a:t>
            </a:r>
            <a:endParaRPr lang="en-US" altLang="ja-JP" sz="2800" dirty="0" smtClean="0">
              <a:solidFill>
                <a:schemeClr val="tx2"/>
              </a:solidFill>
              <a:latin typeface="メイリオ" pitchFamily="50" charset="-128"/>
              <a:ea typeface="メイリオ" pitchFamily="50" charset="-128"/>
            </a:endParaRPr>
          </a:p>
          <a:p>
            <a:pPr>
              <a:buNone/>
            </a:pPr>
            <a:endParaRPr lang="en-US" altLang="ja-JP" sz="12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結局，不足の方が損が多い</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＝多めに仕入れよう</a:t>
            </a:r>
            <a:r>
              <a:rPr lang="en-US" altLang="ja-JP" sz="2800" dirty="0" smtClean="0">
                <a:solidFill>
                  <a:schemeClr val="tx2"/>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おにぎり販売で儲けよう！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dirty="0" smtClean="0">
                <a:solidFill>
                  <a:schemeClr val="tx2"/>
                </a:solidFill>
                <a:latin typeface="メイリオ" pitchFamily="50" charset="-128"/>
                <a:ea typeface="メイリオ" pitchFamily="50" charset="-128"/>
              </a:rPr>
              <a:t>z</a:t>
            </a:r>
            <a:r>
              <a:rPr lang="ja-JP" altLang="en-US" sz="2800" dirty="0" smtClean="0">
                <a:solidFill>
                  <a:schemeClr val="tx2"/>
                </a:solidFill>
                <a:latin typeface="メイリオ" pitchFamily="50" charset="-128"/>
                <a:ea typeface="メイリオ" pitchFamily="50" charset="-128"/>
              </a:rPr>
              <a:t>個仕入れて</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個需要があれば，もうけは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余る場合：売上高－仕入れ高</a:t>
            </a:r>
            <a:endParaRPr lang="en-US" altLang="ja-JP" dirty="0" smtClean="0">
              <a:solidFill>
                <a:schemeClr val="tx2"/>
              </a:solidFill>
              <a:latin typeface="メイリオ" pitchFamily="50" charset="-128"/>
              <a:ea typeface="メイリオ" pitchFamily="50" charset="-128"/>
            </a:endParaRPr>
          </a:p>
          <a:p>
            <a:pPr lvl="1"/>
            <a:endParaRPr lang="en-US" altLang="ja-JP" sz="36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足りない場合：売上高－仕入れ高－機会損失費用</a:t>
            </a:r>
            <a:endParaRPr lang="en-US" altLang="ja-JP" dirty="0" smtClean="0">
              <a:solidFill>
                <a:schemeClr val="tx2"/>
              </a:solidFill>
              <a:latin typeface="メイリオ" pitchFamily="50" charset="-128"/>
              <a:ea typeface="メイリオ" pitchFamily="50" charset="-128"/>
            </a:endParaRPr>
          </a:p>
          <a:p>
            <a:pPr lvl="1"/>
            <a:endParaRPr lang="en-US" altLang="ja-JP" sz="36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あらゆる</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について合計すると，期待費用が計算できる！</a:t>
            </a:r>
            <a:endParaRPr lang="en-US" altLang="ja-JP" dirty="0" smtClean="0">
              <a:solidFill>
                <a:schemeClr val="tx2"/>
              </a:solidFill>
              <a:latin typeface="メイリオ" pitchFamily="50" charset="-128"/>
              <a:ea typeface="メイリオ" pitchFamily="50" charset="-128"/>
            </a:endParaRPr>
          </a:p>
          <a:p>
            <a:pPr lvl="1"/>
            <a:endParaRPr lang="en-US" altLang="ja-JP" sz="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最適仕入量があれば，それを毎日繰り返すのがベスト！</a:t>
            </a:r>
            <a:endParaRPr lang="en-US" altLang="ja-JP" sz="2800" dirty="0" smtClean="0">
              <a:solidFill>
                <a:schemeClr val="tx2"/>
              </a:solidFill>
              <a:latin typeface="メイリオ" pitchFamily="50" charset="-128"/>
              <a:ea typeface="メイリオ" pitchFamily="50" charset="-128"/>
            </a:endParaRPr>
          </a:p>
        </p:txBody>
      </p:sp>
      <p:pic>
        <p:nvPicPr>
          <p:cNvPr id="7171" name="Picture 3"/>
          <p:cNvPicPr>
            <a:picLocks noChangeAspect="1" noChangeArrowheads="1"/>
          </p:cNvPicPr>
          <p:nvPr/>
        </p:nvPicPr>
        <p:blipFill>
          <a:blip r:embed="rId3" cstate="print"/>
          <a:srcRect/>
          <a:stretch>
            <a:fillRect/>
          </a:stretch>
        </p:blipFill>
        <p:spPr bwMode="auto">
          <a:xfrm>
            <a:off x="3203848" y="2780928"/>
            <a:ext cx="2743200" cy="523875"/>
          </a:xfrm>
          <a:prstGeom prst="rect">
            <a:avLst/>
          </a:prstGeom>
          <a:noFill/>
          <a:ln w="9525">
            <a:solidFill>
              <a:srgbClr val="C00000"/>
            </a:solidFill>
            <a:miter lim="800000"/>
            <a:headEnd/>
            <a:tailEnd/>
          </a:ln>
        </p:spPr>
      </p:pic>
      <p:pic>
        <p:nvPicPr>
          <p:cNvPr id="7172" name="Picture 4"/>
          <p:cNvPicPr>
            <a:picLocks noChangeAspect="1" noChangeArrowheads="1"/>
          </p:cNvPicPr>
          <p:nvPr/>
        </p:nvPicPr>
        <p:blipFill>
          <a:blip r:embed="rId4" cstate="print"/>
          <a:srcRect/>
          <a:stretch>
            <a:fillRect/>
          </a:stretch>
        </p:blipFill>
        <p:spPr bwMode="auto">
          <a:xfrm>
            <a:off x="2411760" y="3861048"/>
            <a:ext cx="4438650" cy="523875"/>
          </a:xfrm>
          <a:prstGeom prst="rect">
            <a:avLst/>
          </a:prstGeom>
          <a:noFill/>
          <a:ln w="9525">
            <a:solidFill>
              <a:srgbClr val="C00000"/>
            </a:solidFill>
            <a:miter lim="800000"/>
            <a:headEnd/>
            <a:tailEnd/>
          </a:ln>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儲けの計算</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過去のデータがあれば計算できる！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→どのように計算すれば求められるのか？</a:t>
            </a:r>
            <a:endParaRPr lang="en-US" altLang="ja-JP"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計算の仕組み</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pic>
        <p:nvPicPr>
          <p:cNvPr id="8194" name="Picture 2"/>
          <p:cNvPicPr>
            <a:picLocks noChangeAspect="1" noChangeArrowheads="1"/>
          </p:cNvPicPr>
          <p:nvPr/>
        </p:nvPicPr>
        <p:blipFill>
          <a:blip r:embed="rId3" cstate="print"/>
          <a:srcRect/>
          <a:stretch>
            <a:fillRect/>
          </a:stretch>
        </p:blipFill>
        <p:spPr bwMode="auto">
          <a:xfrm>
            <a:off x="899592" y="3861048"/>
            <a:ext cx="7305675" cy="885825"/>
          </a:xfrm>
          <a:prstGeom prst="rect">
            <a:avLst/>
          </a:prstGeom>
          <a:noFill/>
          <a:ln w="9525">
            <a:noFill/>
            <a:miter lim="800000"/>
            <a:headEnd/>
            <a:tailEnd/>
          </a:ln>
        </p:spPr>
      </p:pic>
      <p:sp>
        <p:nvSpPr>
          <p:cNvPr id="5" name="角丸四角形 4"/>
          <p:cNvSpPr/>
          <p:nvPr/>
        </p:nvSpPr>
        <p:spPr>
          <a:xfrm>
            <a:off x="827584" y="3789040"/>
            <a:ext cx="2736304" cy="936104"/>
          </a:xfrm>
          <a:prstGeom prst="round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3851920" y="3789040"/>
            <a:ext cx="4464496" cy="936104"/>
          </a:xfrm>
          <a:prstGeom prst="roundRect">
            <a:avLst/>
          </a:prstGeom>
          <a:solidFill>
            <a:srgbClr val="00206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1331640" y="4005064"/>
            <a:ext cx="504056" cy="504056"/>
          </a:xfrm>
          <a:prstGeom prst="ellipse">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67544" y="5013176"/>
            <a:ext cx="1584176" cy="769441"/>
          </a:xfrm>
          <a:prstGeom prst="rect">
            <a:avLst/>
          </a:prstGeom>
          <a:ln>
            <a:solidFill>
              <a:srgbClr val="C00000"/>
            </a:solidFill>
          </a:ln>
        </p:spPr>
        <p:txBody>
          <a:bodyPr wrap="square">
            <a:spAutoFit/>
          </a:bodyPr>
          <a:lstStyle/>
          <a:p>
            <a:r>
              <a:rPr lang="en-US" altLang="ja-JP" sz="2200" dirty="0" smtClean="0">
                <a:solidFill>
                  <a:schemeClr val="tx2"/>
                </a:solidFill>
                <a:latin typeface="メイリオ" pitchFamily="50" charset="-128"/>
                <a:ea typeface="メイリオ" pitchFamily="50" charset="-128"/>
              </a:rPr>
              <a:t>b</a:t>
            </a:r>
            <a:r>
              <a:rPr lang="ja-JP" altLang="en-US" sz="2200" dirty="0" smtClean="0">
                <a:solidFill>
                  <a:schemeClr val="tx2"/>
                </a:solidFill>
                <a:latin typeface="メイリオ" pitchFamily="50" charset="-128"/>
                <a:ea typeface="メイリオ" pitchFamily="50" charset="-128"/>
              </a:rPr>
              <a:t>個売れた日数</a:t>
            </a:r>
            <a:endParaRPr lang="ja-JP" altLang="en-US" sz="2200" dirty="0"/>
          </a:p>
        </p:txBody>
      </p:sp>
      <p:cxnSp>
        <p:nvCxnSpPr>
          <p:cNvPr id="10" name="直線コネクタ 9"/>
          <p:cNvCxnSpPr/>
          <p:nvPr/>
        </p:nvCxnSpPr>
        <p:spPr>
          <a:xfrm flipV="1">
            <a:off x="1475656" y="4509120"/>
            <a:ext cx="72008" cy="504056"/>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角丸四角形吹き出し 11"/>
          <p:cNvSpPr/>
          <p:nvPr/>
        </p:nvSpPr>
        <p:spPr>
          <a:xfrm>
            <a:off x="2411760" y="5013176"/>
            <a:ext cx="1800200" cy="720080"/>
          </a:xfrm>
          <a:prstGeom prst="wedgeRoundRectCallout">
            <a:avLst>
              <a:gd name="adj1" fmla="val -44277"/>
              <a:gd name="adj2" fmla="val -115280"/>
              <a:gd name="adj3" fmla="val 16667"/>
            </a:avLst>
          </a:prstGeom>
          <a:solidFill>
            <a:srgbClr val="FF0000">
              <a:alpha val="2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2"/>
                </a:solidFill>
                <a:latin typeface="メイリオ" pitchFamily="50" charset="-128"/>
                <a:ea typeface="メイリオ" pitchFamily="50" charset="-128"/>
              </a:rPr>
              <a:t>売れ残った場合</a:t>
            </a:r>
            <a:endParaRPr kumimoji="1" lang="ja-JP" altLang="en-US" sz="2200" dirty="0">
              <a:solidFill>
                <a:schemeClr val="tx2"/>
              </a:solidFill>
              <a:latin typeface="メイリオ" pitchFamily="50" charset="-128"/>
              <a:ea typeface="メイリオ" pitchFamily="50" charset="-128"/>
            </a:endParaRPr>
          </a:p>
        </p:txBody>
      </p:sp>
      <p:sp>
        <p:nvSpPr>
          <p:cNvPr id="14" name="角丸四角形吹き出し 13"/>
          <p:cNvSpPr/>
          <p:nvPr/>
        </p:nvSpPr>
        <p:spPr>
          <a:xfrm>
            <a:off x="6300192" y="5013176"/>
            <a:ext cx="1800200" cy="720080"/>
          </a:xfrm>
          <a:prstGeom prst="wedgeRoundRectCallout">
            <a:avLst>
              <a:gd name="adj1" fmla="val -44277"/>
              <a:gd name="adj2" fmla="val -115280"/>
              <a:gd name="adj3" fmla="val 16667"/>
            </a:avLst>
          </a:prstGeom>
          <a:solidFill>
            <a:srgbClr val="002060">
              <a:alpha val="20000"/>
            </a:srgb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2"/>
                </a:solidFill>
                <a:latin typeface="メイリオ" pitchFamily="50" charset="-128"/>
                <a:ea typeface="メイリオ" pitchFamily="50" charset="-128"/>
              </a:rPr>
              <a:t>売り切れた</a:t>
            </a:r>
            <a:r>
              <a:rPr kumimoji="1" lang="ja-JP" altLang="en-US" sz="2200" dirty="0" smtClean="0">
                <a:solidFill>
                  <a:schemeClr val="tx2"/>
                </a:solidFill>
                <a:latin typeface="メイリオ" pitchFamily="50" charset="-128"/>
                <a:ea typeface="メイリオ" pitchFamily="50" charset="-128"/>
              </a:rPr>
              <a:t>場合</a:t>
            </a:r>
            <a:endParaRPr kumimoji="1" lang="ja-JP" altLang="en-US" sz="2200" dirty="0">
              <a:solidFill>
                <a:schemeClr val="tx2"/>
              </a:solidFill>
              <a:latin typeface="メイリオ" pitchFamily="50" charset="-128"/>
              <a:ea typeface="メイリオ" pitchFamily="50" charset="-128"/>
            </a:endParaRPr>
          </a:p>
        </p:txBody>
      </p:sp>
      <p:sp>
        <p:nvSpPr>
          <p:cNvPr id="13" name="正方形/長方形 12"/>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P.212~</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生産システムにおける在庫</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在庫の形態と場所</a:t>
            </a:r>
            <a:endParaRPr kumimoji="1"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形態</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原材料，部品，半製品，製品</a:t>
            </a:r>
            <a:r>
              <a:rPr lang="en-US" altLang="ja-JP" dirty="0" smtClean="0">
                <a:solidFill>
                  <a:schemeClr val="tx2"/>
                </a:solidFill>
                <a:latin typeface="メイリオ" pitchFamily="50" charset="-128"/>
                <a:ea typeface="メイリオ" pitchFamily="50" charset="-128"/>
              </a:rPr>
              <a:t>, </a:t>
            </a:r>
            <a:r>
              <a:rPr lang="ja-JP" altLang="en-US" dirty="0" smtClean="0">
                <a:solidFill>
                  <a:schemeClr val="tx2"/>
                </a:solidFill>
                <a:latin typeface="メイリオ" pitchFamily="50" charset="-128"/>
                <a:ea typeface="メイリオ" pitchFamily="50" charset="-128"/>
              </a:rPr>
              <a:t>商品</a:t>
            </a:r>
            <a:r>
              <a:rPr lang="en-US" altLang="ja-JP"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場所</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倉庫，棚，仕掛り，製品倉庫</a:t>
            </a:r>
            <a:r>
              <a:rPr lang="en-US" altLang="ja-JP"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調達，生産，販売プロセスの中の各所で，在庫が発生している</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現在：多品種少量生産，短納期生産への移行</a:t>
            </a:r>
            <a:endParaRPr lang="en-US" altLang="ja-JP" sz="2800" dirty="0" smtClean="0">
              <a:solidFill>
                <a:schemeClr val="tx2"/>
              </a:solidFill>
              <a:latin typeface="メイリオ" pitchFamily="50" charset="-128"/>
              <a:ea typeface="メイリオ" pitchFamily="50" charset="-128"/>
            </a:endParaRPr>
          </a:p>
          <a:p>
            <a:r>
              <a:rPr lang="ja-JP" altLang="en-US" sz="2800" b="1" dirty="0" smtClean="0">
                <a:solidFill>
                  <a:schemeClr val="tx2"/>
                </a:solidFill>
                <a:latin typeface="メイリオ" pitchFamily="50" charset="-128"/>
                <a:ea typeface="メイリオ" pitchFamily="50" charset="-128"/>
              </a:rPr>
              <a:t>必要なときに必要なものを！</a:t>
            </a:r>
            <a:endParaRPr lang="en-US" altLang="ja-JP" sz="2800" b="1" dirty="0" smtClean="0">
              <a:solidFill>
                <a:schemeClr val="tx2"/>
              </a:solidFill>
              <a:latin typeface="メイリオ" pitchFamily="50" charset="-128"/>
              <a:ea typeface="メイリオ" pitchFamily="50" charset="-128"/>
            </a:endParaRPr>
          </a:p>
          <a:p>
            <a:pPr lvl="1"/>
            <a:r>
              <a:rPr lang="ja-JP" altLang="en-US" b="1" dirty="0" smtClean="0">
                <a:solidFill>
                  <a:srgbClr val="C00000"/>
                </a:solidFill>
                <a:latin typeface="メイリオ" pitchFamily="50" charset="-128"/>
                <a:ea typeface="メイリオ" pitchFamily="50" charset="-128"/>
              </a:rPr>
              <a:t>ジャストインタイム</a:t>
            </a:r>
            <a:r>
              <a:rPr lang="en-US" altLang="ja-JP" dirty="0" smtClean="0">
                <a:solidFill>
                  <a:schemeClr val="tx2"/>
                </a:solidFill>
                <a:latin typeface="メイリオ" pitchFamily="50" charset="-128"/>
                <a:ea typeface="メイリオ" pitchFamily="50" charset="-128"/>
              </a:rPr>
              <a:t>(</a:t>
            </a:r>
            <a:r>
              <a:rPr lang="en-US" altLang="ja-JP" b="1" dirty="0" smtClean="0">
                <a:solidFill>
                  <a:srgbClr val="C00000"/>
                </a:solidFill>
                <a:latin typeface="メイリオ" pitchFamily="50" charset="-128"/>
                <a:ea typeface="メイリオ" pitchFamily="50" charset="-128"/>
              </a:rPr>
              <a:t>Just In Time</a:t>
            </a:r>
            <a:r>
              <a:rPr lang="en-US" altLang="ja-JP" dirty="0" smtClean="0">
                <a:solidFill>
                  <a:schemeClr val="tx2"/>
                </a:solidFill>
                <a:latin typeface="メイリオ" pitchFamily="50" charset="-128"/>
                <a:ea typeface="メイリオ" pitchFamily="50" charset="-128"/>
              </a:rPr>
              <a:t>, </a:t>
            </a:r>
            <a:r>
              <a:rPr lang="ja-JP" altLang="en-US" dirty="0" smtClean="0">
                <a:solidFill>
                  <a:schemeClr val="tx2"/>
                </a:solidFill>
                <a:latin typeface="メイリオ" pitchFamily="50" charset="-128"/>
                <a:ea typeface="メイリオ" pitchFamily="50" charset="-128"/>
              </a:rPr>
              <a:t>かんばん方式</a:t>
            </a:r>
            <a:r>
              <a:rPr lang="en-US" altLang="ja-JP" dirty="0" smtClean="0">
                <a:solidFill>
                  <a:schemeClr val="tx2"/>
                </a:solidFill>
                <a:latin typeface="メイリオ" pitchFamily="50" charset="-128"/>
                <a:ea typeface="メイリオ" pitchFamily="50" charset="-128"/>
              </a:rPr>
              <a:t>)</a:t>
            </a:r>
          </a:p>
          <a:p>
            <a:pPr lvl="1"/>
            <a:r>
              <a:rPr lang="en-US" altLang="ja-JP" dirty="0" smtClean="0">
                <a:solidFill>
                  <a:schemeClr val="tx2"/>
                </a:solidFill>
                <a:latin typeface="メイリオ" pitchFamily="50" charset="-128"/>
                <a:ea typeface="メイリオ" pitchFamily="50" charset="-128"/>
              </a:rPr>
              <a:t>MRP II(Manufacturing Resource Planning)</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最適解の理屈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儲け最大化</a:t>
            </a:r>
            <a:endParaRPr lang="en-US" altLang="ja-JP" sz="2800" dirty="0" smtClean="0">
              <a:solidFill>
                <a:schemeClr val="tx2"/>
              </a:solidFill>
              <a:latin typeface="メイリオ" pitchFamily="50" charset="-128"/>
              <a:ea typeface="メイリオ" pitchFamily="50" charset="-128"/>
            </a:endParaRPr>
          </a:p>
        </p:txBody>
      </p:sp>
      <p:pic>
        <p:nvPicPr>
          <p:cNvPr id="9218" name="Picture 2"/>
          <p:cNvPicPr>
            <a:picLocks noChangeAspect="1" noChangeArrowheads="1"/>
          </p:cNvPicPr>
          <p:nvPr/>
        </p:nvPicPr>
        <p:blipFill>
          <a:blip r:embed="rId3" cstate="print"/>
          <a:srcRect/>
          <a:stretch>
            <a:fillRect/>
          </a:stretch>
        </p:blipFill>
        <p:spPr bwMode="auto">
          <a:xfrm>
            <a:off x="938733" y="2255143"/>
            <a:ext cx="7305675" cy="885825"/>
          </a:xfrm>
          <a:prstGeom prst="rect">
            <a:avLst/>
          </a:prstGeom>
          <a:noFill/>
          <a:ln w="9525">
            <a:noFill/>
            <a:miter lim="800000"/>
            <a:headEnd/>
            <a:tailEnd/>
          </a:ln>
        </p:spPr>
      </p:pic>
      <p:pic>
        <p:nvPicPr>
          <p:cNvPr id="9219" name="Picture 3"/>
          <p:cNvPicPr>
            <a:picLocks noChangeAspect="1" noChangeArrowheads="1"/>
          </p:cNvPicPr>
          <p:nvPr/>
        </p:nvPicPr>
        <p:blipFill>
          <a:blip r:embed="rId4" cstate="print"/>
          <a:srcRect/>
          <a:stretch>
            <a:fillRect/>
          </a:stretch>
        </p:blipFill>
        <p:spPr bwMode="auto">
          <a:xfrm>
            <a:off x="395536" y="3429000"/>
            <a:ext cx="3039709" cy="1224136"/>
          </a:xfrm>
          <a:prstGeom prst="rect">
            <a:avLst/>
          </a:prstGeom>
          <a:noFill/>
          <a:ln w="9525">
            <a:noFill/>
            <a:miter lim="800000"/>
            <a:headEnd/>
            <a:tailEnd/>
          </a:ln>
        </p:spPr>
      </p:pic>
      <p:pic>
        <p:nvPicPr>
          <p:cNvPr id="9220" name="Picture 4"/>
          <p:cNvPicPr>
            <a:picLocks noChangeAspect="1" noChangeArrowheads="1"/>
          </p:cNvPicPr>
          <p:nvPr/>
        </p:nvPicPr>
        <p:blipFill>
          <a:blip r:embed="rId5" cstate="print"/>
          <a:srcRect/>
          <a:stretch>
            <a:fillRect/>
          </a:stretch>
        </p:blipFill>
        <p:spPr bwMode="auto">
          <a:xfrm>
            <a:off x="3707904" y="3356992"/>
            <a:ext cx="5220072" cy="1269555"/>
          </a:xfrm>
          <a:prstGeom prst="rect">
            <a:avLst/>
          </a:prstGeom>
          <a:noFill/>
          <a:ln w="9525">
            <a:noFill/>
            <a:miter lim="800000"/>
            <a:headEnd/>
            <a:tailEnd/>
          </a:ln>
        </p:spPr>
      </p:pic>
      <p:pic>
        <p:nvPicPr>
          <p:cNvPr id="9221" name="Picture 5"/>
          <p:cNvPicPr>
            <a:picLocks noChangeAspect="1" noChangeArrowheads="1"/>
          </p:cNvPicPr>
          <p:nvPr/>
        </p:nvPicPr>
        <p:blipFill>
          <a:blip r:embed="rId6" cstate="print"/>
          <a:srcRect/>
          <a:stretch>
            <a:fillRect/>
          </a:stretch>
        </p:blipFill>
        <p:spPr bwMode="auto">
          <a:xfrm>
            <a:off x="1259632" y="5245571"/>
            <a:ext cx="6543675" cy="847725"/>
          </a:xfrm>
          <a:prstGeom prst="rect">
            <a:avLst/>
          </a:prstGeom>
          <a:noFill/>
          <a:ln w="9525">
            <a:solidFill>
              <a:srgbClr val="C00000"/>
            </a:solidFill>
            <a:miter lim="800000"/>
            <a:headEnd/>
            <a:tailEnd/>
          </a:ln>
        </p:spPr>
      </p:pic>
      <p:sp>
        <p:nvSpPr>
          <p:cNvPr id="8" name="下矢印 7"/>
          <p:cNvSpPr/>
          <p:nvPr/>
        </p:nvSpPr>
        <p:spPr>
          <a:xfrm>
            <a:off x="4139952" y="4725144"/>
            <a:ext cx="864096" cy="360040"/>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899592" y="2204864"/>
            <a:ext cx="2736304" cy="936104"/>
          </a:xfrm>
          <a:prstGeom prst="round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923928" y="2132856"/>
            <a:ext cx="4464496" cy="936104"/>
          </a:xfrm>
          <a:prstGeom prst="roundRect">
            <a:avLst/>
          </a:prstGeom>
          <a:solidFill>
            <a:srgbClr val="00206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a:off x="2339752" y="2852936"/>
            <a:ext cx="0" cy="504056"/>
          </a:xfrm>
          <a:prstGeom prst="straightConnector1">
            <a:avLst/>
          </a:prstGeom>
          <a:ln w="635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6084168" y="2852936"/>
            <a:ext cx="0" cy="504056"/>
          </a:xfrm>
          <a:prstGeom prst="straightConnector1">
            <a:avLst/>
          </a:prstGeom>
          <a:ln w="635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 name="角丸四角形 14"/>
          <p:cNvSpPr/>
          <p:nvPr/>
        </p:nvSpPr>
        <p:spPr>
          <a:xfrm>
            <a:off x="2915816" y="5157192"/>
            <a:ext cx="2448272" cy="1080120"/>
          </a:xfrm>
          <a:prstGeom prst="round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5364088" y="5157192"/>
            <a:ext cx="2448272" cy="1080120"/>
          </a:xfrm>
          <a:prstGeom prst="roundRect">
            <a:avLst/>
          </a:prstGeom>
          <a:solidFill>
            <a:srgbClr val="00206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2871097" y="6237312"/>
            <a:ext cx="2492991" cy="400110"/>
          </a:xfrm>
          <a:prstGeom prst="rect">
            <a:avLst/>
          </a:prstGeom>
        </p:spPr>
        <p:txBody>
          <a:bodyPr wrap="none">
            <a:spAutoFit/>
          </a:bodyPr>
          <a:lstStyle/>
          <a:p>
            <a:pPr algn="ctr"/>
            <a:r>
              <a:rPr lang="ja-JP" altLang="en-US" sz="2000" b="1" dirty="0" smtClean="0">
                <a:solidFill>
                  <a:srgbClr val="C00000"/>
                </a:solidFill>
                <a:latin typeface="メイリオ" pitchFamily="50" charset="-128"/>
                <a:ea typeface="メイリオ" pitchFamily="50" charset="-128"/>
              </a:rPr>
              <a:t>売れ残った場合の損</a:t>
            </a:r>
            <a:endParaRPr lang="ja-JP" altLang="en-US" sz="2000" b="1" dirty="0">
              <a:solidFill>
                <a:srgbClr val="C00000"/>
              </a:solidFill>
              <a:latin typeface="メイリオ" pitchFamily="50" charset="-128"/>
              <a:ea typeface="メイリオ" pitchFamily="50" charset="-128"/>
            </a:endParaRPr>
          </a:p>
        </p:txBody>
      </p:sp>
      <p:sp>
        <p:nvSpPr>
          <p:cNvPr id="18" name="正方形/長方形 17"/>
          <p:cNvSpPr/>
          <p:nvPr/>
        </p:nvSpPr>
        <p:spPr>
          <a:xfrm>
            <a:off x="5391377" y="6237312"/>
            <a:ext cx="2492990" cy="400110"/>
          </a:xfrm>
          <a:prstGeom prst="rect">
            <a:avLst/>
          </a:prstGeom>
        </p:spPr>
        <p:txBody>
          <a:bodyPr wrap="none">
            <a:spAutoFit/>
          </a:bodyPr>
          <a:lstStyle/>
          <a:p>
            <a:pPr algn="ctr"/>
            <a:r>
              <a:rPr lang="ja-JP" altLang="en-US" sz="2000" b="1" dirty="0" smtClean="0">
                <a:solidFill>
                  <a:srgbClr val="002060"/>
                </a:solidFill>
                <a:latin typeface="メイリオ" pitchFamily="50" charset="-128"/>
                <a:ea typeface="メイリオ" pitchFamily="50" charset="-128"/>
              </a:rPr>
              <a:t>売り切れた場合の損</a:t>
            </a:r>
            <a:endParaRPr lang="ja-JP" altLang="en-US" sz="2000" b="1" dirty="0">
              <a:solidFill>
                <a:srgbClr val="00206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最適解の理屈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損失の最小化</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最適解となる条件は</a:t>
            </a:r>
            <a:r>
              <a:rPr lang="en-US" altLang="ja-JP" sz="2800" dirty="0" smtClean="0">
                <a:solidFill>
                  <a:schemeClr val="tx2"/>
                </a:solidFill>
                <a:latin typeface="メイリオ" pitchFamily="50" charset="-128"/>
                <a:ea typeface="メイリオ" pitchFamily="50" charset="-128"/>
              </a:rPr>
              <a:t>…</a:t>
            </a:r>
          </a:p>
        </p:txBody>
      </p:sp>
      <p:pic>
        <p:nvPicPr>
          <p:cNvPr id="10242" name="Picture 2"/>
          <p:cNvPicPr>
            <a:picLocks noChangeAspect="1" noChangeArrowheads="1"/>
          </p:cNvPicPr>
          <p:nvPr/>
        </p:nvPicPr>
        <p:blipFill>
          <a:blip r:embed="rId3" cstate="print"/>
          <a:srcRect/>
          <a:stretch>
            <a:fillRect/>
          </a:stretch>
        </p:blipFill>
        <p:spPr bwMode="auto">
          <a:xfrm>
            <a:off x="1272877" y="2348880"/>
            <a:ext cx="6467475" cy="733425"/>
          </a:xfrm>
          <a:prstGeom prst="rect">
            <a:avLst/>
          </a:prstGeom>
          <a:noFill/>
          <a:ln w="9525">
            <a:noFill/>
            <a:miter lim="800000"/>
            <a:headEnd/>
            <a:tailEnd/>
          </a:ln>
        </p:spPr>
      </p:pic>
      <p:sp>
        <p:nvSpPr>
          <p:cNvPr id="5" name="角丸四角形 4"/>
          <p:cNvSpPr/>
          <p:nvPr/>
        </p:nvSpPr>
        <p:spPr>
          <a:xfrm>
            <a:off x="1187624" y="2276872"/>
            <a:ext cx="6696744" cy="864096"/>
          </a:xfrm>
          <a:prstGeom prst="roundRect">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43" name="Picture 3"/>
          <p:cNvPicPr>
            <a:picLocks noChangeAspect="1" noChangeArrowheads="1"/>
          </p:cNvPicPr>
          <p:nvPr/>
        </p:nvPicPr>
        <p:blipFill>
          <a:blip r:embed="rId4" cstate="print"/>
          <a:srcRect/>
          <a:stretch>
            <a:fillRect/>
          </a:stretch>
        </p:blipFill>
        <p:spPr bwMode="auto">
          <a:xfrm>
            <a:off x="1835696" y="3861048"/>
            <a:ext cx="5353050" cy="1638300"/>
          </a:xfrm>
          <a:prstGeom prst="rect">
            <a:avLst/>
          </a:prstGeom>
          <a:noFill/>
          <a:ln w="9525">
            <a:noFill/>
            <a:miter lim="800000"/>
            <a:headEnd/>
            <a:tailEnd/>
          </a:ln>
        </p:spPr>
      </p:pic>
      <p:sp>
        <p:nvSpPr>
          <p:cNvPr id="7" name="右カーブ矢印 6"/>
          <p:cNvSpPr/>
          <p:nvPr/>
        </p:nvSpPr>
        <p:spPr>
          <a:xfrm>
            <a:off x="1259632" y="4221088"/>
            <a:ext cx="504056" cy="864096"/>
          </a:xfrm>
          <a:prstGeom prst="curved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角丸四角形吹き出し 8"/>
          <p:cNvSpPr/>
          <p:nvPr/>
        </p:nvSpPr>
        <p:spPr>
          <a:xfrm>
            <a:off x="1763688" y="5805264"/>
            <a:ext cx="2304256" cy="864096"/>
          </a:xfrm>
          <a:prstGeom prst="wedgeRoundRectCallout">
            <a:avLst>
              <a:gd name="adj1" fmla="val 61048"/>
              <a:gd name="adj2" fmla="val -104861"/>
              <a:gd name="adj3" fmla="val 16667"/>
            </a:avLst>
          </a:prstGeom>
          <a:solidFill>
            <a:srgbClr val="FF0000">
              <a:alpha val="2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200" dirty="0" smtClean="0">
                <a:solidFill>
                  <a:schemeClr val="tx2"/>
                </a:solidFill>
                <a:latin typeface="メイリオ" pitchFamily="50" charset="-128"/>
                <a:ea typeface="メイリオ" pitchFamily="50" charset="-128"/>
              </a:rPr>
              <a:t>1</a:t>
            </a:r>
            <a:r>
              <a:rPr kumimoji="1" lang="ja-JP" altLang="en-US" sz="2200" dirty="0" smtClean="0">
                <a:solidFill>
                  <a:schemeClr val="tx2"/>
                </a:solidFill>
                <a:latin typeface="メイリオ" pitchFamily="50" charset="-128"/>
                <a:ea typeface="メイリオ" pitchFamily="50" charset="-128"/>
              </a:rPr>
              <a:t>つ売れ残ると損する金額</a:t>
            </a:r>
            <a:endParaRPr kumimoji="1" lang="ja-JP" altLang="en-US" sz="2200" dirty="0">
              <a:solidFill>
                <a:schemeClr val="tx2"/>
              </a:solidFill>
              <a:latin typeface="メイリオ" pitchFamily="50" charset="-128"/>
              <a:ea typeface="メイリオ" pitchFamily="50" charset="-128"/>
            </a:endParaRPr>
          </a:p>
        </p:txBody>
      </p:sp>
      <p:sp>
        <p:nvSpPr>
          <p:cNvPr id="10" name="角丸四角形吹き出し 9"/>
          <p:cNvSpPr/>
          <p:nvPr/>
        </p:nvSpPr>
        <p:spPr>
          <a:xfrm>
            <a:off x="5364088" y="5805264"/>
            <a:ext cx="2448272" cy="864096"/>
          </a:xfrm>
          <a:prstGeom prst="wedgeRoundRectCallout">
            <a:avLst>
              <a:gd name="adj1" fmla="val -47725"/>
              <a:gd name="adj2" fmla="val -100628"/>
              <a:gd name="adj3" fmla="val 16667"/>
            </a:avLst>
          </a:prstGeom>
          <a:solidFill>
            <a:srgbClr val="002060">
              <a:alpha val="20000"/>
            </a:srgb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200" dirty="0" smtClean="0">
                <a:solidFill>
                  <a:schemeClr val="tx2"/>
                </a:solidFill>
                <a:latin typeface="メイリオ" pitchFamily="50" charset="-128"/>
                <a:ea typeface="メイリオ" pitchFamily="50" charset="-128"/>
              </a:rPr>
              <a:t>1</a:t>
            </a:r>
            <a:r>
              <a:rPr lang="ja-JP" altLang="en-US" sz="2200" dirty="0" smtClean="0">
                <a:solidFill>
                  <a:schemeClr val="tx2"/>
                </a:solidFill>
                <a:latin typeface="メイリオ" pitchFamily="50" charset="-128"/>
                <a:ea typeface="メイリオ" pitchFamily="50" charset="-128"/>
              </a:rPr>
              <a:t>つ売り切れると損する金額</a:t>
            </a:r>
            <a:endParaRPr kumimoji="1" lang="ja-JP" altLang="en-US" sz="2200" dirty="0">
              <a:solidFill>
                <a:schemeClr val="tx2"/>
              </a:solidFill>
              <a:latin typeface="メイリオ" pitchFamily="50" charset="-128"/>
              <a:ea typeface="メイリオ" pitchFamily="50" charset="-128"/>
            </a:endParaRPr>
          </a:p>
        </p:txBody>
      </p:sp>
      <p:sp>
        <p:nvSpPr>
          <p:cNvPr id="11" name="円/楕円 10"/>
          <p:cNvSpPr/>
          <p:nvPr/>
        </p:nvSpPr>
        <p:spPr>
          <a:xfrm>
            <a:off x="4067944" y="2276872"/>
            <a:ext cx="936104" cy="792088"/>
          </a:xfrm>
          <a:prstGeom prst="ellipse">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139952" y="1412776"/>
            <a:ext cx="1512168" cy="707886"/>
          </a:xfrm>
          <a:prstGeom prst="rect">
            <a:avLst/>
          </a:prstGeom>
          <a:solidFill>
            <a:schemeClr val="bg1"/>
          </a:solidFill>
          <a:ln w="25400">
            <a:solidFill>
              <a:srgbClr val="002060"/>
            </a:solidFill>
          </a:ln>
        </p:spPr>
        <p:txBody>
          <a:bodyPr wrap="square" rtlCol="0">
            <a:spAutoFit/>
          </a:bodyPr>
          <a:lstStyle/>
          <a:p>
            <a:pPr algn="ctr"/>
            <a:r>
              <a:rPr kumimoji="1" lang="ja-JP" altLang="en-US" sz="2000" dirty="0" smtClean="0">
                <a:solidFill>
                  <a:schemeClr val="tx2"/>
                </a:solidFill>
                <a:latin typeface="メイリオ" pitchFamily="50" charset="-128"/>
                <a:ea typeface="メイリオ" pitchFamily="50" charset="-128"/>
              </a:rPr>
              <a:t>需要の確率</a:t>
            </a:r>
            <a:r>
              <a:rPr kumimoji="1" lang="en-US" altLang="ja-JP" sz="2000" dirty="0" smtClean="0">
                <a:solidFill>
                  <a:schemeClr val="tx2"/>
                </a:solidFill>
                <a:latin typeface="メイリオ" pitchFamily="50" charset="-128"/>
                <a:ea typeface="メイリオ" pitchFamily="50" charset="-128"/>
              </a:rPr>
              <a:t>(</a:t>
            </a:r>
            <a:r>
              <a:rPr kumimoji="1" lang="ja-JP" altLang="en-US" sz="2000" dirty="0" smtClean="0">
                <a:solidFill>
                  <a:schemeClr val="tx2"/>
                </a:solidFill>
                <a:latin typeface="メイリオ" pitchFamily="50" charset="-128"/>
                <a:ea typeface="メイリオ" pitchFamily="50" charset="-128"/>
              </a:rPr>
              <a:t>密度</a:t>
            </a:r>
            <a:r>
              <a:rPr kumimoji="1" lang="en-US" altLang="ja-JP" sz="2000" dirty="0" smtClean="0">
                <a:solidFill>
                  <a:schemeClr val="tx2"/>
                </a:solidFill>
                <a:latin typeface="メイリオ" pitchFamily="50" charset="-128"/>
                <a:ea typeface="メイリオ" pitchFamily="50" charset="-128"/>
              </a:rPr>
              <a:t>)</a:t>
            </a:r>
            <a:r>
              <a:rPr kumimoji="1" lang="ja-JP" altLang="en-US" sz="2000" dirty="0" smtClean="0">
                <a:solidFill>
                  <a:schemeClr val="tx2"/>
                </a:solidFill>
                <a:latin typeface="メイリオ" pitchFamily="50" charset="-128"/>
                <a:ea typeface="メイリオ" pitchFamily="50" charset="-128"/>
              </a:rPr>
              <a:t>関数</a:t>
            </a:r>
            <a:endParaRPr kumimoji="1" lang="ja-JP" altLang="en-US" sz="2000" dirty="0">
              <a:solidFill>
                <a:schemeClr val="tx2"/>
              </a:solidFill>
              <a:latin typeface="メイリオ" pitchFamily="50" charset="-128"/>
              <a:ea typeface="メイリオ" pitchFamily="50" charset="-128"/>
            </a:endParaRPr>
          </a:p>
        </p:txBody>
      </p:sp>
      <p:cxnSp>
        <p:nvCxnSpPr>
          <p:cNvPr id="14" name="直線コネクタ 13"/>
          <p:cNvCxnSpPr>
            <a:stCxn id="12" idx="2"/>
            <a:endCxn id="11" idx="0"/>
          </p:cNvCxnSpPr>
          <p:nvPr/>
        </p:nvCxnSpPr>
        <p:spPr>
          <a:xfrm flipH="1">
            <a:off x="4535996" y="2120662"/>
            <a:ext cx="360040" cy="15621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51520" y="5229200"/>
            <a:ext cx="1259632" cy="707886"/>
          </a:xfrm>
          <a:prstGeom prst="rect">
            <a:avLst/>
          </a:prstGeom>
          <a:solidFill>
            <a:schemeClr val="bg1"/>
          </a:solidFill>
          <a:ln w="25400">
            <a:solidFill>
              <a:srgbClr val="002060"/>
            </a:solidFill>
          </a:ln>
        </p:spPr>
        <p:txBody>
          <a:bodyPr wrap="square" rtlCol="0">
            <a:spAutoFit/>
          </a:bodyPr>
          <a:lstStyle/>
          <a:p>
            <a:pPr algn="ctr"/>
            <a:r>
              <a:rPr kumimoji="1" lang="ja-JP" altLang="en-US" sz="2000" dirty="0" smtClean="0">
                <a:solidFill>
                  <a:schemeClr val="tx2"/>
                </a:solidFill>
                <a:latin typeface="メイリオ" pitchFamily="50" charset="-128"/>
                <a:ea typeface="メイリオ" pitchFamily="50" charset="-128"/>
              </a:rPr>
              <a:t>需要の　分布関数</a:t>
            </a:r>
            <a:endParaRPr kumimoji="1" lang="ja-JP" altLang="en-US" sz="2000" dirty="0">
              <a:solidFill>
                <a:schemeClr val="tx2"/>
              </a:solidFill>
              <a:latin typeface="メイリオ" pitchFamily="50" charset="-128"/>
              <a:ea typeface="メイリオ" pitchFamily="50" charset="-128"/>
            </a:endParaRPr>
          </a:p>
        </p:txBody>
      </p:sp>
      <p:cxnSp>
        <p:nvCxnSpPr>
          <p:cNvPr id="17" name="直線コネクタ 16"/>
          <p:cNvCxnSpPr/>
          <p:nvPr/>
        </p:nvCxnSpPr>
        <p:spPr>
          <a:xfrm flipH="1">
            <a:off x="1475656" y="5229200"/>
            <a:ext cx="576064" cy="300226"/>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陳腐化商品仕入れの最適解</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需要の累積分布を「足りなかった場合の損害額」と「売れ残った場合の損害額」に比例配分するように発注すれば</a:t>
            </a:r>
            <a:r>
              <a:rPr lang="en-US" altLang="ja-JP" sz="2800" dirty="0" smtClean="0">
                <a:solidFill>
                  <a:schemeClr val="tx2"/>
                </a:solidFill>
                <a:latin typeface="メイリオ" pitchFamily="50" charset="-128"/>
                <a:ea typeface="メイリオ" pitchFamily="50" charset="-128"/>
              </a:rPr>
              <a:t>OK</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763688" y="3429000"/>
            <a:ext cx="0" cy="2448272"/>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763688" y="5877272"/>
            <a:ext cx="504056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フリーフォーム 9"/>
          <p:cNvSpPr/>
          <p:nvPr/>
        </p:nvSpPr>
        <p:spPr>
          <a:xfrm>
            <a:off x="1997612" y="3474720"/>
            <a:ext cx="4712677" cy="2391508"/>
          </a:xfrm>
          <a:custGeom>
            <a:avLst/>
            <a:gdLst>
              <a:gd name="connsiteX0" fmla="*/ 0 w 4712677"/>
              <a:gd name="connsiteY0" fmla="*/ 2391508 h 2391508"/>
              <a:gd name="connsiteX1" fmla="*/ 787791 w 4712677"/>
              <a:gd name="connsiteY1" fmla="*/ 2307102 h 2391508"/>
              <a:gd name="connsiteX2" fmla="*/ 1547446 w 4712677"/>
              <a:gd name="connsiteY2" fmla="*/ 2039815 h 2391508"/>
              <a:gd name="connsiteX3" fmla="*/ 2039816 w 4712677"/>
              <a:gd name="connsiteY3" fmla="*/ 1800665 h 2391508"/>
              <a:gd name="connsiteX4" fmla="*/ 2363373 w 4712677"/>
              <a:gd name="connsiteY4" fmla="*/ 1448972 h 2391508"/>
              <a:gd name="connsiteX5" fmla="*/ 2532185 w 4712677"/>
              <a:gd name="connsiteY5" fmla="*/ 1111348 h 2391508"/>
              <a:gd name="connsiteX6" fmla="*/ 2658794 w 4712677"/>
              <a:gd name="connsiteY6" fmla="*/ 661182 h 2391508"/>
              <a:gd name="connsiteX7" fmla="*/ 2855742 w 4712677"/>
              <a:gd name="connsiteY7" fmla="*/ 351692 h 2391508"/>
              <a:gd name="connsiteX8" fmla="*/ 3207434 w 4712677"/>
              <a:gd name="connsiteY8" fmla="*/ 154745 h 2391508"/>
              <a:gd name="connsiteX9" fmla="*/ 3882683 w 4712677"/>
              <a:gd name="connsiteY9" fmla="*/ 56271 h 2391508"/>
              <a:gd name="connsiteX10" fmla="*/ 4712677 w 4712677"/>
              <a:gd name="connsiteY10" fmla="*/ 0 h 2391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2677" h="2391508">
                <a:moveTo>
                  <a:pt x="0" y="2391508"/>
                </a:moveTo>
                <a:cubicBezTo>
                  <a:pt x="264941" y="2378612"/>
                  <a:pt x="529883" y="2365717"/>
                  <a:pt x="787791" y="2307102"/>
                </a:cubicBezTo>
                <a:cubicBezTo>
                  <a:pt x="1045699" y="2248487"/>
                  <a:pt x="1338775" y="2124221"/>
                  <a:pt x="1547446" y="2039815"/>
                </a:cubicBezTo>
                <a:cubicBezTo>
                  <a:pt x="1756117" y="1955409"/>
                  <a:pt x="1903828" y="1899139"/>
                  <a:pt x="2039816" y="1800665"/>
                </a:cubicBezTo>
                <a:cubicBezTo>
                  <a:pt x="2175804" y="1702191"/>
                  <a:pt x="2281312" y="1563858"/>
                  <a:pt x="2363373" y="1448972"/>
                </a:cubicBezTo>
                <a:cubicBezTo>
                  <a:pt x="2445434" y="1334086"/>
                  <a:pt x="2482948" y="1242646"/>
                  <a:pt x="2532185" y="1111348"/>
                </a:cubicBezTo>
                <a:cubicBezTo>
                  <a:pt x="2581422" y="980050"/>
                  <a:pt x="2604868" y="787791"/>
                  <a:pt x="2658794" y="661182"/>
                </a:cubicBezTo>
                <a:cubicBezTo>
                  <a:pt x="2712720" y="534573"/>
                  <a:pt x="2764302" y="436098"/>
                  <a:pt x="2855742" y="351692"/>
                </a:cubicBezTo>
                <a:cubicBezTo>
                  <a:pt x="2947182" y="267286"/>
                  <a:pt x="3036277" y="203982"/>
                  <a:pt x="3207434" y="154745"/>
                </a:cubicBezTo>
                <a:cubicBezTo>
                  <a:pt x="3378591" y="105508"/>
                  <a:pt x="3631809" y="82062"/>
                  <a:pt x="3882683" y="56271"/>
                </a:cubicBezTo>
                <a:cubicBezTo>
                  <a:pt x="4133557" y="30480"/>
                  <a:pt x="4423117" y="15240"/>
                  <a:pt x="4712677" y="0"/>
                </a:cubicBezTo>
              </a:path>
            </a:pathLst>
          </a:cu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p:nvPr/>
        </p:nvCxnSpPr>
        <p:spPr>
          <a:xfrm>
            <a:off x="1763688" y="4437112"/>
            <a:ext cx="2808312"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V="1">
            <a:off x="4572000" y="4509120"/>
            <a:ext cx="0" cy="1368152"/>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9" name="上下矢印 8"/>
          <p:cNvSpPr/>
          <p:nvPr/>
        </p:nvSpPr>
        <p:spPr>
          <a:xfrm>
            <a:off x="4211960" y="3501008"/>
            <a:ext cx="288032" cy="936104"/>
          </a:xfrm>
          <a:prstGeom prst="upDownArrow">
            <a:avLst/>
          </a:prstGeom>
          <a:solidFill>
            <a:srgbClr val="FF0000">
              <a:alpha val="20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上下矢印 10"/>
          <p:cNvSpPr/>
          <p:nvPr/>
        </p:nvSpPr>
        <p:spPr>
          <a:xfrm>
            <a:off x="4211960" y="4437112"/>
            <a:ext cx="288032" cy="1440160"/>
          </a:xfrm>
          <a:prstGeom prst="upDownArrow">
            <a:avLst/>
          </a:prstGeom>
          <a:solidFill>
            <a:srgbClr val="002060">
              <a:alpha val="20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吹き出し 13"/>
          <p:cNvSpPr/>
          <p:nvPr/>
        </p:nvSpPr>
        <p:spPr>
          <a:xfrm>
            <a:off x="5868144" y="3573016"/>
            <a:ext cx="1800200" cy="864096"/>
          </a:xfrm>
          <a:prstGeom prst="wedgeRoundRectCallout">
            <a:avLst>
              <a:gd name="adj1" fmla="val -131971"/>
              <a:gd name="adj2" fmla="val 7473"/>
              <a:gd name="adj3" fmla="val 16667"/>
            </a:avLst>
          </a:prstGeom>
          <a:solidFill>
            <a:srgbClr val="FF0000">
              <a:alpha val="2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smtClean="0">
                <a:solidFill>
                  <a:schemeClr val="tx2"/>
                </a:solidFill>
                <a:latin typeface="メイリオ" pitchFamily="50" charset="-128"/>
                <a:ea typeface="メイリオ" pitchFamily="50" charset="-128"/>
              </a:rPr>
              <a:t>売れ残った場合の損</a:t>
            </a:r>
            <a:endParaRPr kumimoji="1" lang="ja-JP" altLang="en-US" sz="2200" dirty="0">
              <a:solidFill>
                <a:schemeClr val="tx2"/>
              </a:solidFill>
              <a:latin typeface="メイリオ" pitchFamily="50" charset="-128"/>
              <a:ea typeface="メイリオ" pitchFamily="50" charset="-128"/>
            </a:endParaRPr>
          </a:p>
        </p:txBody>
      </p:sp>
      <p:sp>
        <p:nvSpPr>
          <p:cNvPr id="15" name="角丸四角形吹き出し 14"/>
          <p:cNvSpPr/>
          <p:nvPr/>
        </p:nvSpPr>
        <p:spPr>
          <a:xfrm>
            <a:off x="5868144" y="4797152"/>
            <a:ext cx="1800200" cy="864096"/>
          </a:xfrm>
          <a:prstGeom prst="wedgeRoundRectCallout">
            <a:avLst>
              <a:gd name="adj1" fmla="val -130559"/>
              <a:gd name="adj2" fmla="val -2947"/>
              <a:gd name="adj3" fmla="val 16667"/>
            </a:avLst>
          </a:prstGeom>
          <a:solidFill>
            <a:srgbClr val="002060">
              <a:alpha val="20000"/>
            </a:srgb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2"/>
                </a:solidFill>
                <a:latin typeface="メイリオ" pitchFamily="50" charset="-128"/>
                <a:ea typeface="メイリオ" pitchFamily="50" charset="-128"/>
              </a:rPr>
              <a:t>売り切れた場合の損</a:t>
            </a:r>
            <a:endParaRPr kumimoji="1" lang="ja-JP" altLang="en-US" sz="2200" dirty="0">
              <a:solidFill>
                <a:schemeClr val="tx2"/>
              </a:solidFill>
              <a:latin typeface="メイリオ" pitchFamily="50" charset="-128"/>
              <a:ea typeface="メイリオ" pitchFamily="50" charset="-128"/>
            </a:endParaRPr>
          </a:p>
        </p:txBody>
      </p:sp>
      <p:grpSp>
        <p:nvGrpSpPr>
          <p:cNvPr id="17" name="グループ化 16"/>
          <p:cNvGrpSpPr/>
          <p:nvPr/>
        </p:nvGrpSpPr>
        <p:grpSpPr>
          <a:xfrm>
            <a:off x="323528" y="3933056"/>
            <a:ext cx="1279007" cy="1033835"/>
            <a:chOff x="323528" y="4005064"/>
            <a:chExt cx="1279007" cy="1033835"/>
          </a:xfrm>
        </p:grpSpPr>
        <p:pic>
          <p:nvPicPr>
            <p:cNvPr id="11267" name="Picture 3"/>
            <p:cNvPicPr>
              <a:picLocks noChangeAspect="1" noChangeArrowheads="1"/>
            </p:cNvPicPr>
            <p:nvPr/>
          </p:nvPicPr>
          <p:blipFill>
            <a:blip r:embed="rId3" cstate="print"/>
            <a:srcRect/>
            <a:stretch>
              <a:fillRect/>
            </a:stretch>
          </p:blipFill>
          <p:spPr bwMode="auto">
            <a:xfrm>
              <a:off x="323528" y="4005064"/>
              <a:ext cx="660863" cy="484633"/>
            </a:xfrm>
            <a:prstGeom prst="rect">
              <a:avLst/>
            </a:prstGeom>
            <a:noFill/>
            <a:ln w="9525">
              <a:noFill/>
              <a:miter lim="800000"/>
              <a:headEnd/>
              <a:tailEnd/>
            </a:ln>
          </p:spPr>
        </p:pic>
        <p:pic>
          <p:nvPicPr>
            <p:cNvPr id="11268" name="Picture 4"/>
            <p:cNvPicPr>
              <a:picLocks noChangeAspect="1" noChangeArrowheads="1"/>
            </p:cNvPicPr>
            <p:nvPr/>
          </p:nvPicPr>
          <p:blipFill>
            <a:blip r:embed="rId4" cstate="print"/>
            <a:srcRect/>
            <a:stretch>
              <a:fillRect/>
            </a:stretch>
          </p:blipFill>
          <p:spPr bwMode="auto">
            <a:xfrm>
              <a:off x="359532" y="4653136"/>
              <a:ext cx="324036" cy="216024"/>
            </a:xfrm>
            <a:prstGeom prst="rect">
              <a:avLst/>
            </a:prstGeom>
            <a:noFill/>
            <a:ln w="9525">
              <a:noFill/>
              <a:miter lim="800000"/>
              <a:headEnd/>
              <a:tailEnd/>
            </a:ln>
          </p:spPr>
        </p:pic>
        <p:pic>
          <p:nvPicPr>
            <p:cNvPr id="11269" name="Picture 5"/>
            <p:cNvPicPr>
              <a:picLocks noChangeAspect="1" noChangeArrowheads="1"/>
            </p:cNvPicPr>
            <p:nvPr/>
          </p:nvPicPr>
          <p:blipFill>
            <a:blip r:embed="rId5" cstate="print"/>
            <a:srcRect/>
            <a:stretch>
              <a:fillRect/>
            </a:stretch>
          </p:blipFill>
          <p:spPr bwMode="auto">
            <a:xfrm>
              <a:off x="755576" y="4437112"/>
              <a:ext cx="846959" cy="601787"/>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損失の方程式の一般化</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つ売れ残れば，</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損する</a:t>
            </a:r>
            <a:endParaRPr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つ売れなければ，</a:t>
            </a:r>
            <a:r>
              <a:rPr lang="en-US" altLang="ja-JP" sz="2800" dirty="0" smtClean="0">
                <a:solidFill>
                  <a:schemeClr val="tx2"/>
                </a:solidFill>
                <a:latin typeface="メイリオ" pitchFamily="50" charset="-128"/>
                <a:ea typeface="メイリオ" pitchFamily="50" charset="-128"/>
              </a:rPr>
              <a:t>D</a:t>
            </a:r>
            <a:r>
              <a:rPr lang="ja-JP" altLang="en-US" sz="2800" dirty="0" smtClean="0">
                <a:solidFill>
                  <a:schemeClr val="tx2"/>
                </a:solidFill>
                <a:latin typeface="メイリオ" pitchFamily="50" charset="-128"/>
                <a:ea typeface="メイリオ" pitchFamily="50" charset="-128"/>
              </a:rPr>
              <a:t>損する</a:t>
            </a:r>
            <a:endParaRPr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z</a:t>
            </a:r>
            <a:r>
              <a:rPr lang="ja-JP" altLang="en-US" sz="2800" dirty="0" smtClean="0">
                <a:solidFill>
                  <a:schemeClr val="tx2"/>
                </a:solidFill>
                <a:latin typeface="メイリオ" pitchFamily="50" charset="-128"/>
                <a:ea typeface="メイリオ" pitchFamily="50" charset="-128"/>
              </a:rPr>
              <a:t>個仕入れて</a:t>
            </a:r>
            <a:r>
              <a:rPr lang="en-US" altLang="ja-JP" sz="2800" dirty="0" smtClean="0">
                <a:solidFill>
                  <a:schemeClr val="tx2"/>
                </a:solidFill>
                <a:latin typeface="メイリオ" pitchFamily="50" charset="-128"/>
                <a:ea typeface="メイリオ" pitchFamily="50" charset="-128"/>
              </a:rPr>
              <a:t>X</a:t>
            </a:r>
            <a:r>
              <a:rPr lang="ja-JP" altLang="en-US" sz="2800" dirty="0" smtClean="0">
                <a:solidFill>
                  <a:schemeClr val="tx2"/>
                </a:solidFill>
                <a:latin typeface="メイリオ" pitchFamily="50" charset="-128"/>
                <a:ea typeface="メイリオ" pitchFamily="50" charset="-128"/>
              </a:rPr>
              <a:t>個需要があれば，損失は</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pic>
        <p:nvPicPr>
          <p:cNvPr id="12290" name="Picture 2"/>
          <p:cNvPicPr>
            <a:picLocks noChangeAspect="1" noChangeArrowheads="1"/>
          </p:cNvPicPr>
          <p:nvPr/>
        </p:nvPicPr>
        <p:blipFill>
          <a:blip r:embed="rId3" cstate="print"/>
          <a:srcRect/>
          <a:stretch>
            <a:fillRect/>
          </a:stretch>
        </p:blipFill>
        <p:spPr bwMode="auto">
          <a:xfrm>
            <a:off x="1907704" y="3395464"/>
            <a:ext cx="5153025"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確率モデルによる分析</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同じような変動の需要が続くとすれば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明日の需要</a:t>
            </a:r>
            <a:r>
              <a:rPr lang="en-US" altLang="ja-JP" dirty="0" smtClean="0">
                <a:solidFill>
                  <a:schemeClr val="tx2"/>
                </a:solidFill>
                <a:latin typeface="メイリオ" pitchFamily="50" charset="-128"/>
                <a:ea typeface="メイリオ" pitchFamily="50" charset="-128"/>
              </a:rPr>
              <a:t>X</a:t>
            </a:r>
            <a:r>
              <a:rPr lang="ja-JP" altLang="en-US" dirty="0" smtClean="0">
                <a:solidFill>
                  <a:schemeClr val="tx2"/>
                </a:solidFill>
                <a:latin typeface="メイリオ" pitchFamily="50" charset="-128"/>
                <a:ea typeface="メイリオ" pitchFamily="50" charset="-128"/>
              </a:rPr>
              <a:t>：確率</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密度</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関数</a:t>
            </a:r>
            <a:r>
              <a:rPr lang="en-US" altLang="ja-JP" dirty="0" smtClean="0">
                <a:solidFill>
                  <a:schemeClr val="tx2"/>
                </a:solidFill>
                <a:latin typeface="メイリオ" pitchFamily="50" charset="-128"/>
                <a:ea typeface="メイリオ" pitchFamily="50" charset="-128"/>
              </a:rPr>
              <a:t>f(X)</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分布関数</a:t>
            </a:r>
            <a:r>
              <a:rPr lang="en-US" altLang="ja-JP" dirty="0" smtClean="0">
                <a:solidFill>
                  <a:schemeClr val="tx2"/>
                </a:solidFill>
                <a:latin typeface="メイリオ" pitchFamily="50" charset="-128"/>
                <a:ea typeface="メイリオ" pitchFamily="50" charset="-128"/>
              </a:rPr>
              <a:t>F(X)</a:t>
            </a:r>
            <a:r>
              <a:rPr lang="ja-JP" altLang="en-US" dirty="0" smtClean="0">
                <a:solidFill>
                  <a:schemeClr val="tx2"/>
                </a:solidFill>
                <a:latin typeface="メイリオ" pitchFamily="50" charset="-128"/>
                <a:ea typeface="メイリオ" pitchFamily="50" charset="-128"/>
              </a:rPr>
              <a:t>をもつ確率変数</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明日の仕入れ量</a:t>
            </a:r>
            <a:r>
              <a:rPr lang="en-US" altLang="ja-JP" dirty="0" smtClean="0">
                <a:solidFill>
                  <a:schemeClr val="tx2"/>
                </a:solidFill>
                <a:latin typeface="メイリオ" pitchFamily="50" charset="-128"/>
                <a:ea typeface="メイリオ" pitchFamily="50" charset="-128"/>
              </a:rPr>
              <a:t>z</a:t>
            </a:r>
            <a:r>
              <a:rPr lang="ja-JP" altLang="en-US" dirty="0" smtClean="0">
                <a:solidFill>
                  <a:schemeClr val="tx2"/>
                </a:solidFill>
                <a:latin typeface="メイリオ" pitchFamily="50" charset="-128"/>
                <a:ea typeface="メイリオ" pitchFamily="50" charset="-128"/>
              </a:rPr>
              <a:t>：政策変数</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決定変数</a:t>
            </a:r>
            <a:r>
              <a:rPr lang="en-US" altLang="ja-JP" dirty="0" smtClean="0">
                <a:solidFill>
                  <a:schemeClr val="tx2"/>
                </a:solidFill>
                <a:latin typeface="メイリオ" pitchFamily="50" charset="-128"/>
                <a:ea typeface="メイリオ" pitchFamily="50" charset="-128"/>
              </a:rPr>
              <a:t>)</a:t>
            </a:r>
          </a:p>
          <a:p>
            <a:r>
              <a:rPr lang="en-US" altLang="ja-JP" sz="2800" dirty="0" smtClean="0">
                <a:solidFill>
                  <a:schemeClr val="tx2"/>
                </a:solidFill>
                <a:latin typeface="メイリオ" pitchFamily="50" charset="-128"/>
                <a:ea typeface="メイリオ" pitchFamily="50" charset="-128"/>
              </a:rPr>
              <a:t>z</a:t>
            </a:r>
            <a:r>
              <a:rPr lang="ja-JP" altLang="en-US" sz="2800" dirty="0" smtClean="0">
                <a:solidFill>
                  <a:schemeClr val="tx2"/>
                </a:solidFill>
                <a:latin typeface="メイリオ" pitchFamily="50" charset="-128"/>
                <a:ea typeface="メイリオ" pitchFamily="50" charset="-128"/>
              </a:rPr>
              <a:t>個仕入れる時の損失の期待値：</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最適な</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損失最小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仕入量は？：</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pic>
        <p:nvPicPr>
          <p:cNvPr id="13314" name="Picture 2"/>
          <p:cNvPicPr>
            <a:picLocks noChangeAspect="1" noChangeArrowheads="1"/>
          </p:cNvPicPr>
          <p:nvPr/>
        </p:nvPicPr>
        <p:blipFill>
          <a:blip r:embed="rId3" cstate="print"/>
          <a:srcRect/>
          <a:stretch>
            <a:fillRect/>
          </a:stretch>
        </p:blipFill>
        <p:spPr bwMode="auto">
          <a:xfrm>
            <a:off x="998786" y="4139360"/>
            <a:ext cx="7029598" cy="1161848"/>
          </a:xfrm>
          <a:prstGeom prst="rect">
            <a:avLst/>
          </a:prstGeom>
          <a:noFill/>
          <a:ln w="9525">
            <a:noFill/>
            <a:miter lim="800000"/>
            <a:headEnd/>
            <a:tailEnd/>
          </a:ln>
        </p:spPr>
      </p:pic>
      <p:pic>
        <p:nvPicPr>
          <p:cNvPr id="13315" name="Picture 3"/>
          <p:cNvPicPr>
            <a:picLocks noChangeAspect="1" noChangeArrowheads="1"/>
          </p:cNvPicPr>
          <p:nvPr/>
        </p:nvPicPr>
        <p:blipFill>
          <a:blip r:embed="rId4" cstate="print"/>
          <a:srcRect/>
          <a:stretch>
            <a:fillRect/>
          </a:stretch>
        </p:blipFill>
        <p:spPr bwMode="auto">
          <a:xfrm>
            <a:off x="5580112" y="5445224"/>
            <a:ext cx="138112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確率モデルによる分析：最適解</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最適な</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損失最小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仕入量：</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1835696" y="3356992"/>
            <a:ext cx="0" cy="273630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1835696" y="6093296"/>
            <a:ext cx="504056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1835696" y="3717032"/>
            <a:ext cx="4712677" cy="2391508"/>
          </a:xfrm>
          <a:custGeom>
            <a:avLst/>
            <a:gdLst>
              <a:gd name="connsiteX0" fmla="*/ 0 w 4712677"/>
              <a:gd name="connsiteY0" fmla="*/ 2391508 h 2391508"/>
              <a:gd name="connsiteX1" fmla="*/ 787791 w 4712677"/>
              <a:gd name="connsiteY1" fmla="*/ 2307102 h 2391508"/>
              <a:gd name="connsiteX2" fmla="*/ 1547446 w 4712677"/>
              <a:gd name="connsiteY2" fmla="*/ 2039815 h 2391508"/>
              <a:gd name="connsiteX3" fmla="*/ 2039816 w 4712677"/>
              <a:gd name="connsiteY3" fmla="*/ 1800665 h 2391508"/>
              <a:gd name="connsiteX4" fmla="*/ 2363373 w 4712677"/>
              <a:gd name="connsiteY4" fmla="*/ 1448972 h 2391508"/>
              <a:gd name="connsiteX5" fmla="*/ 2532185 w 4712677"/>
              <a:gd name="connsiteY5" fmla="*/ 1111348 h 2391508"/>
              <a:gd name="connsiteX6" fmla="*/ 2658794 w 4712677"/>
              <a:gd name="connsiteY6" fmla="*/ 661182 h 2391508"/>
              <a:gd name="connsiteX7" fmla="*/ 2855742 w 4712677"/>
              <a:gd name="connsiteY7" fmla="*/ 351692 h 2391508"/>
              <a:gd name="connsiteX8" fmla="*/ 3207434 w 4712677"/>
              <a:gd name="connsiteY8" fmla="*/ 154745 h 2391508"/>
              <a:gd name="connsiteX9" fmla="*/ 3882683 w 4712677"/>
              <a:gd name="connsiteY9" fmla="*/ 56271 h 2391508"/>
              <a:gd name="connsiteX10" fmla="*/ 4712677 w 4712677"/>
              <a:gd name="connsiteY10" fmla="*/ 0 h 2391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2677" h="2391508">
                <a:moveTo>
                  <a:pt x="0" y="2391508"/>
                </a:moveTo>
                <a:cubicBezTo>
                  <a:pt x="264941" y="2378612"/>
                  <a:pt x="529883" y="2365717"/>
                  <a:pt x="787791" y="2307102"/>
                </a:cubicBezTo>
                <a:cubicBezTo>
                  <a:pt x="1045699" y="2248487"/>
                  <a:pt x="1338775" y="2124221"/>
                  <a:pt x="1547446" y="2039815"/>
                </a:cubicBezTo>
                <a:cubicBezTo>
                  <a:pt x="1756117" y="1955409"/>
                  <a:pt x="1903828" y="1899139"/>
                  <a:pt x="2039816" y="1800665"/>
                </a:cubicBezTo>
                <a:cubicBezTo>
                  <a:pt x="2175804" y="1702191"/>
                  <a:pt x="2281312" y="1563858"/>
                  <a:pt x="2363373" y="1448972"/>
                </a:cubicBezTo>
                <a:cubicBezTo>
                  <a:pt x="2445434" y="1334086"/>
                  <a:pt x="2482948" y="1242646"/>
                  <a:pt x="2532185" y="1111348"/>
                </a:cubicBezTo>
                <a:cubicBezTo>
                  <a:pt x="2581422" y="980050"/>
                  <a:pt x="2604868" y="787791"/>
                  <a:pt x="2658794" y="661182"/>
                </a:cubicBezTo>
                <a:cubicBezTo>
                  <a:pt x="2712720" y="534573"/>
                  <a:pt x="2764302" y="436098"/>
                  <a:pt x="2855742" y="351692"/>
                </a:cubicBezTo>
                <a:cubicBezTo>
                  <a:pt x="2947182" y="267286"/>
                  <a:pt x="3036277" y="203982"/>
                  <a:pt x="3207434" y="154745"/>
                </a:cubicBezTo>
                <a:cubicBezTo>
                  <a:pt x="3378591" y="105508"/>
                  <a:pt x="3631809" y="82062"/>
                  <a:pt x="3882683" y="56271"/>
                </a:cubicBezTo>
                <a:cubicBezTo>
                  <a:pt x="4133557" y="30480"/>
                  <a:pt x="4423117" y="15240"/>
                  <a:pt x="4712677" y="0"/>
                </a:cubicBezTo>
              </a:path>
            </a:pathLst>
          </a:cu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 name="直線コネクタ 6"/>
          <p:cNvCxnSpPr/>
          <p:nvPr/>
        </p:nvCxnSpPr>
        <p:spPr>
          <a:xfrm>
            <a:off x="1835696" y="4653136"/>
            <a:ext cx="2592288"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flipV="1">
            <a:off x="4427984" y="4653136"/>
            <a:ext cx="0" cy="1512168"/>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6012160" y="3861048"/>
            <a:ext cx="902811" cy="461665"/>
          </a:xfrm>
          <a:prstGeom prst="rect">
            <a:avLst/>
          </a:prstGeom>
        </p:spPr>
        <p:txBody>
          <a:bodyPr wrap="none">
            <a:spAutoFit/>
          </a:bodyPr>
          <a:lstStyle/>
          <a:p>
            <a:r>
              <a:rPr lang="en-US" altLang="ja-JP" sz="2400" b="1" dirty="0" smtClean="0">
                <a:solidFill>
                  <a:schemeClr val="tx2"/>
                </a:solidFill>
                <a:latin typeface="メイリオ" pitchFamily="50" charset="-128"/>
                <a:ea typeface="メイリオ" pitchFamily="50" charset="-128"/>
              </a:rPr>
              <a:t>F(X)</a:t>
            </a:r>
            <a:endParaRPr lang="ja-JP" altLang="en-US" sz="2400" b="1" dirty="0"/>
          </a:p>
        </p:txBody>
      </p:sp>
      <p:pic>
        <p:nvPicPr>
          <p:cNvPr id="14338" name="Picture 2"/>
          <p:cNvPicPr>
            <a:picLocks noChangeAspect="1" noChangeArrowheads="1"/>
          </p:cNvPicPr>
          <p:nvPr/>
        </p:nvPicPr>
        <p:blipFill>
          <a:blip r:embed="rId3" cstate="print"/>
          <a:srcRect/>
          <a:stretch>
            <a:fillRect/>
          </a:stretch>
        </p:blipFill>
        <p:spPr bwMode="auto">
          <a:xfrm>
            <a:off x="2483768" y="2348880"/>
            <a:ext cx="4032448" cy="912840"/>
          </a:xfrm>
          <a:prstGeom prst="rect">
            <a:avLst/>
          </a:prstGeom>
          <a:noFill/>
          <a:ln w="25400">
            <a:solidFill>
              <a:srgbClr val="C00000"/>
            </a:solidFill>
            <a:miter lim="800000"/>
            <a:headEnd/>
            <a:tailEnd/>
          </a:ln>
        </p:spPr>
      </p:pic>
      <p:pic>
        <p:nvPicPr>
          <p:cNvPr id="14339" name="Picture 3"/>
          <p:cNvPicPr>
            <a:picLocks noChangeAspect="1" noChangeArrowheads="1"/>
          </p:cNvPicPr>
          <p:nvPr/>
        </p:nvPicPr>
        <p:blipFill>
          <a:blip r:embed="rId4" cstate="print"/>
          <a:srcRect/>
          <a:stretch>
            <a:fillRect/>
          </a:stretch>
        </p:blipFill>
        <p:spPr bwMode="auto">
          <a:xfrm>
            <a:off x="827584" y="4293096"/>
            <a:ext cx="864096" cy="7760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fontScale="90000"/>
          </a:bodyPr>
          <a:lstStyle/>
          <a:p>
            <a:r>
              <a:rPr kumimoji="1" lang="ja-JP" altLang="en-US" dirty="0" smtClean="0">
                <a:latin typeface="メイリオ" pitchFamily="50" charset="-128"/>
                <a:ea typeface="メイリオ" pitchFamily="50" charset="-128"/>
              </a:rPr>
              <a:t>確率モデルによる分析</a:t>
            </a:r>
            <a:r>
              <a:rPr lang="ja-JP" altLang="en-US" dirty="0" smtClean="0">
                <a:latin typeface="メイリオ" pitchFamily="50" charset="-128"/>
                <a:ea typeface="メイリオ" pitchFamily="50" charset="-128"/>
              </a:rPr>
              <a:t>をまとめると</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損失最小の仕入量：</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機会損失</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仕入れていれば儲けることができた</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と売れ残り損失のバランスがポイント！</a:t>
            </a:r>
            <a:endParaRPr lang="en-US" altLang="ja-JP" sz="2800" dirty="0" smtClean="0">
              <a:solidFill>
                <a:schemeClr val="tx2"/>
              </a:solidFill>
              <a:latin typeface="メイリオ" pitchFamily="50" charset="-128"/>
              <a:ea typeface="メイリオ" pitchFamily="50" charset="-128"/>
            </a:endParaRPr>
          </a:p>
          <a:p>
            <a:endParaRPr lang="en-US" altLang="ja-JP" sz="800" dirty="0" smtClean="0">
              <a:solidFill>
                <a:schemeClr val="tx2"/>
              </a:solidFill>
              <a:latin typeface="メイリオ" pitchFamily="50" charset="-128"/>
              <a:ea typeface="メイリオ" pitchFamily="50" charset="-128"/>
            </a:endParaRPr>
          </a:p>
          <a:p>
            <a:r>
              <a:rPr lang="ja-JP" altLang="en-US" sz="2800" b="1" dirty="0" smtClean="0">
                <a:solidFill>
                  <a:srgbClr val="C00000"/>
                </a:solidFill>
                <a:latin typeface="メイリオ" pitchFamily="50" charset="-128"/>
                <a:ea typeface="メイリオ" pitchFamily="50" charset="-128"/>
              </a:rPr>
              <a:t>最適仕入量</a:t>
            </a:r>
            <a:r>
              <a:rPr lang="ja-JP" altLang="en-US" sz="2800" dirty="0" smtClean="0">
                <a:solidFill>
                  <a:schemeClr val="tx2"/>
                </a:solidFill>
                <a:latin typeface="メイリオ" pitchFamily="50" charset="-128"/>
                <a:ea typeface="メイリオ" pitchFamily="50" charset="-128"/>
              </a:rPr>
              <a:t>：需要量を予測し，累積需要が　　　　となるような量を仕入れれば</a:t>
            </a:r>
            <a:r>
              <a:rPr lang="en-US" altLang="ja-JP" sz="2800" dirty="0" smtClean="0">
                <a:solidFill>
                  <a:schemeClr val="tx2"/>
                </a:solidFill>
                <a:latin typeface="メイリオ" pitchFamily="50" charset="-128"/>
                <a:ea typeface="メイリオ" pitchFamily="50" charset="-128"/>
              </a:rPr>
              <a:t>OK</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p:txBody>
      </p:sp>
      <p:pic>
        <p:nvPicPr>
          <p:cNvPr id="15362" name="Picture 2"/>
          <p:cNvPicPr>
            <a:picLocks noChangeAspect="1" noChangeArrowheads="1"/>
          </p:cNvPicPr>
          <p:nvPr/>
        </p:nvPicPr>
        <p:blipFill>
          <a:blip r:embed="rId3" cstate="print"/>
          <a:srcRect/>
          <a:stretch>
            <a:fillRect/>
          </a:stretch>
        </p:blipFill>
        <p:spPr bwMode="auto">
          <a:xfrm>
            <a:off x="2483768" y="2204864"/>
            <a:ext cx="4104456" cy="920282"/>
          </a:xfrm>
          <a:prstGeom prst="rect">
            <a:avLst/>
          </a:prstGeom>
          <a:noFill/>
          <a:ln w="9525">
            <a:noFill/>
            <a:miter lim="800000"/>
            <a:headEnd/>
            <a:tailEnd/>
          </a:ln>
        </p:spPr>
      </p:pic>
      <p:sp>
        <p:nvSpPr>
          <p:cNvPr id="5" name="角丸四角形 4"/>
          <p:cNvSpPr/>
          <p:nvPr/>
        </p:nvSpPr>
        <p:spPr>
          <a:xfrm>
            <a:off x="4283968" y="2204864"/>
            <a:ext cx="2376264" cy="936104"/>
          </a:xfrm>
          <a:prstGeom prst="roundRect">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363" name="Picture 3"/>
          <p:cNvPicPr>
            <a:picLocks noChangeAspect="1" noChangeArrowheads="1"/>
          </p:cNvPicPr>
          <p:nvPr/>
        </p:nvPicPr>
        <p:blipFill>
          <a:blip r:embed="rId4" cstate="print"/>
          <a:srcRect/>
          <a:stretch>
            <a:fillRect/>
          </a:stretch>
        </p:blipFill>
        <p:spPr bwMode="auto">
          <a:xfrm>
            <a:off x="7524328" y="4293096"/>
            <a:ext cx="936104" cy="7843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lang="ja-JP" altLang="en-US" sz="3600" dirty="0" smtClean="0">
                <a:latin typeface="メイリオ" pitchFamily="50" charset="-128"/>
                <a:ea typeface="メイリオ" pitchFamily="50" charset="-128"/>
              </a:rPr>
              <a:t>レベニューマネジメント</a:t>
            </a:r>
            <a:r>
              <a:rPr lang="en-US" altLang="ja-JP" sz="3600" dirty="0" smtClean="0">
                <a:latin typeface="メイリオ" pitchFamily="50" charset="-128"/>
                <a:ea typeface="メイリオ" pitchFamily="50" charset="-128"/>
              </a:rPr>
              <a:t>(</a:t>
            </a:r>
            <a:r>
              <a:rPr lang="ja-JP" altLang="en-US" sz="3600" dirty="0" smtClean="0">
                <a:latin typeface="メイリオ" pitchFamily="50" charset="-128"/>
                <a:ea typeface="メイリオ" pitchFamily="50" charset="-128"/>
              </a:rPr>
              <a:t>収益管理</a:t>
            </a:r>
            <a:r>
              <a:rPr lang="en-US" altLang="ja-JP" sz="3600" dirty="0" smtClean="0">
                <a:latin typeface="メイリオ" pitchFamily="50" charset="-128"/>
                <a:ea typeface="メイリオ" pitchFamily="50" charset="-128"/>
              </a:rPr>
              <a:t>)</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dirty="0" smtClean="0">
                <a:solidFill>
                  <a:schemeClr val="tx2"/>
                </a:solidFill>
                <a:latin typeface="メイリオ" pitchFamily="50" charset="-128"/>
                <a:ea typeface="メイリオ" pitchFamily="50" charset="-128"/>
              </a:rPr>
              <a:t>Waseda Airline(WAL)</a:t>
            </a:r>
            <a:r>
              <a:rPr lang="ja-JP" altLang="en-US" sz="2800" dirty="0" smtClean="0">
                <a:solidFill>
                  <a:schemeClr val="tx2"/>
                </a:solidFill>
                <a:latin typeface="メイリオ" pitchFamily="50" charset="-128"/>
                <a:ea typeface="メイリオ" pitchFamily="50" charset="-128"/>
              </a:rPr>
              <a:t>では，東京－新千歳間のチケットを売りたいと考えている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正規運賃だけだと，競合他社の割引運賃と比較されてお客を取られてしまう→</a:t>
            </a:r>
            <a:r>
              <a:rPr lang="en-US" altLang="ja-JP" sz="2800" dirty="0" smtClean="0">
                <a:solidFill>
                  <a:schemeClr val="tx2"/>
                </a:solidFill>
                <a:latin typeface="メイリオ" pitchFamily="50" charset="-128"/>
                <a:ea typeface="メイリオ" pitchFamily="50" charset="-128"/>
              </a:rPr>
              <a:t>WAL</a:t>
            </a:r>
            <a:r>
              <a:rPr lang="ja-JP" altLang="en-US" sz="2800" dirty="0" smtClean="0">
                <a:solidFill>
                  <a:schemeClr val="tx2"/>
                </a:solidFill>
                <a:latin typeface="メイリオ" pitchFamily="50" charset="-128"/>
                <a:ea typeface="メイリオ" pitchFamily="50" charset="-128"/>
              </a:rPr>
              <a:t>も割引運賃のチケットを販売</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割引運賃の席だけだと儲からない</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→何席くらいを割引運賃の席にすればよいのか？</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飛行機だけでなく，ホテルにおいても同様の問題が存在</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席→部屋</a:t>
            </a:r>
            <a:r>
              <a:rPr lang="en-US" altLang="ja-JP" sz="2800" dirty="0" smtClean="0">
                <a:solidFill>
                  <a:schemeClr val="tx2"/>
                </a:solidFill>
                <a:latin typeface="メイリオ" pitchFamily="50" charset="-128"/>
                <a:ea typeface="メイリオ" pitchFamily="50" charset="-128"/>
              </a:rPr>
              <a:t>)</a:t>
            </a: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P.216</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lang="ja-JP" altLang="en-US" dirty="0" smtClean="0">
                <a:latin typeface="メイリオ" pitchFamily="50" charset="-128"/>
                <a:ea typeface="メイリオ" pitchFamily="50" charset="-128"/>
              </a:rPr>
              <a:t>需要予測から枠を決める！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正規運賃での利用客の需要予測</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36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割引運賃の利用客の需要予測：必ず売り切れると仮定</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188600" y="2420888"/>
            <a:ext cx="0" cy="165618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2188600" y="4077072"/>
            <a:ext cx="410445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6084168" y="4181018"/>
            <a:ext cx="69762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人数</a:t>
            </a:r>
            <a:endParaRPr lang="ja-JP" altLang="en-US" sz="2000" b="1" dirty="0"/>
          </a:p>
        </p:txBody>
      </p:sp>
      <p:sp>
        <p:nvSpPr>
          <p:cNvPr id="8" name="正方形/長方形 7"/>
          <p:cNvSpPr/>
          <p:nvPr/>
        </p:nvSpPr>
        <p:spPr>
          <a:xfrm>
            <a:off x="899592" y="2348880"/>
            <a:ext cx="1217000"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相対頻度</a:t>
            </a:r>
            <a:endParaRPr lang="ja-JP" altLang="en-US" sz="2000" b="1" dirty="0">
              <a:solidFill>
                <a:schemeClr val="tx2"/>
              </a:solidFill>
              <a:latin typeface="メイリオ" pitchFamily="50" charset="-128"/>
              <a:ea typeface="メイリオ" pitchFamily="50" charset="-128"/>
            </a:endParaRPr>
          </a:p>
        </p:txBody>
      </p:sp>
      <p:sp>
        <p:nvSpPr>
          <p:cNvPr id="10" name="フリーフォーム 9"/>
          <p:cNvSpPr/>
          <p:nvPr/>
        </p:nvSpPr>
        <p:spPr>
          <a:xfrm>
            <a:off x="2371262" y="2522806"/>
            <a:ext cx="3207434" cy="1556825"/>
          </a:xfrm>
          <a:custGeom>
            <a:avLst/>
            <a:gdLst>
              <a:gd name="connsiteX0" fmla="*/ 0 w 3207434"/>
              <a:gd name="connsiteY0" fmla="*/ 1050388 h 1556825"/>
              <a:gd name="connsiteX1" fmla="*/ 281354 w 3207434"/>
              <a:gd name="connsiteY1" fmla="*/ 712763 h 1556825"/>
              <a:gd name="connsiteX2" fmla="*/ 464234 w 3207434"/>
              <a:gd name="connsiteY2" fmla="*/ 347003 h 1556825"/>
              <a:gd name="connsiteX3" fmla="*/ 675249 w 3207434"/>
              <a:gd name="connsiteY3" fmla="*/ 93785 h 1556825"/>
              <a:gd name="connsiteX4" fmla="*/ 858129 w 3207434"/>
              <a:gd name="connsiteY4" fmla="*/ 23446 h 1556825"/>
              <a:gd name="connsiteX5" fmla="*/ 1153551 w 3207434"/>
              <a:gd name="connsiteY5" fmla="*/ 93785 h 1556825"/>
              <a:gd name="connsiteX6" fmla="*/ 1463040 w 3207434"/>
              <a:gd name="connsiteY6" fmla="*/ 586154 h 1556825"/>
              <a:gd name="connsiteX7" fmla="*/ 1758462 w 3207434"/>
              <a:gd name="connsiteY7" fmla="*/ 909711 h 1556825"/>
              <a:gd name="connsiteX8" fmla="*/ 2194560 w 3207434"/>
              <a:gd name="connsiteY8" fmla="*/ 1275471 h 1556825"/>
              <a:gd name="connsiteX9" fmla="*/ 3207434 w 3207434"/>
              <a:gd name="connsiteY9" fmla="*/ 1556825 h 1556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07434" h="1556825">
                <a:moveTo>
                  <a:pt x="0" y="1050388"/>
                </a:moveTo>
                <a:cubicBezTo>
                  <a:pt x="101991" y="940191"/>
                  <a:pt x="203982" y="829994"/>
                  <a:pt x="281354" y="712763"/>
                </a:cubicBezTo>
                <a:cubicBezTo>
                  <a:pt x="358726" y="595532"/>
                  <a:pt x="398585" y="450166"/>
                  <a:pt x="464234" y="347003"/>
                </a:cubicBezTo>
                <a:cubicBezTo>
                  <a:pt x="529883" y="243840"/>
                  <a:pt x="609600" y="147711"/>
                  <a:pt x="675249" y="93785"/>
                </a:cubicBezTo>
                <a:cubicBezTo>
                  <a:pt x="740898" y="39859"/>
                  <a:pt x="778412" y="23446"/>
                  <a:pt x="858129" y="23446"/>
                </a:cubicBezTo>
                <a:cubicBezTo>
                  <a:pt x="937846" y="23446"/>
                  <a:pt x="1052732" y="0"/>
                  <a:pt x="1153551" y="93785"/>
                </a:cubicBezTo>
                <a:cubicBezTo>
                  <a:pt x="1254370" y="187570"/>
                  <a:pt x="1362222" y="450166"/>
                  <a:pt x="1463040" y="586154"/>
                </a:cubicBezTo>
                <a:cubicBezTo>
                  <a:pt x="1563859" y="722142"/>
                  <a:pt x="1636542" y="794825"/>
                  <a:pt x="1758462" y="909711"/>
                </a:cubicBezTo>
                <a:cubicBezTo>
                  <a:pt x="1880382" y="1024597"/>
                  <a:pt x="1953065" y="1167619"/>
                  <a:pt x="2194560" y="1275471"/>
                </a:cubicBezTo>
                <a:cubicBezTo>
                  <a:pt x="2436055" y="1383323"/>
                  <a:pt x="2821744" y="1470074"/>
                  <a:pt x="3207434" y="1556825"/>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 name="直線コネクタ 11"/>
          <p:cNvCxnSpPr/>
          <p:nvPr/>
        </p:nvCxnSpPr>
        <p:spPr>
          <a:xfrm>
            <a:off x="3988800" y="3140968"/>
            <a:ext cx="0" cy="9361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右中かっこ 13"/>
          <p:cNvSpPr/>
          <p:nvPr/>
        </p:nvSpPr>
        <p:spPr>
          <a:xfrm rot="5400000">
            <a:off x="2944684" y="3392996"/>
            <a:ext cx="288032" cy="1800200"/>
          </a:xfrm>
          <a:prstGeom prst="rightBrace">
            <a:avLst/>
          </a:prstGeom>
          <a:noFill/>
          <a:ln w="190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正方形/長方形 14"/>
          <p:cNvSpPr/>
          <p:nvPr/>
        </p:nvSpPr>
        <p:spPr>
          <a:xfrm>
            <a:off x="2476632" y="4437112"/>
            <a:ext cx="146706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正規運賃枠</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lang="ja-JP" altLang="en-US" dirty="0" smtClean="0">
                <a:latin typeface="メイリオ" pitchFamily="50" charset="-128"/>
                <a:ea typeface="メイリオ" pitchFamily="50" charset="-128"/>
              </a:rPr>
              <a:t>確率モデルの導入</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600" dirty="0" smtClean="0">
                <a:solidFill>
                  <a:schemeClr val="tx2"/>
                </a:solidFill>
                <a:latin typeface="メイリオ" pitchFamily="50" charset="-128"/>
                <a:ea typeface="メイリオ" pitchFamily="50" charset="-128"/>
              </a:rPr>
              <a:t>全座席数：</a:t>
            </a:r>
            <a:r>
              <a:rPr lang="en-US" altLang="ja-JP" sz="2600" dirty="0" smtClean="0">
                <a:solidFill>
                  <a:schemeClr val="tx2"/>
                </a:solidFill>
                <a:latin typeface="メイリオ" pitchFamily="50" charset="-128"/>
                <a:ea typeface="メイリオ" pitchFamily="50" charset="-128"/>
              </a:rPr>
              <a:t>n (</a:t>
            </a:r>
            <a:r>
              <a:rPr lang="ja-JP" altLang="en-US" sz="2600" dirty="0" smtClean="0">
                <a:solidFill>
                  <a:schemeClr val="tx2"/>
                </a:solidFill>
                <a:latin typeface="メイリオ" pitchFamily="50" charset="-128"/>
                <a:ea typeface="メイリオ" pitchFamily="50" charset="-128"/>
              </a:rPr>
              <a:t>制約条件</a:t>
            </a:r>
            <a:r>
              <a:rPr lang="en-US" altLang="ja-JP" sz="2600" dirty="0" smtClean="0">
                <a:solidFill>
                  <a:schemeClr val="tx2"/>
                </a:solidFill>
                <a:latin typeface="メイリオ" pitchFamily="50" charset="-128"/>
                <a:ea typeface="メイリオ" pitchFamily="50" charset="-128"/>
              </a:rPr>
              <a:t>)</a:t>
            </a:r>
          </a:p>
          <a:p>
            <a:r>
              <a:rPr lang="ja-JP" altLang="en-US" sz="2600" dirty="0" smtClean="0">
                <a:solidFill>
                  <a:schemeClr val="tx2"/>
                </a:solidFill>
                <a:latin typeface="メイリオ" pitchFamily="50" charset="-128"/>
                <a:ea typeface="メイリオ" pitchFamily="50" charset="-128"/>
              </a:rPr>
              <a:t>正規運賃：</a:t>
            </a:r>
            <a:r>
              <a:rPr lang="en-US" altLang="ja-JP" sz="2600" dirty="0" smtClean="0">
                <a:solidFill>
                  <a:schemeClr val="tx2"/>
                </a:solidFill>
                <a:latin typeface="メイリオ" pitchFamily="50" charset="-128"/>
                <a:ea typeface="メイリオ" pitchFamily="50" charset="-128"/>
              </a:rPr>
              <a:t>A (</a:t>
            </a:r>
            <a:r>
              <a:rPr lang="ja-JP" altLang="en-US" sz="2600" dirty="0" smtClean="0">
                <a:solidFill>
                  <a:schemeClr val="tx2"/>
                </a:solidFill>
                <a:latin typeface="メイリオ" pitchFamily="50" charset="-128"/>
                <a:ea typeface="メイリオ" pitchFamily="50" charset="-128"/>
              </a:rPr>
              <a:t>制約条件</a:t>
            </a:r>
            <a:r>
              <a:rPr lang="en-US" altLang="ja-JP" sz="2600" dirty="0" smtClean="0">
                <a:solidFill>
                  <a:schemeClr val="tx2"/>
                </a:solidFill>
                <a:latin typeface="メイリオ" pitchFamily="50" charset="-128"/>
                <a:ea typeface="メイリオ" pitchFamily="50" charset="-128"/>
              </a:rPr>
              <a:t>)</a:t>
            </a:r>
          </a:p>
          <a:p>
            <a:r>
              <a:rPr lang="ja-JP" altLang="en-US" sz="2600" dirty="0" smtClean="0">
                <a:solidFill>
                  <a:schemeClr val="tx2"/>
                </a:solidFill>
                <a:latin typeface="メイリオ" pitchFamily="50" charset="-128"/>
                <a:ea typeface="メイリオ" pitchFamily="50" charset="-128"/>
              </a:rPr>
              <a:t>割引料金：</a:t>
            </a:r>
            <a:r>
              <a:rPr lang="en-US" altLang="ja-JP" sz="2600" dirty="0" smtClean="0">
                <a:solidFill>
                  <a:schemeClr val="tx2"/>
                </a:solidFill>
                <a:latin typeface="メイリオ" pitchFamily="50" charset="-128"/>
                <a:ea typeface="メイリオ" pitchFamily="50" charset="-128"/>
              </a:rPr>
              <a:t>B</a:t>
            </a:r>
            <a:r>
              <a:rPr lang="ja-JP" altLang="en-US" sz="2600" dirty="0" smtClean="0">
                <a:solidFill>
                  <a:schemeClr val="tx2"/>
                </a:solidFill>
                <a:latin typeface="メイリオ" pitchFamily="50" charset="-128"/>
                <a:ea typeface="メイリオ" pitchFamily="50" charset="-128"/>
              </a:rPr>
              <a:t> </a:t>
            </a:r>
            <a:r>
              <a:rPr lang="en-US" altLang="ja-JP" sz="26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政策変数</a:t>
            </a:r>
            <a:r>
              <a:rPr lang="en-US" altLang="ja-JP" sz="26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決定変数</a:t>
            </a:r>
            <a:r>
              <a:rPr lang="en-US" altLang="ja-JP" sz="2600" dirty="0" smtClean="0">
                <a:solidFill>
                  <a:schemeClr val="tx2"/>
                </a:solidFill>
                <a:latin typeface="メイリオ" pitchFamily="50" charset="-128"/>
                <a:ea typeface="メイリオ" pitchFamily="50" charset="-128"/>
              </a:rPr>
              <a:t>))</a:t>
            </a:r>
          </a:p>
          <a:p>
            <a:r>
              <a:rPr lang="ja-JP" altLang="en-US" sz="2600" b="1" dirty="0" smtClean="0">
                <a:solidFill>
                  <a:srgbClr val="C00000"/>
                </a:solidFill>
                <a:latin typeface="メイリオ" pitchFamily="50" charset="-128"/>
                <a:ea typeface="メイリオ" pitchFamily="50" charset="-128"/>
              </a:rPr>
              <a:t>正規運賃枠：</a:t>
            </a:r>
            <a:r>
              <a:rPr lang="en-US" altLang="ja-JP" sz="2600" b="1" dirty="0" smtClean="0">
                <a:solidFill>
                  <a:srgbClr val="C00000"/>
                </a:solidFill>
                <a:latin typeface="メイリオ" pitchFamily="50" charset="-128"/>
                <a:ea typeface="メイリオ" pitchFamily="50" charset="-128"/>
              </a:rPr>
              <a:t>x (</a:t>
            </a:r>
            <a:r>
              <a:rPr lang="ja-JP" altLang="en-US" sz="2600" b="1" dirty="0" smtClean="0">
                <a:solidFill>
                  <a:srgbClr val="C00000"/>
                </a:solidFill>
                <a:latin typeface="メイリオ" pitchFamily="50" charset="-128"/>
                <a:ea typeface="メイリオ" pitchFamily="50" charset="-128"/>
              </a:rPr>
              <a:t>政策変数</a:t>
            </a:r>
            <a:r>
              <a:rPr lang="en-US" altLang="ja-JP" sz="2600" b="1" dirty="0" smtClean="0">
                <a:solidFill>
                  <a:srgbClr val="C00000"/>
                </a:solidFill>
                <a:latin typeface="メイリオ" pitchFamily="50" charset="-128"/>
                <a:ea typeface="メイリオ" pitchFamily="50" charset="-128"/>
              </a:rPr>
              <a:t>(</a:t>
            </a:r>
            <a:r>
              <a:rPr lang="ja-JP" altLang="en-US" sz="2600" b="1" dirty="0" smtClean="0">
                <a:solidFill>
                  <a:srgbClr val="C00000"/>
                </a:solidFill>
                <a:latin typeface="メイリオ" pitchFamily="50" charset="-128"/>
                <a:ea typeface="メイリオ" pitchFamily="50" charset="-128"/>
              </a:rPr>
              <a:t>決定変数</a:t>
            </a:r>
            <a:r>
              <a:rPr lang="en-US" altLang="ja-JP" sz="2600" b="1" dirty="0" smtClean="0">
                <a:solidFill>
                  <a:srgbClr val="C00000"/>
                </a:solidFill>
                <a:latin typeface="メイリオ" pitchFamily="50" charset="-128"/>
                <a:ea typeface="メイリオ" pitchFamily="50" charset="-128"/>
              </a:rPr>
              <a:t>))</a:t>
            </a:r>
          </a:p>
          <a:p>
            <a:r>
              <a:rPr lang="ja-JP" altLang="en-US" sz="2600" dirty="0" smtClean="0">
                <a:solidFill>
                  <a:schemeClr val="tx2"/>
                </a:solidFill>
                <a:latin typeface="メイリオ" pitchFamily="50" charset="-128"/>
                <a:ea typeface="メイリオ" pitchFamily="50" charset="-128"/>
              </a:rPr>
              <a:t>正規運賃利用客数：</a:t>
            </a:r>
            <a:r>
              <a:rPr lang="en-US" altLang="ja-JP" sz="2600" dirty="0" smtClean="0">
                <a:solidFill>
                  <a:schemeClr val="tx2"/>
                </a:solidFill>
                <a:latin typeface="メイリオ" pitchFamily="50" charset="-128"/>
                <a:ea typeface="メイリオ" pitchFamily="50" charset="-128"/>
              </a:rPr>
              <a:t>X (</a:t>
            </a:r>
            <a:r>
              <a:rPr lang="ja-JP" altLang="en-US" sz="2600" dirty="0" smtClean="0">
                <a:solidFill>
                  <a:schemeClr val="tx2"/>
                </a:solidFill>
                <a:latin typeface="メイリオ" pitchFamily="50" charset="-128"/>
                <a:ea typeface="メイリオ" pitchFamily="50" charset="-128"/>
              </a:rPr>
              <a:t>確率関数</a:t>
            </a:r>
            <a:r>
              <a:rPr lang="en-US" altLang="ja-JP" sz="2600" dirty="0" smtClean="0">
                <a:solidFill>
                  <a:schemeClr val="tx2"/>
                </a:solidFill>
                <a:latin typeface="メイリオ" pitchFamily="50" charset="-128"/>
                <a:ea typeface="メイリオ" pitchFamily="50" charset="-128"/>
              </a:rPr>
              <a:t>f(x)</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分布関数</a:t>
            </a:r>
            <a:r>
              <a:rPr lang="en-US" altLang="ja-JP" sz="2600" dirty="0" smtClean="0">
                <a:solidFill>
                  <a:schemeClr val="tx2"/>
                </a:solidFill>
                <a:latin typeface="メイリオ" pitchFamily="50" charset="-128"/>
                <a:ea typeface="メイリオ" pitchFamily="50" charset="-128"/>
              </a:rPr>
              <a:t>F(x)</a:t>
            </a:r>
            <a:r>
              <a:rPr lang="ja-JP" altLang="en-US" sz="2600" dirty="0" smtClean="0">
                <a:solidFill>
                  <a:schemeClr val="tx2"/>
                </a:solidFill>
                <a:latin typeface="メイリオ" pitchFamily="50" charset="-128"/>
                <a:ea typeface="メイリオ" pitchFamily="50" charset="-128"/>
              </a:rPr>
              <a:t>の確率変数</a:t>
            </a:r>
            <a:r>
              <a:rPr lang="en-US" altLang="ja-JP" sz="2600" dirty="0" smtClean="0">
                <a:solidFill>
                  <a:schemeClr val="tx2"/>
                </a:solidFill>
                <a:latin typeface="メイリオ" pitchFamily="50" charset="-128"/>
                <a:ea typeface="メイリオ" pitchFamily="50" charset="-128"/>
              </a:rPr>
              <a:t>)</a:t>
            </a:r>
          </a:p>
          <a:p>
            <a:endParaRPr lang="en-US" altLang="ja-JP" sz="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損失の期待値：</a:t>
            </a:r>
            <a:endParaRPr lang="en-US" altLang="ja-JP" sz="2800" dirty="0" smtClean="0">
              <a:solidFill>
                <a:schemeClr val="tx2"/>
              </a:solidFill>
              <a:latin typeface="メイリオ" pitchFamily="50" charset="-128"/>
              <a:ea typeface="メイリオ" pitchFamily="50" charset="-128"/>
            </a:endParaRPr>
          </a:p>
        </p:txBody>
      </p:sp>
      <p:pic>
        <p:nvPicPr>
          <p:cNvPr id="16386" name="Picture 2"/>
          <p:cNvPicPr>
            <a:picLocks noChangeAspect="1" noChangeArrowheads="1"/>
          </p:cNvPicPr>
          <p:nvPr/>
        </p:nvPicPr>
        <p:blipFill>
          <a:blip r:embed="rId3" cstate="print"/>
          <a:srcRect/>
          <a:stretch>
            <a:fillRect/>
          </a:stretch>
        </p:blipFill>
        <p:spPr bwMode="auto">
          <a:xfrm>
            <a:off x="816049" y="5296247"/>
            <a:ext cx="7572375" cy="581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ゼロ</a:t>
            </a:r>
            <a:r>
              <a:rPr kumimoji="1" lang="ja-JP" altLang="en-US" dirty="0" smtClean="0">
                <a:latin typeface="メイリオ" pitchFamily="50" charset="-128"/>
                <a:ea typeface="メイリオ" pitchFamily="50" charset="-128"/>
              </a:rPr>
              <a:t>在庫を目指して</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在庫は企業の宝？ 墓場？</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変動はランダム？ 傾向あり？</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在庫が不足する要因は必然的なものか？</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非効率な生産ライン</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レイアウト，工程間バランス</a:t>
            </a:r>
            <a:r>
              <a:rPr lang="en-US" altLang="ja-JP"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不良品の発生</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機械・設備の故障</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調達の遅れ</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原因の追求なしに安易に在庫に頼る傾向あり</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kumimoji="1" lang="ja-JP" altLang="en-US" dirty="0" smtClean="0">
                <a:latin typeface="メイリオ" pitchFamily="50" charset="-128"/>
                <a:ea typeface="メイリオ" pitchFamily="50" charset="-128"/>
              </a:rPr>
              <a:t>おにぎり販売と比較</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おにぎりの仕入：</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仕入量</a:t>
            </a:r>
            <a:r>
              <a:rPr lang="en-US" altLang="ja-JP" dirty="0" smtClean="0">
                <a:solidFill>
                  <a:schemeClr val="tx2"/>
                </a:solidFill>
                <a:latin typeface="メイリオ" pitchFamily="50" charset="-128"/>
                <a:ea typeface="メイリオ" pitchFamily="50" charset="-128"/>
              </a:rPr>
              <a:t>z</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機会損失</a:t>
            </a:r>
            <a:r>
              <a:rPr lang="en-US" altLang="ja-JP" dirty="0" smtClean="0">
                <a:solidFill>
                  <a:schemeClr val="tx2"/>
                </a:solidFill>
                <a:latin typeface="メイリオ" pitchFamily="50" charset="-128"/>
                <a:ea typeface="メイリオ" pitchFamily="50" charset="-128"/>
              </a:rPr>
              <a:t>D=68</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売れ残り損失</a:t>
            </a:r>
            <a:r>
              <a:rPr lang="en-US" altLang="ja-JP" dirty="0" smtClean="0">
                <a:solidFill>
                  <a:schemeClr val="tx2"/>
                </a:solidFill>
                <a:latin typeface="メイリオ" pitchFamily="50" charset="-128"/>
                <a:ea typeface="メイリオ" pitchFamily="50" charset="-128"/>
              </a:rPr>
              <a:t>C=50</a:t>
            </a: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チケットの正規運賃枠</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正規運賃枠</a:t>
            </a:r>
            <a:r>
              <a:rPr lang="en-US" altLang="ja-JP" dirty="0" smtClean="0">
                <a:solidFill>
                  <a:schemeClr val="tx2"/>
                </a:solidFill>
                <a:latin typeface="メイリオ" pitchFamily="50" charset="-128"/>
                <a:ea typeface="メイリオ" pitchFamily="50" charset="-128"/>
              </a:rPr>
              <a:t>z</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割引額</a:t>
            </a:r>
            <a:r>
              <a:rPr lang="en-US" altLang="ja-JP" dirty="0" smtClean="0">
                <a:solidFill>
                  <a:schemeClr val="tx2"/>
                </a:solidFill>
                <a:latin typeface="メイリオ" pitchFamily="50" charset="-128"/>
                <a:ea typeface="メイリオ" pitchFamily="50" charset="-128"/>
              </a:rPr>
              <a:t>A-B</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割引料金</a:t>
            </a:r>
            <a:r>
              <a:rPr lang="en-US" altLang="ja-JP" dirty="0" smtClean="0">
                <a:solidFill>
                  <a:schemeClr val="tx2"/>
                </a:solidFill>
                <a:latin typeface="メイリオ" pitchFamily="50" charset="-128"/>
                <a:ea typeface="メイリオ" pitchFamily="50" charset="-128"/>
              </a:rPr>
              <a:t>B</a:t>
            </a:r>
          </a:p>
          <a:p>
            <a:endParaRPr lang="en-US" altLang="ja-JP" sz="2800" dirty="0" smtClean="0">
              <a:solidFill>
                <a:schemeClr val="tx2"/>
              </a:solidFill>
              <a:latin typeface="メイリオ" pitchFamily="50" charset="-128"/>
              <a:ea typeface="メイリオ" pitchFamily="50" charset="-128"/>
            </a:endParaRPr>
          </a:p>
        </p:txBody>
      </p:sp>
      <p:pic>
        <p:nvPicPr>
          <p:cNvPr id="1027" name="Picture 3"/>
          <p:cNvPicPr>
            <a:picLocks noChangeAspect="1" noChangeArrowheads="1"/>
          </p:cNvPicPr>
          <p:nvPr/>
        </p:nvPicPr>
        <p:blipFill>
          <a:blip r:embed="rId3" cstate="print"/>
          <a:srcRect/>
          <a:stretch>
            <a:fillRect/>
          </a:stretch>
        </p:blipFill>
        <p:spPr bwMode="auto">
          <a:xfrm>
            <a:off x="1187624" y="2738856"/>
            <a:ext cx="6480720" cy="546128"/>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6012160" y="3356992"/>
            <a:ext cx="2088232" cy="833538"/>
          </a:xfrm>
          <a:prstGeom prst="rect">
            <a:avLst/>
          </a:prstGeom>
          <a:noFill/>
          <a:ln w="19050">
            <a:solidFill>
              <a:srgbClr val="C00000"/>
            </a:solid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1115617" y="4817316"/>
            <a:ext cx="7272808" cy="560861"/>
          </a:xfrm>
          <a:prstGeom prst="rect">
            <a:avLst/>
          </a:prstGeom>
          <a:noFill/>
          <a:ln w="9525">
            <a:noFill/>
            <a:miter lim="800000"/>
            <a:headEnd/>
            <a:tailEnd/>
          </a:ln>
        </p:spPr>
      </p:pic>
      <p:pic>
        <p:nvPicPr>
          <p:cNvPr id="1030" name="Picture 6"/>
          <p:cNvPicPr>
            <a:picLocks noChangeAspect="1" noChangeArrowheads="1"/>
          </p:cNvPicPr>
          <p:nvPr/>
        </p:nvPicPr>
        <p:blipFill>
          <a:blip r:embed="rId6" cstate="print"/>
          <a:srcRect/>
          <a:stretch>
            <a:fillRect/>
          </a:stretch>
        </p:blipFill>
        <p:spPr bwMode="auto">
          <a:xfrm>
            <a:off x="6012160" y="5661248"/>
            <a:ext cx="1080120" cy="561322"/>
          </a:xfrm>
          <a:prstGeom prst="rect">
            <a:avLst/>
          </a:prstGeom>
          <a:noFill/>
          <a:ln w="9525">
            <a:noFill/>
            <a:miter lim="800000"/>
            <a:headEnd/>
            <a:tailEnd/>
          </a:ln>
        </p:spPr>
      </p:pic>
      <p:pic>
        <p:nvPicPr>
          <p:cNvPr id="1031" name="Picture 7"/>
          <p:cNvPicPr>
            <a:picLocks noChangeAspect="1" noChangeArrowheads="1"/>
          </p:cNvPicPr>
          <p:nvPr/>
        </p:nvPicPr>
        <p:blipFill>
          <a:blip r:embed="rId7" cstate="print"/>
          <a:srcRect/>
          <a:stretch>
            <a:fillRect/>
          </a:stretch>
        </p:blipFill>
        <p:spPr bwMode="auto">
          <a:xfrm>
            <a:off x="7164288" y="5539251"/>
            <a:ext cx="864096" cy="836809"/>
          </a:xfrm>
          <a:prstGeom prst="rect">
            <a:avLst/>
          </a:prstGeom>
          <a:noFill/>
          <a:ln w="9525">
            <a:noFill/>
            <a:miter lim="800000"/>
            <a:headEnd/>
            <a:tailEnd/>
          </a:ln>
        </p:spPr>
      </p:pic>
      <p:sp>
        <p:nvSpPr>
          <p:cNvPr id="10" name="正方形/長方形 9"/>
          <p:cNvSpPr/>
          <p:nvPr/>
        </p:nvSpPr>
        <p:spPr>
          <a:xfrm>
            <a:off x="5940152" y="5517232"/>
            <a:ext cx="2232248" cy="936104"/>
          </a:xfrm>
          <a:prstGeom prst="rect">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kumimoji="1" lang="ja-JP" altLang="en-US" dirty="0" smtClean="0">
                <a:latin typeface="メイリオ" pitchFamily="50" charset="-128"/>
                <a:ea typeface="メイリオ" pitchFamily="50" charset="-128"/>
              </a:rPr>
              <a:t>モデルの類似性と汎用性</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おにぎりの仕入問題と航空チケットの販売問題</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1</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数理モデルを用いて，言葉の定義等を変更することで，様々な問題を扱える！</a:t>
            </a:r>
            <a:endParaRPr lang="en-US" altLang="ja-JP" sz="2800" dirty="0" smtClean="0">
              <a:solidFill>
                <a:schemeClr val="tx2"/>
              </a:solidFill>
              <a:latin typeface="メイリオ" pitchFamily="50" charset="-128"/>
              <a:ea typeface="メイリオ" pitchFamily="50" charset="-128"/>
            </a:endParaRPr>
          </a:p>
        </p:txBody>
      </p:sp>
      <p:graphicFrame>
        <p:nvGraphicFramePr>
          <p:cNvPr id="4" name="表 3"/>
          <p:cNvGraphicFramePr>
            <a:graphicFrameLocks noGrp="1"/>
          </p:cNvGraphicFramePr>
          <p:nvPr/>
        </p:nvGraphicFramePr>
        <p:xfrm>
          <a:off x="1187624" y="2335768"/>
          <a:ext cx="6624736" cy="2821424"/>
        </p:xfrm>
        <a:graphic>
          <a:graphicData uri="http://schemas.openxmlformats.org/drawingml/2006/table">
            <a:tbl>
              <a:tblPr firstRow="1" bandRow="1"/>
              <a:tblGrid>
                <a:gridCol w="33123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おにぎり問題</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400" dirty="0" smtClean="0">
                          <a:solidFill>
                            <a:schemeClr val="tx2"/>
                          </a:solidFill>
                          <a:latin typeface="メイリオ" pitchFamily="50" charset="-128"/>
                          <a:ea typeface="メイリオ" pitchFamily="50" charset="-128"/>
                        </a:rPr>
                        <a:t>チケット問題</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200" b="0" dirty="0" smtClean="0">
                          <a:solidFill>
                            <a:schemeClr val="tx2"/>
                          </a:solidFill>
                          <a:latin typeface="メイリオ" pitchFamily="50" charset="-128"/>
                          <a:ea typeface="メイリオ" pitchFamily="50" charset="-128"/>
                        </a:rPr>
                        <a:t>おにぎりの仕入</a:t>
                      </a:r>
                      <a:endParaRPr kumimoji="1" lang="en-US" altLang="ja-JP" sz="2200" b="0" dirty="0" smtClean="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200" b="0" dirty="0" smtClean="0">
                          <a:solidFill>
                            <a:schemeClr val="tx2"/>
                          </a:solidFill>
                          <a:latin typeface="メイリオ" pitchFamily="50" charset="-128"/>
                          <a:ea typeface="メイリオ" pitchFamily="50" charset="-128"/>
                        </a:rPr>
                        <a:t>正規運賃枠の確保</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485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200" b="0" dirty="0" smtClean="0">
                          <a:solidFill>
                            <a:schemeClr val="tx2"/>
                          </a:solidFill>
                          <a:latin typeface="メイリオ" pitchFamily="50" charset="-128"/>
                          <a:ea typeface="メイリオ" pitchFamily="50" charset="-128"/>
                        </a:rPr>
                        <a:t>売れ残り</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200" b="0" dirty="0" smtClean="0">
                          <a:solidFill>
                            <a:schemeClr val="tx2"/>
                          </a:solidFill>
                          <a:latin typeface="メイリオ" pitchFamily="50" charset="-128"/>
                          <a:ea typeface="メイリオ" pitchFamily="50" charset="-128"/>
                        </a:rPr>
                        <a:t>割引運賃を失う</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14856">
                <a:tc>
                  <a:txBody>
                    <a:bodyPr/>
                    <a:lstStyle/>
                    <a:p>
                      <a:pPr algn="ctr"/>
                      <a:r>
                        <a:rPr kumimoji="1" lang="ja-JP" altLang="en-US" sz="2200" b="0" dirty="0" smtClean="0">
                          <a:solidFill>
                            <a:schemeClr val="tx2"/>
                          </a:solidFill>
                          <a:latin typeface="メイリオ" pitchFamily="50" charset="-128"/>
                          <a:ea typeface="メイリオ" pitchFamily="50" charset="-128"/>
                        </a:rPr>
                        <a:t>売り損ない</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200" b="0" dirty="0" smtClean="0">
                          <a:solidFill>
                            <a:schemeClr val="tx2"/>
                          </a:solidFill>
                          <a:latin typeface="メイリオ" pitchFamily="50" charset="-128"/>
                          <a:ea typeface="メイリオ" pitchFamily="50" charset="-128"/>
                        </a:rPr>
                        <a:t>正規運賃を失う</a:t>
                      </a:r>
                      <a:endParaRPr kumimoji="1" lang="en-US" altLang="ja-JP" sz="2200" b="0" dirty="0" smtClean="0">
                        <a:solidFill>
                          <a:schemeClr val="tx2"/>
                        </a:solidFill>
                        <a:latin typeface="メイリオ" pitchFamily="50" charset="-128"/>
                        <a:ea typeface="メイリオ" pitchFamily="50" charset="-128"/>
                      </a:endParaRPr>
                    </a:p>
                    <a:p>
                      <a:pPr algn="ctr"/>
                      <a:r>
                        <a:rPr kumimoji="1" lang="en-US" altLang="ja-JP" sz="2200" b="0" dirty="0" smtClean="0">
                          <a:solidFill>
                            <a:schemeClr val="tx2"/>
                          </a:solidFill>
                          <a:latin typeface="メイリオ" pitchFamily="50" charset="-128"/>
                          <a:ea typeface="メイリオ" pitchFamily="50" charset="-128"/>
                        </a:rPr>
                        <a:t>(</a:t>
                      </a:r>
                      <a:r>
                        <a:rPr kumimoji="1" lang="ja-JP" altLang="en-US" sz="2200" b="0" dirty="0" smtClean="0">
                          <a:solidFill>
                            <a:schemeClr val="tx2"/>
                          </a:solidFill>
                          <a:latin typeface="メイリオ" pitchFamily="50" charset="-128"/>
                          <a:ea typeface="メイリオ" pitchFamily="50" charset="-128"/>
                        </a:rPr>
                        <a:t>割引運賃との差額</a:t>
                      </a:r>
                      <a:r>
                        <a:rPr kumimoji="1" lang="en-US" altLang="ja-JP" sz="2200" b="0" dirty="0" smtClean="0">
                          <a:solidFill>
                            <a:schemeClr val="tx2"/>
                          </a:solidFill>
                          <a:latin typeface="メイリオ" pitchFamily="50" charset="-128"/>
                          <a:ea typeface="メイリオ" pitchFamily="50" charset="-128"/>
                        </a:rPr>
                        <a:t>)</a:t>
                      </a:r>
                      <a:endParaRPr kumimoji="1" lang="ja-JP" altLang="en-US" sz="22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14856">
                <a:tc>
                  <a:txBody>
                    <a:bodyPr/>
                    <a:lstStyle/>
                    <a:p>
                      <a:pPr algn="ctr"/>
                      <a:r>
                        <a:rPr kumimoji="1" lang="ja-JP" altLang="en-US" sz="2200" b="0" dirty="0" smtClean="0">
                          <a:solidFill>
                            <a:schemeClr val="tx2"/>
                          </a:solidFill>
                          <a:latin typeface="メイリオ" pitchFamily="50" charset="-128"/>
                          <a:ea typeface="メイリオ" pitchFamily="50" charset="-128"/>
                        </a:rPr>
                        <a:t>機会損失</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200" b="0" dirty="0" smtClean="0">
                          <a:solidFill>
                            <a:schemeClr val="tx2"/>
                          </a:solidFill>
                          <a:latin typeface="メイリオ" pitchFamily="50" charset="-128"/>
                          <a:ea typeface="メイリオ" pitchFamily="50" charset="-128"/>
                        </a:rPr>
                        <a:t>他社へ流れてしまう</a:t>
                      </a:r>
                      <a:endParaRPr kumimoji="1" lang="ja-JP" altLang="en-US" sz="22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dirty="0" smtClean="0">
                <a:solidFill>
                  <a:schemeClr val="bg1">
                    <a:lumMod val="95000"/>
                  </a:schemeClr>
                </a:solidFill>
                <a:latin typeface="メイリオ" pitchFamily="50" charset="-128"/>
                <a:ea typeface="メイリオ" pitchFamily="50" charset="-128"/>
              </a:rPr>
              <a:t>グラフによる分析法</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在庫管理方式とコスト</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経済的発注量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dirty="0" smtClean="0">
                <a:solidFill>
                  <a:schemeClr val="bg1">
                    <a:lumMod val="95000"/>
                  </a:schemeClr>
                </a:solidFill>
                <a:latin typeface="メイリオ" pitchFamily="50" charset="-128"/>
                <a:ea typeface="メイリオ" pitchFamily="50" charset="-128"/>
              </a:rPr>
              <a:t>定量発注方式と定期発注方式</a:t>
            </a:r>
            <a:endParaRPr lang="en-US" altLang="ja-JP" dirty="0" smtClean="0">
              <a:solidFill>
                <a:schemeClr val="bg1">
                  <a:lumMod val="95000"/>
                </a:schemeClr>
              </a:solidFill>
              <a:latin typeface="メイリオ" pitchFamily="50" charset="-128"/>
              <a:ea typeface="メイリオ" pitchFamily="50" charset="-128"/>
            </a:endParaRPr>
          </a:p>
          <a:p>
            <a:pPr>
              <a:spcBef>
                <a:spcPts val="0"/>
              </a:spcBef>
              <a:buNone/>
            </a:pPr>
            <a:r>
              <a:rPr lang="ja-JP" altLang="en-US" dirty="0" smtClean="0">
                <a:solidFill>
                  <a:schemeClr val="bg1">
                    <a:lumMod val="95000"/>
                  </a:schemeClr>
                </a:solidFill>
                <a:latin typeface="メイリオ" pitchFamily="50" charset="-128"/>
                <a:ea typeface="メイリオ" pitchFamily="50" charset="-128"/>
              </a:rPr>
              <a:t>　</a:t>
            </a:r>
            <a:r>
              <a:rPr lang="en-US" altLang="ja-JP" dirty="0" smtClean="0">
                <a:solidFill>
                  <a:schemeClr val="bg1">
                    <a:lumMod val="95000"/>
                  </a:schemeClr>
                </a:solidFill>
                <a:latin typeface="メイリオ" pitchFamily="50" charset="-128"/>
                <a:ea typeface="メイリオ" pitchFamily="50" charset="-128"/>
              </a:rPr>
              <a:t>~</a:t>
            </a:r>
            <a:r>
              <a:rPr lang="ja-JP" altLang="en-US" dirty="0" smtClean="0">
                <a:solidFill>
                  <a:schemeClr val="bg1">
                    <a:lumMod val="95000"/>
                  </a:schemeClr>
                </a:solidFill>
                <a:latin typeface="メイリオ" pitchFamily="50" charset="-128"/>
                <a:ea typeface="メイリオ" pitchFamily="50" charset="-128"/>
              </a:rPr>
              <a:t>需要が確率変動する場合</a:t>
            </a:r>
            <a:r>
              <a:rPr lang="en-US" altLang="ja-JP" dirty="0" smtClean="0">
                <a:solidFill>
                  <a:schemeClr val="bg1">
                    <a:lumMod val="95000"/>
                  </a:schemeClr>
                </a:solidFill>
                <a:latin typeface="メイリオ" pitchFamily="50" charset="-128"/>
                <a:ea typeface="メイリオ" pitchFamily="50" charset="-128"/>
              </a:rPr>
              <a:t>~</a:t>
            </a:r>
          </a:p>
          <a:p>
            <a:r>
              <a:rPr lang="ja-JP" altLang="en-US" dirty="0" smtClean="0">
                <a:solidFill>
                  <a:schemeClr val="bg1">
                    <a:lumMod val="95000"/>
                  </a:schemeClr>
                </a:solidFill>
                <a:latin typeface="メイリオ" pitchFamily="50" charset="-128"/>
                <a:ea typeface="メイリオ" pitchFamily="50" charset="-128"/>
              </a:rPr>
              <a:t>陳腐化商品の最適発注量</a:t>
            </a:r>
            <a:endParaRPr lang="en-US" altLang="ja-JP" dirty="0" smtClean="0">
              <a:solidFill>
                <a:schemeClr val="bg1">
                  <a:lumMod val="95000"/>
                </a:schemeClr>
              </a:solidFill>
              <a:latin typeface="メイリオ" pitchFamily="50" charset="-128"/>
              <a:ea typeface="メイリオ" pitchFamily="50" charset="-128"/>
            </a:endParaRPr>
          </a:p>
          <a:p>
            <a:r>
              <a:rPr lang="ja-JP" altLang="en-US" b="1" dirty="0" smtClean="0">
                <a:solidFill>
                  <a:srgbClr val="C00000"/>
                </a:solidFill>
                <a:latin typeface="メイリオ" pitchFamily="50" charset="-128"/>
                <a:ea typeface="メイリオ" pitchFamily="50" charset="-128"/>
              </a:rPr>
              <a:t>多品目商品の在庫管理</a:t>
            </a:r>
            <a:r>
              <a:rPr lang="en-US" altLang="ja-JP" b="1" dirty="0" smtClean="0">
                <a:solidFill>
                  <a:srgbClr val="C00000"/>
                </a:solidFill>
                <a:latin typeface="メイリオ" pitchFamily="50" charset="-128"/>
                <a:ea typeface="メイリオ" pitchFamily="50" charset="-128"/>
              </a:rPr>
              <a:t>(ABC</a:t>
            </a:r>
            <a:r>
              <a:rPr lang="ja-JP" altLang="en-US" b="1" dirty="0" smtClean="0">
                <a:solidFill>
                  <a:srgbClr val="C00000"/>
                </a:solidFill>
                <a:latin typeface="メイリオ" pitchFamily="50" charset="-128"/>
                <a:ea typeface="メイリオ" pitchFamily="50" charset="-128"/>
              </a:rPr>
              <a:t>分析</a:t>
            </a:r>
            <a:r>
              <a:rPr lang="en-US" altLang="ja-JP" b="1" dirty="0" smtClean="0">
                <a:solidFill>
                  <a:srgbClr val="C00000"/>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kumimoji="1" lang="ja-JP" altLang="en-US" dirty="0" smtClean="0">
                <a:latin typeface="メイリオ" pitchFamily="50" charset="-128"/>
                <a:ea typeface="メイリオ" pitchFamily="50" charset="-128"/>
              </a:rPr>
              <a:t>多くの品種の在庫管理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全てを丁寧に管理することは困難</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→どう「手抜き」をすればよいか？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「重点管理＝多くの在庫」ではない！</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→「重点管理＝多くの</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価値</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価値＝単価</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在庫</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多くの品種の在庫管理の</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つとしての</a:t>
            </a:r>
            <a:r>
              <a:rPr lang="en-US" altLang="ja-JP" sz="2800" b="1" dirty="0" smtClean="0">
                <a:solidFill>
                  <a:srgbClr val="C00000"/>
                </a:solidFill>
                <a:latin typeface="メイリオ" pitchFamily="50" charset="-128"/>
                <a:ea typeface="メイリオ" pitchFamily="50" charset="-128"/>
              </a:rPr>
              <a:t>ABC</a:t>
            </a:r>
            <a:r>
              <a:rPr lang="ja-JP" altLang="en-US" sz="2800" b="1" dirty="0" smtClean="0">
                <a:solidFill>
                  <a:srgbClr val="C00000"/>
                </a:solidFill>
                <a:latin typeface="メイリオ" pitchFamily="50" charset="-128"/>
                <a:ea typeface="メイリオ" pitchFamily="50" charset="-128"/>
              </a:rPr>
              <a:t>分析</a:t>
            </a:r>
            <a:endParaRPr lang="en-US" altLang="ja-JP" sz="2800" b="1" dirty="0" smtClean="0">
              <a:solidFill>
                <a:srgbClr val="C00000"/>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P.217</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kumimoji="1" lang="ja-JP" altLang="en-US" dirty="0" smtClean="0">
                <a:latin typeface="メイリオ" pitchFamily="50" charset="-128"/>
                <a:ea typeface="メイリオ" pitchFamily="50" charset="-128"/>
              </a:rPr>
              <a:t>パレート図</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パレート図の例</a:t>
            </a:r>
            <a:endParaRPr lang="en-US" altLang="ja-JP" sz="2800" dirty="0" smtClean="0">
              <a:solidFill>
                <a:schemeClr val="tx2"/>
              </a:solidFill>
              <a:latin typeface="メイリオ" pitchFamily="50" charset="-128"/>
              <a:ea typeface="メイリオ" pitchFamily="50" charset="-128"/>
            </a:endParaRPr>
          </a:p>
        </p:txBody>
      </p:sp>
      <p:pic>
        <p:nvPicPr>
          <p:cNvPr id="2050" name="Picture 2"/>
          <p:cNvPicPr>
            <a:picLocks noChangeAspect="1" noChangeArrowheads="1"/>
          </p:cNvPicPr>
          <p:nvPr/>
        </p:nvPicPr>
        <p:blipFill>
          <a:blip r:embed="rId3" cstate="print"/>
          <a:srcRect/>
          <a:stretch>
            <a:fillRect/>
          </a:stretch>
        </p:blipFill>
        <p:spPr bwMode="auto">
          <a:xfrm>
            <a:off x="899592" y="2276872"/>
            <a:ext cx="7141014" cy="4437112"/>
          </a:xfrm>
          <a:prstGeom prst="rect">
            <a:avLst/>
          </a:prstGeom>
          <a:noFill/>
          <a:ln w="9525">
            <a:noFill/>
            <a:miter lim="800000"/>
            <a:headEnd/>
            <a:tailEnd/>
          </a:ln>
          <a:effectLst/>
        </p:spPr>
      </p:pic>
      <p:sp>
        <p:nvSpPr>
          <p:cNvPr id="12" name="フリーフォーム 11"/>
          <p:cNvSpPr/>
          <p:nvPr/>
        </p:nvSpPr>
        <p:spPr>
          <a:xfrm>
            <a:off x="1491175" y="4853354"/>
            <a:ext cx="182880" cy="1364566"/>
          </a:xfrm>
          <a:custGeom>
            <a:avLst/>
            <a:gdLst>
              <a:gd name="connsiteX0" fmla="*/ 182880 w 182880"/>
              <a:gd name="connsiteY0" fmla="*/ 0 h 1364566"/>
              <a:gd name="connsiteX1" fmla="*/ 98474 w 182880"/>
              <a:gd name="connsiteY1" fmla="*/ 196948 h 1364566"/>
              <a:gd name="connsiteX2" fmla="*/ 28136 w 182880"/>
              <a:gd name="connsiteY2" fmla="*/ 661181 h 1364566"/>
              <a:gd name="connsiteX3" fmla="*/ 0 w 182880"/>
              <a:gd name="connsiteY3" fmla="*/ 1364566 h 1364566"/>
            </a:gdLst>
            <a:ahLst/>
            <a:cxnLst>
              <a:cxn ang="0">
                <a:pos x="connsiteX0" y="connsiteY0"/>
              </a:cxn>
              <a:cxn ang="0">
                <a:pos x="connsiteX1" y="connsiteY1"/>
              </a:cxn>
              <a:cxn ang="0">
                <a:pos x="connsiteX2" y="connsiteY2"/>
              </a:cxn>
              <a:cxn ang="0">
                <a:pos x="connsiteX3" y="connsiteY3"/>
              </a:cxn>
            </a:cxnLst>
            <a:rect l="l" t="t" r="r" b="b"/>
            <a:pathLst>
              <a:path w="182880" h="1364566">
                <a:moveTo>
                  <a:pt x="182880" y="0"/>
                </a:moveTo>
                <a:cubicBezTo>
                  <a:pt x="153572" y="43375"/>
                  <a:pt x="124265" y="86751"/>
                  <a:pt x="98474" y="196948"/>
                </a:cubicBezTo>
                <a:cubicBezTo>
                  <a:pt x="72683" y="307145"/>
                  <a:pt x="44548" y="466578"/>
                  <a:pt x="28136" y="661181"/>
                </a:cubicBezTo>
                <a:cubicBezTo>
                  <a:pt x="11724" y="855784"/>
                  <a:pt x="5862" y="1110175"/>
                  <a:pt x="0" y="1364566"/>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kumimoji="1" lang="ja-JP" altLang="en-US" dirty="0" smtClean="0">
                <a:latin typeface="メイリオ" pitchFamily="50" charset="-128"/>
                <a:ea typeface="メイリオ" pitchFamily="50" charset="-128"/>
              </a:rPr>
              <a:t>パレート図から</a:t>
            </a:r>
            <a:r>
              <a:rPr kumimoji="1" lang="en-US" altLang="ja-JP" dirty="0" smtClean="0">
                <a:latin typeface="メイリオ" pitchFamily="50" charset="-128"/>
                <a:ea typeface="メイリオ" pitchFamily="50" charset="-128"/>
              </a:rPr>
              <a:t>ABC</a:t>
            </a:r>
            <a:r>
              <a:rPr kumimoji="1" lang="ja-JP" altLang="en-US" dirty="0" smtClean="0">
                <a:latin typeface="メイリオ" pitchFamily="50" charset="-128"/>
                <a:ea typeface="メイリオ" pitchFamily="50" charset="-128"/>
              </a:rPr>
              <a:t>分析</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価値を累積して，上位を重点管理</a:t>
            </a:r>
            <a:endParaRPr lang="en-US" altLang="ja-JP" sz="2800" dirty="0" smtClean="0">
              <a:solidFill>
                <a:schemeClr val="tx2"/>
              </a:solidFill>
              <a:latin typeface="メイリオ" pitchFamily="50" charset="-128"/>
              <a:ea typeface="メイリオ" pitchFamily="50" charset="-128"/>
            </a:endParaRPr>
          </a:p>
        </p:txBody>
      </p:sp>
      <p:cxnSp>
        <p:nvCxnSpPr>
          <p:cNvPr id="6" name="直線矢印コネクタ 5"/>
          <p:cNvCxnSpPr/>
          <p:nvPr/>
        </p:nvCxnSpPr>
        <p:spPr>
          <a:xfrm flipV="1">
            <a:off x="1691680" y="2492896"/>
            <a:ext cx="0" cy="3168352"/>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1691680" y="5661248"/>
            <a:ext cx="5112568"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6250637" y="5733256"/>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品目数</a:t>
            </a:r>
            <a:endParaRPr lang="ja-JP" altLang="en-US" sz="2000" b="1" dirty="0"/>
          </a:p>
        </p:txBody>
      </p:sp>
      <p:sp>
        <p:nvSpPr>
          <p:cNvPr id="16" name="正方形/長方形 15"/>
          <p:cNvSpPr/>
          <p:nvPr/>
        </p:nvSpPr>
        <p:spPr>
          <a:xfrm>
            <a:off x="395536" y="2492896"/>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累積金額</a:t>
            </a:r>
            <a:endParaRPr lang="ja-JP" altLang="en-US" sz="2000" b="1" dirty="0"/>
          </a:p>
        </p:txBody>
      </p:sp>
      <p:sp>
        <p:nvSpPr>
          <p:cNvPr id="18" name="フリーフォーム 17"/>
          <p:cNvSpPr/>
          <p:nvPr/>
        </p:nvSpPr>
        <p:spPr>
          <a:xfrm>
            <a:off x="1688123" y="2700997"/>
            <a:ext cx="4670474" cy="2954215"/>
          </a:xfrm>
          <a:custGeom>
            <a:avLst/>
            <a:gdLst>
              <a:gd name="connsiteX0" fmla="*/ 0 w 4670474"/>
              <a:gd name="connsiteY0" fmla="*/ 2954215 h 2954215"/>
              <a:gd name="connsiteX1" fmla="*/ 196948 w 4670474"/>
              <a:gd name="connsiteY1" fmla="*/ 2293034 h 2954215"/>
              <a:gd name="connsiteX2" fmla="*/ 422031 w 4670474"/>
              <a:gd name="connsiteY2" fmla="*/ 1828800 h 2954215"/>
              <a:gd name="connsiteX3" fmla="*/ 731520 w 4670474"/>
              <a:gd name="connsiteY3" fmla="*/ 1477108 h 2954215"/>
              <a:gd name="connsiteX4" fmla="*/ 1364566 w 4670474"/>
              <a:gd name="connsiteY4" fmla="*/ 998806 h 2954215"/>
              <a:gd name="connsiteX5" fmla="*/ 1955409 w 4670474"/>
              <a:gd name="connsiteY5" fmla="*/ 647114 h 2954215"/>
              <a:gd name="connsiteX6" fmla="*/ 2700997 w 4670474"/>
              <a:gd name="connsiteY6" fmla="*/ 281354 h 2954215"/>
              <a:gd name="connsiteX7" fmla="*/ 3432517 w 4670474"/>
              <a:gd name="connsiteY7" fmla="*/ 126609 h 2954215"/>
              <a:gd name="connsiteX8" fmla="*/ 4670474 w 4670474"/>
              <a:gd name="connsiteY8" fmla="*/ 0 h 2954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0474" h="2954215">
                <a:moveTo>
                  <a:pt x="0" y="2954215"/>
                </a:moveTo>
                <a:cubicBezTo>
                  <a:pt x="63305" y="2717409"/>
                  <a:pt x="126610" y="2480603"/>
                  <a:pt x="196948" y="2293034"/>
                </a:cubicBezTo>
                <a:cubicBezTo>
                  <a:pt x="267286" y="2105465"/>
                  <a:pt x="332936" y="1964788"/>
                  <a:pt x="422031" y="1828800"/>
                </a:cubicBezTo>
                <a:cubicBezTo>
                  <a:pt x="511126" y="1692812"/>
                  <a:pt x="574431" y="1615440"/>
                  <a:pt x="731520" y="1477108"/>
                </a:cubicBezTo>
                <a:cubicBezTo>
                  <a:pt x="888609" y="1338776"/>
                  <a:pt x="1160585" y="1137138"/>
                  <a:pt x="1364566" y="998806"/>
                </a:cubicBezTo>
                <a:cubicBezTo>
                  <a:pt x="1568548" y="860474"/>
                  <a:pt x="1732671" y="766689"/>
                  <a:pt x="1955409" y="647114"/>
                </a:cubicBezTo>
                <a:cubicBezTo>
                  <a:pt x="2178148" y="527539"/>
                  <a:pt x="2454812" y="368105"/>
                  <a:pt x="2700997" y="281354"/>
                </a:cubicBezTo>
                <a:cubicBezTo>
                  <a:pt x="2947182" y="194603"/>
                  <a:pt x="3104271" y="173501"/>
                  <a:pt x="3432517" y="126609"/>
                </a:cubicBezTo>
                <a:cubicBezTo>
                  <a:pt x="3760763" y="79717"/>
                  <a:pt x="4215618" y="39858"/>
                  <a:pt x="4670474" y="0"/>
                </a:cubicBezTo>
              </a:path>
            </a:pathLst>
          </a:custGeom>
          <a:ln w="317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0" name="直線コネクタ 19"/>
          <p:cNvCxnSpPr/>
          <p:nvPr/>
        </p:nvCxnSpPr>
        <p:spPr>
          <a:xfrm>
            <a:off x="2915816" y="3789040"/>
            <a:ext cx="0" cy="187220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4139952" y="3068960"/>
            <a:ext cx="0" cy="25922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1835696" y="4881354"/>
            <a:ext cx="1224135" cy="707886"/>
          </a:xfrm>
          <a:prstGeom prst="rect">
            <a:avLst/>
          </a:prstGeom>
        </p:spPr>
        <p:txBody>
          <a:bodyPr wrap="square">
            <a:spAutoFit/>
          </a:bodyPr>
          <a:lstStyle/>
          <a:p>
            <a:r>
              <a:rPr lang="en-US" altLang="ja-JP" sz="2000" b="1" dirty="0" smtClean="0">
                <a:solidFill>
                  <a:schemeClr val="tx2"/>
                </a:solidFill>
                <a:latin typeface="メイリオ" pitchFamily="50" charset="-128"/>
                <a:ea typeface="メイリオ" pitchFamily="50" charset="-128"/>
              </a:rPr>
              <a:t>A</a:t>
            </a:r>
            <a:r>
              <a:rPr lang="ja-JP" altLang="en-US" sz="2000" b="1" dirty="0" smtClean="0">
                <a:solidFill>
                  <a:schemeClr val="tx2"/>
                </a:solidFill>
                <a:latin typeface="メイリオ" pitchFamily="50" charset="-128"/>
                <a:ea typeface="メイリオ" pitchFamily="50" charset="-128"/>
              </a:rPr>
              <a:t>：重点</a:t>
            </a:r>
            <a:endParaRPr lang="en-US" altLang="ja-JP" sz="2000" b="1" dirty="0" smtClean="0">
              <a:solidFill>
                <a:schemeClr val="tx2"/>
              </a:solidFill>
              <a:latin typeface="メイリオ" pitchFamily="50" charset="-128"/>
              <a:ea typeface="メイリオ" pitchFamily="50" charset="-128"/>
            </a:endParaRPr>
          </a:p>
          <a:p>
            <a:r>
              <a:rPr lang="ja-JP" altLang="en-US" sz="2000" b="1" dirty="0" smtClean="0">
                <a:solidFill>
                  <a:schemeClr val="tx2"/>
                </a:solidFill>
                <a:latin typeface="メイリオ" pitchFamily="50" charset="-128"/>
                <a:ea typeface="メイリオ" pitchFamily="50" charset="-128"/>
              </a:rPr>
              <a:t>　  管理</a:t>
            </a:r>
            <a:endParaRPr lang="ja-JP" altLang="en-US" sz="2000" b="1" dirty="0"/>
          </a:p>
        </p:txBody>
      </p:sp>
      <p:sp>
        <p:nvSpPr>
          <p:cNvPr id="24" name="正方形/長方形 23"/>
          <p:cNvSpPr/>
          <p:nvPr/>
        </p:nvSpPr>
        <p:spPr>
          <a:xfrm>
            <a:off x="4355976" y="4181018"/>
            <a:ext cx="2016224" cy="400110"/>
          </a:xfrm>
          <a:prstGeom prst="rect">
            <a:avLst/>
          </a:prstGeom>
        </p:spPr>
        <p:txBody>
          <a:bodyPr wrap="square">
            <a:spAutoFit/>
          </a:bodyPr>
          <a:lstStyle/>
          <a:p>
            <a:r>
              <a:rPr lang="en-US" altLang="ja-JP" sz="2000" b="1" dirty="0" smtClean="0">
                <a:solidFill>
                  <a:schemeClr val="tx2"/>
                </a:solidFill>
                <a:latin typeface="メイリオ" pitchFamily="50" charset="-128"/>
                <a:ea typeface="メイリオ" pitchFamily="50" charset="-128"/>
              </a:rPr>
              <a:t>C</a:t>
            </a:r>
            <a:r>
              <a:rPr lang="ja-JP" altLang="en-US" sz="2000" b="1" dirty="0" smtClean="0">
                <a:solidFill>
                  <a:schemeClr val="tx2"/>
                </a:solidFill>
                <a:latin typeface="メイリオ" pitchFamily="50" charset="-128"/>
                <a:ea typeface="メイリオ" pitchFamily="50" charset="-128"/>
              </a:rPr>
              <a:t>：手抜き管理</a:t>
            </a:r>
            <a:endParaRPr lang="en-US" altLang="ja-JP" sz="2000" b="1"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rmAutofit/>
          </a:bodyPr>
          <a:lstStyle/>
          <a:p>
            <a:r>
              <a:rPr lang="ja-JP" altLang="en-US" dirty="0" smtClean="0">
                <a:latin typeface="メイリオ" pitchFamily="50" charset="-128"/>
                <a:ea typeface="メイリオ" pitchFamily="50" charset="-128"/>
              </a:rPr>
              <a:t>多品種在庫管理</a:t>
            </a:r>
            <a:r>
              <a:rPr lang="en-US" altLang="ja-JP" dirty="0" smtClean="0">
                <a:latin typeface="メイリオ" pitchFamily="50" charset="-128"/>
                <a:ea typeface="メイリオ" pitchFamily="50" charset="-128"/>
              </a:rPr>
              <a:t>(ABC</a:t>
            </a:r>
            <a:r>
              <a:rPr lang="ja-JP" altLang="en-US" dirty="0" smtClean="0">
                <a:latin typeface="メイリオ" pitchFamily="50" charset="-128"/>
                <a:ea typeface="メイリオ" pitchFamily="50" charset="-128"/>
              </a:rPr>
              <a:t>分析</a:t>
            </a:r>
            <a:r>
              <a:rPr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b="1" dirty="0" smtClean="0">
                <a:solidFill>
                  <a:srgbClr val="C00000"/>
                </a:solidFill>
                <a:latin typeface="メイリオ" pitchFamily="50" charset="-128"/>
                <a:ea typeface="メイリオ" pitchFamily="50" charset="-128"/>
              </a:rPr>
              <a:t>20-80</a:t>
            </a:r>
            <a:r>
              <a:rPr lang="ja-JP" altLang="en-US" sz="2800" b="1" dirty="0" smtClean="0">
                <a:solidFill>
                  <a:srgbClr val="C00000"/>
                </a:solidFill>
                <a:latin typeface="メイリオ" pitchFamily="50" charset="-128"/>
                <a:ea typeface="メイリオ" pitchFamily="50" charset="-128"/>
              </a:rPr>
              <a:t>の法則</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もしくは</a:t>
            </a:r>
            <a:r>
              <a:rPr lang="en-US" altLang="ja-JP" sz="2800" b="1" dirty="0" smtClean="0">
                <a:solidFill>
                  <a:srgbClr val="C00000"/>
                </a:solidFill>
                <a:latin typeface="メイリオ" pitchFamily="50" charset="-128"/>
                <a:ea typeface="メイリオ" pitchFamily="50" charset="-128"/>
              </a:rPr>
              <a:t>80-20</a:t>
            </a:r>
            <a:r>
              <a:rPr lang="ja-JP" altLang="en-US" sz="2800" b="1" dirty="0" smtClean="0">
                <a:solidFill>
                  <a:srgbClr val="C00000"/>
                </a:solidFill>
                <a:latin typeface="メイリオ" pitchFamily="50" charset="-128"/>
                <a:ea typeface="メイリオ" pitchFamily="50" charset="-128"/>
              </a:rPr>
              <a:t>の法則</a:t>
            </a:r>
            <a:r>
              <a:rPr lang="en-US" altLang="ja-JP" sz="2800" b="1" dirty="0" smtClean="0">
                <a:solidFill>
                  <a:srgbClr val="C00000"/>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20</a:t>
            </a:r>
            <a:r>
              <a:rPr lang="ja-JP" altLang="en-US" sz="2800" dirty="0" smtClean="0">
                <a:solidFill>
                  <a:schemeClr val="tx2"/>
                </a:solidFill>
                <a:latin typeface="メイリオ" pitchFamily="50" charset="-128"/>
                <a:ea typeface="メイリオ" pitchFamily="50" charset="-128"/>
              </a:rPr>
              <a:t>％のものに</a:t>
            </a:r>
            <a:r>
              <a:rPr lang="en-US" altLang="ja-JP" sz="2800" dirty="0" smtClean="0">
                <a:solidFill>
                  <a:schemeClr val="tx2"/>
                </a:solidFill>
                <a:latin typeface="メイリオ" pitchFamily="50" charset="-128"/>
                <a:ea typeface="メイリオ" pitchFamily="50" charset="-128"/>
              </a:rPr>
              <a:t>80</a:t>
            </a:r>
            <a:r>
              <a:rPr lang="ja-JP" altLang="en-US" sz="2800" dirty="0" smtClean="0">
                <a:solidFill>
                  <a:schemeClr val="tx2"/>
                </a:solidFill>
                <a:latin typeface="メイリオ" pitchFamily="50" charset="-128"/>
                <a:ea typeface="メイリオ" pitchFamily="50" charset="-128"/>
              </a:rPr>
              <a:t>％の価値が集中する」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各品目の「数量</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単価」を大きいもの順に並べる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総合計の約</a:t>
            </a:r>
            <a:r>
              <a:rPr lang="en-US" altLang="ja-JP" sz="2800" dirty="0" smtClean="0">
                <a:solidFill>
                  <a:schemeClr val="tx2"/>
                </a:solidFill>
                <a:latin typeface="メイリオ" pitchFamily="50" charset="-128"/>
                <a:ea typeface="メイリオ" pitchFamily="50" charset="-128"/>
              </a:rPr>
              <a:t>9</a:t>
            </a:r>
            <a:r>
              <a:rPr lang="ja-JP" altLang="en-US" sz="2800" dirty="0" smtClean="0">
                <a:solidFill>
                  <a:schemeClr val="tx2"/>
                </a:solidFill>
                <a:latin typeface="メイリオ" pitchFamily="50" charset="-128"/>
                <a:ea typeface="メイリオ" pitchFamily="50" charset="-128"/>
              </a:rPr>
              <a:t>割は約</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割の品目に集中することも</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上位</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割の品目の在庫管理を丁寧に！</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今日のまとめ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tx2"/>
                </a:solidFill>
                <a:latin typeface="メイリオ" pitchFamily="50" charset="-128"/>
                <a:ea typeface="メイリオ" pitchFamily="50" charset="-128"/>
              </a:rPr>
              <a:t>在庫管理をグラフからできるようになろう！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en-US" altLang="ja-JP" sz="3000" dirty="0" smtClean="0">
                <a:solidFill>
                  <a:schemeClr val="tx2"/>
                </a:solidFill>
                <a:latin typeface="メイリオ" pitchFamily="50" charset="-128"/>
                <a:ea typeface="メイリオ" pitchFamily="50" charset="-128"/>
              </a:rPr>
              <a:t>EOQ</a:t>
            </a:r>
            <a:r>
              <a:rPr lang="ja-JP" altLang="en-US" sz="3000" dirty="0" smtClean="0">
                <a:solidFill>
                  <a:schemeClr val="tx2"/>
                </a:solidFill>
                <a:latin typeface="メイリオ" pitchFamily="50" charset="-128"/>
                <a:ea typeface="メイリオ" pitchFamily="50" charset="-128"/>
              </a:rPr>
              <a:t>公式を用いて，需要量が一定の場合や陳腐化する商品の場合の最適発注量を求められるようになろう！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レベニューマネジメントや</a:t>
            </a:r>
            <a:r>
              <a:rPr lang="en-US" altLang="ja-JP" sz="3000" dirty="0" smtClean="0">
                <a:solidFill>
                  <a:schemeClr val="tx2"/>
                </a:solidFill>
                <a:latin typeface="メイリオ" pitchFamily="50" charset="-128"/>
                <a:ea typeface="メイリオ" pitchFamily="50" charset="-128"/>
              </a:rPr>
              <a:t>ABC</a:t>
            </a:r>
            <a:r>
              <a:rPr lang="ja-JP" altLang="en-US" sz="3000" dirty="0" smtClean="0">
                <a:solidFill>
                  <a:schemeClr val="tx2"/>
                </a:solidFill>
                <a:latin typeface="メイリオ" pitchFamily="50" charset="-128"/>
                <a:ea typeface="メイリオ" pitchFamily="50" charset="-128"/>
              </a:rPr>
              <a:t>分析など，在庫管理の関連の深い分野の知識を深めよう！</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在庫管理から物流管理へ</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en-US" altLang="ja-JP" sz="2800" dirty="0" smtClean="0">
                <a:solidFill>
                  <a:schemeClr val="tx2"/>
                </a:solidFill>
                <a:latin typeface="メイリオ" pitchFamily="50" charset="-128"/>
                <a:ea typeface="メイリオ" pitchFamily="50" charset="-128"/>
              </a:rPr>
              <a:t>SCM(</a:t>
            </a:r>
            <a:r>
              <a:rPr lang="en-US" altLang="ja-JP" sz="2800" b="1" dirty="0" smtClean="0">
                <a:solidFill>
                  <a:srgbClr val="C00000"/>
                </a:solidFill>
                <a:latin typeface="メイリオ" pitchFamily="50" charset="-128"/>
                <a:ea typeface="メイリオ" pitchFamily="50" charset="-128"/>
              </a:rPr>
              <a:t>Supply Chain Management</a:t>
            </a:r>
            <a:r>
              <a:rPr lang="en-US" altLang="ja-JP" sz="2800" dirty="0" smtClean="0">
                <a:solidFill>
                  <a:schemeClr val="tx2"/>
                </a:solidFill>
                <a:latin typeface="メイリオ" pitchFamily="50" charset="-128"/>
                <a:ea typeface="メイリオ" pitchFamily="50" charset="-128"/>
              </a:rPr>
              <a:t>)</a:t>
            </a:r>
          </a:p>
          <a:p>
            <a:pPr lvl="1"/>
            <a:r>
              <a:rPr lang="en-US" altLang="ja-JP" dirty="0" smtClean="0">
                <a:solidFill>
                  <a:schemeClr val="tx2"/>
                </a:solidFill>
                <a:latin typeface="メイリオ" pitchFamily="50" charset="-128"/>
                <a:ea typeface="メイリオ" pitchFamily="50" charset="-128"/>
              </a:rPr>
              <a:t>Product out</a:t>
            </a:r>
            <a:r>
              <a:rPr lang="ja-JP" altLang="en-US" dirty="0" smtClean="0">
                <a:solidFill>
                  <a:schemeClr val="tx2"/>
                </a:solidFill>
                <a:latin typeface="メイリオ" pitchFamily="50" charset="-128"/>
                <a:ea typeface="メイリオ" pitchFamily="50" charset="-128"/>
              </a:rPr>
              <a:t>：「作り手がいいと思うものを作る」「作ったものを売る」という考え方</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調達，生産，販売，物流</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資材サプライヤー，製造業，卸，小売，顧客</a:t>
            </a:r>
            <a:endParaRPr lang="en-US" altLang="ja-JP"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DCM(Demand Chain Management)</a:t>
            </a:r>
          </a:p>
          <a:p>
            <a:pPr lvl="1"/>
            <a:r>
              <a:rPr lang="en-US" altLang="ja-JP" dirty="0" smtClean="0">
                <a:solidFill>
                  <a:schemeClr val="tx2"/>
                </a:solidFill>
                <a:latin typeface="メイリオ" pitchFamily="50" charset="-128"/>
                <a:ea typeface="メイリオ" pitchFamily="50" charset="-128"/>
              </a:rPr>
              <a:t>Market In</a:t>
            </a:r>
            <a:r>
              <a:rPr lang="ja-JP" altLang="en-US" dirty="0" smtClean="0">
                <a:solidFill>
                  <a:schemeClr val="tx2"/>
                </a:solidFill>
                <a:latin typeface="メイリオ" pitchFamily="50" charset="-128"/>
                <a:ea typeface="メイリオ" pitchFamily="50" charset="-128"/>
              </a:rPr>
              <a:t>：ニーズを優先</a:t>
            </a:r>
            <a:r>
              <a:rPr lang="en-US" altLang="ja-JP" dirty="0" smtClean="0">
                <a:solidFill>
                  <a:schemeClr val="tx2"/>
                </a:solidFill>
                <a:latin typeface="メイリオ" pitchFamily="50" charset="-128"/>
                <a:ea typeface="メイリオ" pitchFamily="50" charset="-128"/>
              </a:rPr>
              <a:t>(Product out</a:t>
            </a:r>
            <a:r>
              <a:rPr lang="ja-JP" altLang="en-US" dirty="0" smtClean="0">
                <a:solidFill>
                  <a:schemeClr val="tx2"/>
                </a:solidFill>
                <a:latin typeface="メイリオ" pitchFamily="50" charset="-128"/>
                <a:ea typeface="メイリオ" pitchFamily="50" charset="-128"/>
              </a:rPr>
              <a:t>の逆</a:t>
            </a:r>
            <a:r>
              <a:rPr lang="en-US" altLang="ja-JP"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情報の流れ</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情報の有効活用</a:t>
            </a:r>
            <a:r>
              <a:rPr lang="en-US" altLang="ja-JP" sz="2800" dirty="0" smtClean="0">
                <a:solidFill>
                  <a:schemeClr val="tx2"/>
                </a:solidFill>
                <a:latin typeface="メイリオ" pitchFamily="50" charset="-128"/>
                <a:ea typeface="メイリオ" pitchFamily="50" charset="-128"/>
              </a:rPr>
              <a:t>)</a:t>
            </a:r>
          </a:p>
          <a:p>
            <a:pPr lvl="1"/>
            <a:r>
              <a:rPr lang="en-US" altLang="ja-JP" dirty="0" smtClean="0">
                <a:solidFill>
                  <a:schemeClr val="tx2"/>
                </a:solidFill>
                <a:latin typeface="メイリオ" pitchFamily="50" charset="-128"/>
                <a:ea typeface="メイリオ" pitchFamily="50" charset="-128"/>
              </a:rPr>
              <a:t>POS</a:t>
            </a:r>
            <a:r>
              <a:rPr lang="ja-JP" altLang="en-US" dirty="0" smtClean="0">
                <a:solidFill>
                  <a:schemeClr val="tx2"/>
                </a:solidFill>
                <a:latin typeface="メイリオ" pitchFamily="50" charset="-128"/>
                <a:ea typeface="メイリオ" pitchFamily="50" charset="-128"/>
              </a:rPr>
              <a:t>データ</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無線</a:t>
            </a:r>
            <a:r>
              <a:rPr lang="en-US" altLang="ja-JP" dirty="0" smtClean="0">
                <a:solidFill>
                  <a:schemeClr val="tx2"/>
                </a:solidFill>
                <a:latin typeface="メイリオ" pitchFamily="50" charset="-128"/>
                <a:ea typeface="メイリオ" pitchFamily="50" charset="-128"/>
              </a:rPr>
              <a:t>IC</a:t>
            </a:r>
            <a:r>
              <a:rPr lang="ja-JP" altLang="en-US" dirty="0" smtClean="0">
                <a:solidFill>
                  <a:schemeClr val="tx2"/>
                </a:solidFill>
                <a:latin typeface="メイリオ" pitchFamily="50" charset="-128"/>
                <a:ea typeface="メイリオ" pitchFamily="50" charset="-128"/>
              </a:rPr>
              <a:t>タグ</a:t>
            </a:r>
            <a:r>
              <a:rPr lang="en-US" altLang="ja-JP" dirty="0" smtClean="0">
                <a:solidFill>
                  <a:schemeClr val="tx2"/>
                </a:solidFill>
                <a:latin typeface="メイリオ" pitchFamily="50" charset="-128"/>
                <a:ea typeface="メイリオ" pitchFamily="50" charset="-128"/>
              </a:rPr>
              <a:t>(RFID)</a:t>
            </a:r>
            <a:r>
              <a:rPr lang="ja-JP" altLang="en-US" dirty="0" smtClean="0">
                <a:solidFill>
                  <a:schemeClr val="tx2"/>
                </a:solidFill>
                <a:latin typeface="メイリオ" pitchFamily="50" charset="-128"/>
                <a:ea typeface="メイリオ" pitchFamily="50" charset="-128"/>
              </a:rPr>
              <a:t>の利用</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ユーザー定義 3">
      <a:dk1>
        <a:srgbClr val="DE6C36"/>
      </a:dk1>
      <a:lt1>
        <a:sysClr val="window" lastClr="FFFFFF"/>
      </a:lt1>
      <a:dk2>
        <a:srgbClr val="200E17"/>
      </a:dk2>
      <a:lt2>
        <a:srgbClr val="F4E7ED"/>
      </a:lt2>
      <a:accent1>
        <a:srgbClr val="FFC000"/>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2093</TotalTime>
  <Words>3628</Words>
  <Application>Microsoft Office PowerPoint</Application>
  <PresentationFormat>画面に合わせる (4:3)</PresentationFormat>
  <Paragraphs>759</Paragraphs>
  <Slides>87</Slides>
  <Notes>29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87</vt:i4>
      </vt:variant>
    </vt:vector>
  </HeadingPairs>
  <TitlesOfParts>
    <vt:vector size="95" baseType="lpstr">
      <vt:lpstr>HGPｺﾞｼｯｸE</vt:lpstr>
      <vt:lpstr>ＭＳ Ｐゴシック</vt:lpstr>
      <vt:lpstr>メイリオ</vt:lpstr>
      <vt:lpstr>Calibri</vt:lpstr>
      <vt:lpstr>Tw Cen MT</vt:lpstr>
      <vt:lpstr>Wingdings</vt:lpstr>
      <vt:lpstr>Wingdings 2</vt:lpstr>
      <vt:lpstr>デザート</vt:lpstr>
      <vt:lpstr>基礎オペレーションズリサーチ 第10回 ～在庫管理～</vt:lpstr>
      <vt:lpstr>在庫管理はすごく重要！</vt:lpstr>
      <vt:lpstr>お客さんがいなくて飛ばしても…</vt:lpstr>
      <vt:lpstr>“在庫”とは？</vt:lpstr>
      <vt:lpstr>在庫管理の目的</vt:lpstr>
      <vt:lpstr>不確定な要因の発生場所</vt:lpstr>
      <vt:lpstr>生産システムにおける在庫</vt:lpstr>
      <vt:lpstr>ゼロ在庫を目指して…</vt:lpstr>
      <vt:lpstr>在庫管理から物流管理へ</vt:lpstr>
      <vt:lpstr>在庫は悪？置いたらダメ？</vt:lpstr>
      <vt:lpstr>在庫は善？置いた方がよい？</vt:lpstr>
      <vt:lpstr>在庫管理の応用編</vt:lpstr>
      <vt:lpstr>ここからの講義内容</vt:lpstr>
      <vt:lpstr>在庫のグラフ表現</vt:lpstr>
      <vt:lpstr>在庫のグラフ</vt:lpstr>
      <vt:lpstr>累積(在庫)グラフ</vt:lpstr>
      <vt:lpstr>累積グラフを縦に切ると…在庫量！</vt:lpstr>
      <vt:lpstr>累積グラフを横に切ると…滞留時間！</vt:lpstr>
      <vt:lpstr>制約付き在庫問題を解く</vt:lpstr>
      <vt:lpstr>制約付き在庫問題：倉庫容量</vt:lpstr>
      <vt:lpstr>制約付き在庫問題：倉庫容量</vt:lpstr>
      <vt:lpstr>制約付き在庫問題：倉庫容量</vt:lpstr>
      <vt:lpstr>制約付き在庫問題：倉庫容量</vt:lpstr>
      <vt:lpstr>制約付き在庫問題：陳腐化商品</vt:lpstr>
      <vt:lpstr>制約付き在庫問題：陳腐化商品</vt:lpstr>
      <vt:lpstr>制約付き在庫問題：陳腐化商品</vt:lpstr>
      <vt:lpstr>制約付き在庫問題：陳腐化商品</vt:lpstr>
      <vt:lpstr>制約付き在庫問題：陳腐化商品</vt:lpstr>
      <vt:lpstr>制約付き在庫問題：陳腐化商品</vt:lpstr>
      <vt:lpstr>制約付き在庫問題：陳腐化商品</vt:lpstr>
      <vt:lpstr>制約付き在庫問題：陳腐化商品</vt:lpstr>
      <vt:lpstr>制約付き在庫問題：最小滞留</vt:lpstr>
      <vt:lpstr>制約付き在庫問題：最小滞留</vt:lpstr>
      <vt:lpstr>制約付き在庫問題：最小滞留</vt:lpstr>
      <vt:lpstr>ここからの講義内容</vt:lpstr>
      <vt:lpstr>在庫管理方式</vt:lpstr>
      <vt:lpstr>発注点方式の在庫グラフ</vt:lpstr>
      <vt:lpstr>定期発注方式の在庫グラフ</vt:lpstr>
      <vt:lpstr>定期発注方式の在庫グラフ</vt:lpstr>
      <vt:lpstr>在庫管理の費用</vt:lpstr>
      <vt:lpstr>ここからの講義内容</vt:lpstr>
      <vt:lpstr>在庫管理費</vt:lpstr>
      <vt:lpstr>在庫管理費を最適化しよう</vt:lpstr>
      <vt:lpstr>在庫管理費を最適化しよう</vt:lpstr>
      <vt:lpstr>在庫管理費を最適化しよう</vt:lpstr>
      <vt:lpstr>保管費用の見積もり</vt:lpstr>
      <vt:lpstr>発注費用の見積もり</vt:lpstr>
      <vt:lpstr>在庫管理費を最適化しよう</vt:lpstr>
      <vt:lpstr>経済的発注量・EOQ公式</vt:lpstr>
      <vt:lpstr>在庫管理でも感度分析！</vt:lpstr>
      <vt:lpstr>在庫管理でも感度分析！</vt:lpstr>
      <vt:lpstr>EOQ公式の応用：購入費問題</vt:lpstr>
      <vt:lpstr>EOQ公式の応用：割引購入</vt:lpstr>
      <vt:lpstr>割引で最適発注量はどう変わる？</vt:lpstr>
      <vt:lpstr>ここからの講義内容</vt:lpstr>
      <vt:lpstr>需要変動を考慮した発注方式</vt:lpstr>
      <vt:lpstr>リードタイム</vt:lpstr>
      <vt:lpstr>定量発注と定期発注：需要小</vt:lpstr>
      <vt:lpstr>定量発注と定期発注：需要大</vt:lpstr>
      <vt:lpstr>安全在庫量</vt:lpstr>
      <vt:lpstr>安全在庫量：確率モデル</vt:lpstr>
      <vt:lpstr>定量発注方式の発注方法</vt:lpstr>
      <vt:lpstr>定期発注方式の発注方法</vt:lpstr>
      <vt:lpstr>ここからの講義内容</vt:lpstr>
      <vt:lpstr>在庫できない商品の最適仕入れ</vt:lpstr>
      <vt:lpstr>需要予測の方法</vt:lpstr>
      <vt:lpstr>おにぎり販売で儲けよう！</vt:lpstr>
      <vt:lpstr>おにぎり販売で儲けよう！</vt:lpstr>
      <vt:lpstr>儲けの計算</vt:lpstr>
      <vt:lpstr>最適解の理屈</vt:lpstr>
      <vt:lpstr>最適解の理屈</vt:lpstr>
      <vt:lpstr>陳腐化商品仕入れの最適解</vt:lpstr>
      <vt:lpstr>損失の方程式の一般化</vt:lpstr>
      <vt:lpstr>確率モデルによる分析</vt:lpstr>
      <vt:lpstr>確率モデルによる分析：最適解</vt:lpstr>
      <vt:lpstr>確率モデルによる分析をまとめると</vt:lpstr>
      <vt:lpstr>レベニューマネジメント(収益管理)</vt:lpstr>
      <vt:lpstr>需要予測から枠を決める！</vt:lpstr>
      <vt:lpstr>確率モデルの導入</vt:lpstr>
      <vt:lpstr>おにぎり販売と比較</vt:lpstr>
      <vt:lpstr>モデルの類似性と汎用性</vt:lpstr>
      <vt:lpstr>ここからの講義内容</vt:lpstr>
      <vt:lpstr>多くの品種の在庫管理</vt:lpstr>
      <vt:lpstr>パレート図</vt:lpstr>
      <vt:lpstr>パレート図からABC分析</vt:lpstr>
      <vt:lpstr>多品種在庫管理(ABC分析)</vt:lpstr>
      <vt:lpstr>今日のまとめ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基礎オペレーションズリサーチ 第8回～階層的意思決定法(AHP)～</dc:title>
  <dc:creator>Hasuike</dc:creator>
  <cp:lastModifiedBy>Hasuike</cp:lastModifiedBy>
  <cp:revision>367</cp:revision>
  <dcterms:created xsi:type="dcterms:W3CDTF">2015-11-11T05:39:00Z</dcterms:created>
  <dcterms:modified xsi:type="dcterms:W3CDTF">2017-12-05T00:43:28Z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