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5"/>
  </p:notesMasterIdLst>
  <p:sldIdLst>
    <p:sldId id="547" r:id="rId2"/>
    <p:sldId id="258" r:id="rId3"/>
    <p:sldId id="257" r:id="rId4"/>
    <p:sldId id="590" r:id="rId5"/>
    <p:sldId id="591" r:id="rId6"/>
    <p:sldId id="593" r:id="rId7"/>
    <p:sldId id="594" r:id="rId8"/>
    <p:sldId id="595" r:id="rId9"/>
    <p:sldId id="615" r:id="rId10"/>
    <p:sldId id="597" r:id="rId11"/>
    <p:sldId id="598" r:id="rId12"/>
    <p:sldId id="599" r:id="rId13"/>
    <p:sldId id="600" r:id="rId14"/>
    <p:sldId id="601" r:id="rId15"/>
    <p:sldId id="602" r:id="rId16"/>
    <p:sldId id="642" r:id="rId17"/>
    <p:sldId id="603" r:id="rId18"/>
    <p:sldId id="604" r:id="rId19"/>
    <p:sldId id="605" r:id="rId20"/>
    <p:sldId id="606" r:id="rId21"/>
    <p:sldId id="607" r:id="rId22"/>
    <p:sldId id="608" r:id="rId23"/>
    <p:sldId id="609" r:id="rId24"/>
    <p:sldId id="610" r:id="rId25"/>
    <p:sldId id="611" r:id="rId26"/>
    <p:sldId id="612" r:id="rId27"/>
    <p:sldId id="628" r:id="rId28"/>
    <p:sldId id="614" r:id="rId29"/>
    <p:sldId id="616" r:id="rId30"/>
    <p:sldId id="617" r:id="rId31"/>
    <p:sldId id="641" r:id="rId32"/>
    <p:sldId id="618" r:id="rId33"/>
    <p:sldId id="619" r:id="rId34"/>
    <p:sldId id="621" r:id="rId35"/>
    <p:sldId id="622" r:id="rId36"/>
    <p:sldId id="623" r:id="rId37"/>
    <p:sldId id="624" r:id="rId38"/>
    <p:sldId id="626" r:id="rId39"/>
    <p:sldId id="625" r:id="rId40"/>
    <p:sldId id="629" r:id="rId41"/>
    <p:sldId id="627" r:id="rId42"/>
    <p:sldId id="630" r:id="rId43"/>
    <p:sldId id="631" r:id="rId44"/>
    <p:sldId id="632" r:id="rId45"/>
    <p:sldId id="633" r:id="rId46"/>
    <p:sldId id="634" r:id="rId47"/>
    <p:sldId id="635" r:id="rId48"/>
    <p:sldId id="636" r:id="rId49"/>
    <p:sldId id="637" r:id="rId50"/>
    <p:sldId id="638" r:id="rId51"/>
    <p:sldId id="639" r:id="rId52"/>
    <p:sldId id="640" r:id="rId53"/>
    <p:sldId id="414" r:id="rId5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66FFFF"/>
    <a:srgbClr val="FFFF9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9" autoAdjust="0"/>
    <p:restoredTop sz="92063" autoAdjust="0"/>
  </p:normalViewPr>
  <p:slideViewPr>
    <p:cSldViewPr>
      <p:cViewPr varScale="1">
        <p:scale>
          <a:sx n="68" d="100"/>
          <a:sy n="68" d="100"/>
        </p:scale>
        <p:origin x="-5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578CF-6CD6-4F76-AB90-CB38E33B3A77}" type="datetimeFigureOut">
              <a:rPr kumimoji="1" lang="ja-JP" altLang="en-US" smtClean="0"/>
              <a:pPr/>
              <a:t>2017/1/10</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527BC-DA11-4504-8E8C-A8A3F60F9A4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8</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14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47</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48</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49</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50</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51</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2"/>
      </p:bgRef>
    </p:bg>
    <p:spTree>
      <p:nvGrpSpPr>
        <p:cNvPr id="1" name=""/>
        <p:cNvGrpSpPr/>
        <p:nvPr/>
      </p:nvGrpSpPr>
      <p:grpSpPr>
        <a:xfrm>
          <a:off x="0" y="0"/>
          <a:ext cx="0" cy="0"/>
          <a:chOff x="0" y="0"/>
          <a:chExt cx="0" cy="0"/>
        </a:xfrm>
      </p:grpSpPr>
      <p:sp>
        <p:nvSpPr>
          <p:cNvPr id="7" name="正方形/長方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正方形/長方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正方形/長方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タイトル 7"/>
          <p:cNvSpPr>
            <a:spLocks noGrp="1"/>
          </p:cNvSpPr>
          <p:nvPr>
            <p:ph type="ctrTitle"/>
          </p:nvPr>
        </p:nvSpPr>
        <p:spPr>
          <a:xfrm>
            <a:off x="2362200" y="4038600"/>
            <a:ext cx="6477000" cy="1828800"/>
          </a:xfrm>
        </p:spPr>
        <p:txBody>
          <a:bodyPr anchor="b"/>
          <a:lstStyle>
            <a:lvl1pPr>
              <a:defRPr cap="all" baseline="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72CC085-271B-41DD-A0BF-04A64B7E51D4}" type="datetimeFigureOut">
              <a:rPr kumimoji="1" lang="ja-JP" altLang="en-US" smtClean="0"/>
              <a:pPr/>
              <a:t>2017/1/10</a:t>
            </a:fld>
            <a:endParaRPr kumimoji="1" lang="ja-JP" altLang="en-US"/>
          </a:p>
        </p:txBody>
      </p:sp>
      <p:sp>
        <p:nvSpPr>
          <p:cNvPr id="17" name="フッター プレースホル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1" lang="ja-JP" altLang="en-US">
              <a:solidFill>
                <a:srgbClr val="F4E7ED"/>
              </a:solidFill>
            </a:endParaRPr>
          </a:p>
        </p:txBody>
      </p:sp>
      <p:sp>
        <p:nvSpPr>
          <p:cNvPr id="29" name="スライド番号プレースホルダ 28"/>
          <p:cNvSpPr>
            <a:spLocks noGrp="1"/>
          </p:cNvSpPr>
          <p:nvPr>
            <p:ph type="sldNum" sz="quarter" idx="12"/>
          </p:nvPr>
        </p:nvSpPr>
        <p:spPr>
          <a:xfrm>
            <a:off x="8001000" y="228600"/>
            <a:ext cx="838200" cy="381000"/>
          </a:xfrm>
        </p:spPr>
        <p:txBody>
          <a:bodyPr/>
          <a:lstStyle>
            <a:lvl1pPr>
              <a:defRPr>
                <a:solidFill>
                  <a:schemeClr val="tx2"/>
                </a:solidFill>
              </a:defRPr>
            </a:lvl1pPr>
          </a:lstStyle>
          <a:p>
            <a:fld id="{04A1C15D-D285-466A-B62D-EA2A52853A28}" type="slidenum">
              <a:rPr kumimoji="1" lang="ja-JP" altLang="en-US" smtClean="0">
                <a:solidFill>
                  <a:srgbClr val="F4E7ED"/>
                </a:solidFill>
              </a:rPr>
              <a:pPr/>
              <a:t>&lt;#&gt;</a:t>
            </a:fld>
            <a:endParaRPr kumimoji="1" lang="ja-JP" altLang="en-US">
              <a:solidFill>
                <a:srgbClr val="F4E7ED"/>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200E17"/>
              </a:solidFill>
            </a:endParaRPr>
          </a:p>
        </p:txBody>
      </p:sp>
      <p:sp>
        <p:nvSpPr>
          <p:cNvPr id="6" name="スライド番号プレースホルダ 5"/>
          <p:cNvSpPr>
            <a:spLocks noGrp="1"/>
          </p:cNvSpPr>
          <p:nvPr>
            <p:ph type="sldNum" sz="quarter" idx="12"/>
          </p:nvPr>
        </p:nvSpPr>
        <p:spPr/>
        <p:txBody>
          <a:bodyPr/>
          <a:lstStyle/>
          <a:p>
            <a:fld id="{04A1C15D-D285-466A-B62D-EA2A52853A2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bg>
      <p:bgRef idx="1001">
        <a:schemeClr val="bg1"/>
      </p:bgRef>
    </p:bg>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53200" y="609600"/>
            <a:ext cx="2057400" cy="5516563"/>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609600"/>
            <a:ext cx="5562600" cy="5516564"/>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6553200" y="6248402"/>
            <a:ext cx="2209800" cy="365125"/>
          </a:xfrm>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5" name="フッター プレースホルダ 4"/>
          <p:cNvSpPr>
            <a:spLocks noGrp="1"/>
          </p:cNvSpPr>
          <p:nvPr>
            <p:ph type="ftr" sz="quarter" idx="11"/>
          </p:nvPr>
        </p:nvSpPr>
        <p:spPr>
          <a:xfrm>
            <a:off x="457201" y="6248207"/>
            <a:ext cx="5573483" cy="365125"/>
          </a:xfrm>
        </p:spPr>
        <p:txBody>
          <a:bodyPr/>
          <a:lstStyle/>
          <a:p>
            <a:endParaRPr kumimoji="1" lang="ja-JP" altLang="en-US">
              <a:solidFill>
                <a:srgbClr val="200E17"/>
              </a:solidFill>
            </a:endParaRPr>
          </a:p>
        </p:txBody>
      </p:sp>
      <p:sp>
        <p:nvSpPr>
          <p:cNvPr id="7" name="正方形/長方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8" name="正方形/長方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9" name="正方形/長方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6" name="スライド番号プレースホルダ 5"/>
          <p:cNvSpPr>
            <a:spLocks noGrp="1"/>
          </p:cNvSpPr>
          <p:nvPr>
            <p:ph type="sldNum" sz="quarter" idx="12"/>
          </p:nvPr>
        </p:nvSpPr>
        <p:spPr>
          <a:xfrm rot="5400000">
            <a:off x="5989638" y="144462"/>
            <a:ext cx="533400" cy="244476"/>
          </a:xfrm>
        </p:spPr>
        <p:txBody>
          <a:bodyPr/>
          <a:lstStyle/>
          <a:p>
            <a:fld id="{04A1C15D-D285-466A-B62D-EA2A52853A28}"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200E17"/>
              </a:solidFill>
            </a:endParaRPr>
          </a:p>
        </p:txBody>
      </p:sp>
      <p:sp>
        <p:nvSpPr>
          <p:cNvPr id="6" name="スライド番号プレースホルダ 5"/>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612648" y="1600200"/>
            <a:ext cx="8153400" cy="44958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2" name="日付プレースホルダ 11"/>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13" name="スライド番号プレースホル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2"/>
          </p:nvPr>
        </p:nvSpPr>
        <p:spPr/>
        <p:txBody>
          <a:bodyPr/>
          <a:lstStyle/>
          <a:p>
            <a:endParaRPr kumimoji="1" lang="ja-JP" altLang="en-US">
              <a:solidFill>
                <a:srgbClr val="200E1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9" name="コンテンツ プレースホルダ 8"/>
          <p:cNvSpPr>
            <a:spLocks noGrp="1"/>
          </p:cNvSpPr>
          <p:nvPr>
            <p:ph sz="quarter" idx="1"/>
          </p:nvPr>
        </p:nvSpPr>
        <p:spPr>
          <a:xfrm>
            <a:off x="609600"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844901"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8" name="日付プレースホルダ 7"/>
          <p:cNvSpPr>
            <a:spLocks noGrp="1"/>
          </p:cNvSpPr>
          <p:nvPr>
            <p:ph type="dt" sz="half" idx="15"/>
          </p:nvPr>
        </p:nvSpPr>
        <p:spPr/>
        <p:txBody>
          <a:bodyPr rtlCol="0"/>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10" name="スライド番号プレースホルダ 9"/>
          <p:cNvSpPr>
            <a:spLocks noGrp="1"/>
          </p:cNvSpPr>
          <p:nvPr>
            <p:ph type="sldNum" sz="quarter" idx="16"/>
          </p:nvPr>
        </p:nvSpPr>
        <p:spPr/>
        <p:txBody>
          <a:bodyPr rtlCol="0"/>
          <a:lstStyle/>
          <a:p>
            <a:fld id="{04A1C15D-D285-466A-B62D-EA2A52853A28}" type="slidenum">
              <a:rPr kumimoji="1" lang="ja-JP" altLang="en-US" smtClean="0"/>
              <a:pPr/>
              <a:t>&lt;#&gt;</a:t>
            </a:fld>
            <a:endParaRPr kumimoji="1" lang="ja-JP" altLang="en-US"/>
          </a:p>
        </p:txBody>
      </p:sp>
      <p:sp>
        <p:nvSpPr>
          <p:cNvPr id="12" name="フッター プレースホルダ 11"/>
          <p:cNvSpPr>
            <a:spLocks noGrp="1"/>
          </p:cNvSpPr>
          <p:nvPr>
            <p:ph type="ftr" sz="quarter" idx="17"/>
          </p:nvPr>
        </p:nvSpPr>
        <p:spPr/>
        <p:txBody>
          <a:bodyPr rtlCol="0"/>
          <a:lstStyle/>
          <a:p>
            <a:endParaRPr kumimoji="1" lang="ja-JP" altLang="en-US">
              <a:solidFill>
                <a:srgbClr val="200E17"/>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3400" y="273050"/>
            <a:ext cx="8153400" cy="869950"/>
          </a:xfrm>
        </p:spPr>
        <p:txBody>
          <a:bodyPr anchor="ctr"/>
          <a:lstStyle>
            <a:lvl1pPr>
              <a:defRPr/>
            </a:lvl1pPr>
          </a:lstStyle>
          <a:p>
            <a:r>
              <a:rPr kumimoji="0" lang="ja-JP" altLang="en-US" smtClean="0"/>
              <a:t>マスタ タイトルの書式設定</a:t>
            </a:r>
            <a:endParaRPr kumimoji="0" lang="en-US"/>
          </a:p>
        </p:txBody>
      </p:sp>
      <p:sp>
        <p:nvSpPr>
          <p:cNvPr id="11" name="コンテンツ プレースホルダ 10"/>
          <p:cNvSpPr>
            <a:spLocks noGrp="1"/>
          </p:cNvSpPr>
          <p:nvPr>
            <p:ph sz="quarter" idx="2"/>
          </p:nvPr>
        </p:nvSpPr>
        <p:spPr>
          <a:xfrm>
            <a:off x="609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800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 9"/>
          <p:cNvSpPr>
            <a:spLocks noGrp="1"/>
          </p:cNvSpPr>
          <p:nvPr>
            <p:ph type="dt" sz="half" idx="15"/>
          </p:nvPr>
        </p:nvSpPr>
        <p:spPr/>
        <p:txBody>
          <a:bodyPr rtlCol="0"/>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12" name="スライド番号プレースホルダ 11"/>
          <p:cNvSpPr>
            <a:spLocks noGrp="1"/>
          </p:cNvSpPr>
          <p:nvPr>
            <p:ph type="sldNum" sz="quarter" idx="16"/>
          </p:nvPr>
        </p:nvSpPr>
        <p:spPr/>
        <p:txBody>
          <a:bodyPr rtlCol="0"/>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7"/>
          </p:nvPr>
        </p:nvSpPr>
        <p:spPr/>
        <p:txBody>
          <a:bodyPr rtlCol="0"/>
          <a:lstStyle/>
          <a:p>
            <a:endParaRPr kumimoji="1" lang="ja-JP" altLang="en-US">
              <a:solidFill>
                <a:srgbClr val="200E17"/>
              </a:solidFill>
            </a:endParaRPr>
          </a:p>
        </p:txBody>
      </p:sp>
      <p:sp>
        <p:nvSpPr>
          <p:cNvPr id="16" name="テキスト プレースホル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5" name="テキスト プレースホル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4" name="フッター プレースホルダ 3"/>
          <p:cNvSpPr>
            <a:spLocks noGrp="1"/>
          </p:cNvSpPr>
          <p:nvPr>
            <p:ph type="ftr" sz="quarter" idx="11"/>
          </p:nvPr>
        </p:nvSpPr>
        <p:spPr/>
        <p:txBody>
          <a:bodyPr/>
          <a:lstStyle/>
          <a:p>
            <a:endParaRPr kumimoji="1" lang="ja-JP" altLang="en-US">
              <a:solidFill>
                <a:srgbClr val="200E17"/>
              </a:solidFill>
            </a:endParaRPr>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3" name="フッター プレースホルダ 2"/>
          <p:cNvSpPr>
            <a:spLocks noGrp="1"/>
          </p:cNvSpPr>
          <p:nvPr>
            <p:ph type="ftr" sz="quarter" idx="11"/>
          </p:nvPr>
        </p:nvSpPr>
        <p:spPr/>
        <p:txBody>
          <a:bodyPr/>
          <a:lstStyle/>
          <a:p>
            <a:endParaRPr kumimoji="1" lang="ja-JP" altLang="en-US">
              <a:solidFill>
                <a:srgbClr val="200E17"/>
              </a:solidFill>
            </a:endParaRPr>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fld id="{04A1C15D-D285-466A-B62D-EA2A52853A28}" type="slidenum">
              <a:rPr kumimoji="1" lang="ja-JP" altLang="en-US" smtClean="0">
                <a:solidFill>
                  <a:srgbClr val="200E17"/>
                </a:solidFill>
              </a:rPr>
              <a:pPr/>
              <a:t>&lt;#&gt;</a:t>
            </a:fld>
            <a:endParaRPr kumimoji="1" lang="ja-JP" altLang="en-US">
              <a:solidFill>
                <a:srgbClr val="200E17"/>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8077200" cy="869950"/>
          </a:xfrm>
        </p:spPr>
        <p:txBody>
          <a:bodyPr anchor="ctr"/>
          <a:lstStyle>
            <a:lvl1pPr algn="l">
              <a:buNone/>
              <a:defRPr sz="4400" b="0"/>
            </a:lvl1p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6" name="フッター プレースホルダ 5"/>
          <p:cNvSpPr>
            <a:spLocks noGrp="1"/>
          </p:cNvSpPr>
          <p:nvPr>
            <p:ph type="ftr" sz="quarter" idx="11"/>
          </p:nvPr>
        </p:nvSpPr>
        <p:spPr/>
        <p:txBody>
          <a:bodyPr/>
          <a:lstStyle/>
          <a:p>
            <a:endParaRPr kumimoji="1" lang="ja-JP" altLang="en-US">
              <a:solidFill>
                <a:srgbClr val="200E17"/>
              </a:solidFill>
            </a:endParaRPr>
          </a:p>
        </p:txBody>
      </p:sp>
      <p:sp>
        <p:nvSpPr>
          <p:cNvPr id="7" name="スライド番号プレースホルダ 6"/>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
        <p:nvSpPr>
          <p:cNvPr id="3" name="テキスト プレースホル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9" name="コンテンツ プレースホルダ 8"/>
          <p:cNvSpPr>
            <a:spLocks noGrp="1"/>
          </p:cNvSpPr>
          <p:nvPr>
            <p:ph sz="quarter" idx="1"/>
          </p:nvPr>
        </p:nvSpPr>
        <p:spPr>
          <a:xfrm>
            <a:off x="2362200" y="1752600"/>
            <a:ext cx="6400800" cy="4419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3">
        <a:schemeClr val="bg2"/>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8" name="正方形/長方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正方形/長方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正方形/長方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タイトル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ja-JP" altLang="en-US" smtClean="0"/>
              <a:t>マスタ タイトルの書式設定</a:t>
            </a:r>
            <a:endParaRPr kumimoji="0" lang="en-US"/>
          </a:p>
        </p:txBody>
      </p:sp>
      <p:sp>
        <p:nvSpPr>
          <p:cNvPr id="11" name="正方形/長方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日付プレースホルダ 11"/>
          <p:cNvSpPr>
            <a:spLocks noGrp="1"/>
          </p:cNvSpPr>
          <p:nvPr>
            <p:ph type="dt" sz="half" idx="10"/>
          </p:nvPr>
        </p:nvSpPr>
        <p:spPr>
          <a:xfrm>
            <a:off x="6248400" y="6248400"/>
            <a:ext cx="2667000" cy="365125"/>
          </a:xfrm>
        </p:spPr>
        <p:txBody>
          <a:bodyPr rtlCol="0"/>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13" name="スライド番号プレースホルダ 12"/>
          <p:cNvSpPr>
            <a:spLocks noGrp="1"/>
          </p:cNvSpPr>
          <p:nvPr>
            <p:ph type="sldNum" sz="quarter" idx="11"/>
          </p:nvPr>
        </p:nvSpPr>
        <p:spPr>
          <a:xfrm>
            <a:off x="0" y="4667249"/>
            <a:ext cx="1447800" cy="663578"/>
          </a:xfrm>
        </p:spPr>
        <p:txBody>
          <a:bodyPr rtlCol="0"/>
          <a:lstStyle>
            <a:lvl1pPr>
              <a:defRPr sz="2800"/>
            </a:lvl1pPr>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2"/>
          </p:nvPr>
        </p:nvSpPr>
        <p:spPr>
          <a:xfrm>
            <a:off x="1600200" y="6248206"/>
            <a:ext cx="4572000" cy="365125"/>
          </a:xfrm>
        </p:spPr>
        <p:txBody>
          <a:bodyPr rtlCol="0"/>
          <a:lstStyle/>
          <a:p>
            <a:endParaRPr kumimoji="1" lang="ja-JP" altLang="en-US">
              <a:solidFill>
                <a:srgbClr val="200E17"/>
              </a:solidFill>
            </a:endParaRPr>
          </a:p>
        </p:txBody>
      </p:sp>
      <p:sp>
        <p:nvSpPr>
          <p:cNvPr id="3" name="図プレースホル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2CC085-271B-41DD-A0BF-04A64B7E51D4}" type="datetimeFigureOut">
              <a:rPr kumimoji="1" lang="ja-JP" altLang="en-US" smtClean="0">
                <a:solidFill>
                  <a:srgbClr val="200E17"/>
                </a:solidFill>
              </a:rPr>
              <a:pPr/>
              <a:t>2017/1/10</a:t>
            </a:fld>
            <a:endParaRPr kumimoji="1" lang="ja-JP" altLang="en-US">
              <a:solidFill>
                <a:srgbClr val="200E17"/>
              </a:solidFill>
            </a:endParaRPr>
          </a:p>
        </p:txBody>
      </p:sp>
      <p:sp>
        <p:nvSpPr>
          <p:cNvPr id="3" name="フッター プレースホル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kumimoji="1" lang="ja-JP" altLang="en-US">
              <a:solidFill>
                <a:srgbClr val="200E17"/>
              </a:solidFill>
            </a:endParaRPr>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正方形/長方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3" name="スライド番号プレースホル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4A1C15D-D285-466A-B62D-EA2A52853A2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3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3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1988840"/>
            <a:ext cx="8352928" cy="1828800"/>
          </a:xfrm>
        </p:spPr>
        <p:txBody>
          <a:bodyPr>
            <a:normAutofit/>
          </a:bodyPr>
          <a:lstStyle/>
          <a:p>
            <a:r>
              <a:rPr kumimoji="1" lang="ja-JP" altLang="en-US" b="1" dirty="0" smtClean="0">
                <a:solidFill>
                  <a:schemeClr val="tx1"/>
                </a:solidFill>
                <a:latin typeface="メイリオ" pitchFamily="50" charset="-128"/>
                <a:ea typeface="メイリオ" pitchFamily="50" charset="-128"/>
              </a:rPr>
              <a:t>基礎オペレーションズリサーチ</a:t>
            </a:r>
            <a:r>
              <a:rPr kumimoji="1" lang="en-US" altLang="ja-JP" b="1" dirty="0" smtClean="0">
                <a:solidFill>
                  <a:schemeClr val="tx1"/>
                </a:solidFill>
                <a:latin typeface="メイリオ" pitchFamily="50" charset="-128"/>
                <a:ea typeface="メイリオ" pitchFamily="50" charset="-128"/>
              </a:rPr>
              <a:t/>
            </a:r>
            <a:br>
              <a:rPr kumimoji="1" lang="en-US" altLang="ja-JP" b="1" dirty="0" smtClean="0">
                <a:solidFill>
                  <a:schemeClr val="tx1"/>
                </a:solidFill>
                <a:latin typeface="メイリオ" pitchFamily="50" charset="-128"/>
                <a:ea typeface="メイリオ" pitchFamily="50" charset="-128"/>
              </a:rPr>
            </a:br>
            <a:r>
              <a:rPr lang="ja-JP" altLang="en-US" b="1" dirty="0" smtClean="0">
                <a:solidFill>
                  <a:schemeClr val="tx1"/>
                </a:solidFill>
                <a:latin typeface="メイリオ" pitchFamily="50" charset="-128"/>
                <a:ea typeface="メイリオ" pitchFamily="50" charset="-128"/>
              </a:rPr>
              <a:t>第</a:t>
            </a:r>
            <a:r>
              <a:rPr lang="en-US" altLang="ja-JP" b="1" dirty="0" smtClean="0">
                <a:solidFill>
                  <a:schemeClr val="tx1"/>
                </a:solidFill>
                <a:latin typeface="メイリオ" pitchFamily="50" charset="-128"/>
                <a:ea typeface="メイリオ" pitchFamily="50" charset="-128"/>
              </a:rPr>
              <a:t>13</a:t>
            </a:r>
            <a:r>
              <a:rPr lang="ja-JP" altLang="en-US" b="1" dirty="0" smtClean="0">
                <a:solidFill>
                  <a:schemeClr val="tx1"/>
                </a:solidFill>
                <a:latin typeface="メイリオ" pitchFamily="50" charset="-128"/>
                <a:ea typeface="メイリオ" pitchFamily="50" charset="-128"/>
              </a:rPr>
              <a:t>回 ～金融工学～</a:t>
            </a:r>
            <a:endParaRPr kumimoji="1" lang="ja-JP" altLang="en-US" b="1" dirty="0">
              <a:solidFill>
                <a:schemeClr val="tx1"/>
              </a:solidFill>
              <a:latin typeface="メイリオ" pitchFamily="50" charset="-128"/>
              <a:ea typeface="メイリオ" pitchFamily="50" charset="-128"/>
            </a:endParaRPr>
          </a:p>
        </p:txBody>
      </p:sp>
      <p:sp>
        <p:nvSpPr>
          <p:cNvPr id="3" name="サブタイトル 2"/>
          <p:cNvSpPr>
            <a:spLocks noGrp="1"/>
          </p:cNvSpPr>
          <p:nvPr>
            <p:ph type="subTitle" idx="1"/>
          </p:nvPr>
        </p:nvSpPr>
        <p:spPr/>
        <p:txBody>
          <a:bodyPr/>
          <a:lstStyle/>
          <a:p>
            <a:r>
              <a:rPr lang="ja-JP" altLang="en-US" b="1" dirty="0" smtClean="0">
                <a:solidFill>
                  <a:schemeClr val="bg2"/>
                </a:solidFill>
                <a:latin typeface="メイリオ" pitchFamily="50" charset="-128"/>
                <a:ea typeface="メイリオ" pitchFamily="50" charset="-128"/>
              </a:rPr>
              <a:t>担当：蓮池隆</a:t>
            </a:r>
            <a:endParaRPr kumimoji="1" lang="ja-JP" altLang="en-US" b="1" dirty="0">
              <a:solidFill>
                <a:schemeClr val="bg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期待効用最大化の原理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sz="2800" dirty="0" smtClean="0">
                <a:solidFill>
                  <a:schemeClr val="tx2"/>
                </a:solidFill>
                <a:latin typeface="メイリオ" pitchFamily="50" charset="-128"/>
                <a:ea typeface="メイリオ" pitchFamily="50" charset="-128"/>
              </a:rPr>
              <a:t>貨幣の「価値」と，貨幣の「効用」</a:t>
            </a:r>
            <a:endParaRPr lang="en-US" altLang="ja-JP" sz="2800" dirty="0" smtClean="0">
              <a:solidFill>
                <a:schemeClr val="tx2"/>
              </a:solidFill>
              <a:latin typeface="メイリオ" pitchFamily="50" charset="-128"/>
              <a:ea typeface="メイリオ" pitchFamily="50" charset="-128"/>
            </a:endParaRPr>
          </a:p>
          <a:p>
            <a:pPr lvl="1"/>
            <a:r>
              <a:rPr lang="en-US" altLang="ja-JP" dirty="0" smtClean="0">
                <a:solidFill>
                  <a:schemeClr val="tx2"/>
                </a:solidFill>
                <a:latin typeface="メイリオ" pitchFamily="50" charset="-128"/>
                <a:ea typeface="メイリオ" pitchFamily="50" charset="-128"/>
              </a:rPr>
              <a:t>1000</a:t>
            </a:r>
            <a:r>
              <a:rPr lang="ja-JP" altLang="en-US" dirty="0" smtClean="0">
                <a:solidFill>
                  <a:schemeClr val="tx2"/>
                </a:solidFill>
                <a:latin typeface="メイリオ" pitchFamily="50" charset="-128"/>
                <a:ea typeface="メイリオ" pitchFamily="50" charset="-128"/>
              </a:rPr>
              <a:t>万円あれば，車が</a:t>
            </a:r>
            <a:r>
              <a:rPr lang="en-US" altLang="ja-JP" dirty="0" smtClean="0">
                <a:solidFill>
                  <a:schemeClr val="tx2"/>
                </a:solidFill>
                <a:latin typeface="メイリオ" pitchFamily="50" charset="-128"/>
                <a:ea typeface="メイリオ" pitchFamily="50" charset="-128"/>
              </a:rPr>
              <a:t>4</a:t>
            </a:r>
            <a:r>
              <a:rPr lang="ja-JP" altLang="en-US" dirty="0" smtClean="0">
                <a:solidFill>
                  <a:schemeClr val="tx2"/>
                </a:solidFill>
                <a:latin typeface="メイリオ" pitchFamily="50" charset="-128"/>
                <a:ea typeface="メイリオ" pitchFamily="50" charset="-128"/>
              </a:rPr>
              <a:t>台買える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車が</a:t>
            </a:r>
            <a:r>
              <a:rPr lang="en-US" altLang="ja-JP" dirty="0" smtClean="0">
                <a:solidFill>
                  <a:schemeClr val="tx2"/>
                </a:solidFill>
                <a:latin typeface="メイリオ" pitchFamily="50" charset="-128"/>
                <a:ea typeface="メイリオ" pitchFamily="50" charset="-128"/>
              </a:rPr>
              <a:t>4</a:t>
            </a:r>
            <a:r>
              <a:rPr lang="ja-JP" altLang="en-US" dirty="0" smtClean="0">
                <a:solidFill>
                  <a:schemeClr val="tx2"/>
                </a:solidFill>
                <a:latin typeface="メイリオ" pitchFamily="50" charset="-128"/>
                <a:ea typeface="メイリオ" pitchFamily="50" charset="-128"/>
              </a:rPr>
              <a:t>台あっても，</a:t>
            </a:r>
            <a:r>
              <a:rPr lang="en-US" altLang="ja-JP" dirty="0" smtClean="0">
                <a:solidFill>
                  <a:schemeClr val="tx2"/>
                </a:solidFill>
                <a:latin typeface="メイリオ" pitchFamily="50" charset="-128"/>
                <a:ea typeface="メイリオ" pitchFamily="50" charset="-128"/>
              </a:rPr>
              <a:t>4</a:t>
            </a:r>
            <a:r>
              <a:rPr lang="ja-JP" altLang="en-US" dirty="0" smtClean="0">
                <a:solidFill>
                  <a:schemeClr val="tx2"/>
                </a:solidFill>
                <a:latin typeface="メイリオ" pitchFamily="50" charset="-128"/>
                <a:ea typeface="メイリオ" pitchFamily="50" charset="-128"/>
              </a:rPr>
              <a:t>台分嬉しいわけではない</a:t>
            </a:r>
            <a:endParaRPr lang="en-US" altLang="ja-JP" dirty="0" smtClean="0">
              <a:solidFill>
                <a:schemeClr val="tx2"/>
              </a:solidFill>
              <a:latin typeface="メイリオ" pitchFamily="50" charset="-128"/>
              <a:ea typeface="メイリオ" pitchFamily="50" charset="-128"/>
            </a:endParaRPr>
          </a:p>
          <a:p>
            <a:pPr lvl="1"/>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人は貨幣の額面ではなく，</a:t>
            </a:r>
            <a:r>
              <a:rPr lang="ja-JP" altLang="en-US" sz="2800" b="1" dirty="0" smtClean="0">
                <a:solidFill>
                  <a:srgbClr val="C00000"/>
                </a:solidFill>
                <a:latin typeface="メイリオ" pitchFamily="50" charset="-128"/>
                <a:ea typeface="メイリオ" pitchFamily="50" charset="-128"/>
              </a:rPr>
              <a:t>貨幣によってもたらされる効用を基準に考えて行動</a:t>
            </a:r>
            <a:r>
              <a:rPr lang="ja-JP" altLang="en-US" sz="2800" dirty="0" smtClean="0">
                <a:solidFill>
                  <a:schemeClr val="tx2"/>
                </a:solidFill>
                <a:latin typeface="メイリオ" pitchFamily="50" charset="-128"/>
                <a:ea typeface="メイリオ" pitchFamily="50" charset="-128"/>
              </a:rPr>
              <a:t>する</a:t>
            </a:r>
            <a:endParaRPr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P.272</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smtClean="0">
                <a:solidFill>
                  <a:srgbClr val="C00000"/>
                </a:solidFill>
                <a:latin typeface="メイリオ" pitchFamily="50" charset="-128"/>
                <a:ea typeface="メイリオ" pitchFamily="50" charset="-128"/>
              </a:rPr>
              <a:t>効用関数</a:t>
            </a:r>
            <a:endParaRPr kumimoji="1" lang="ja-JP" altLang="en-US"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sz="2800" dirty="0" smtClean="0">
                <a:solidFill>
                  <a:schemeClr val="tx2"/>
                </a:solidFill>
                <a:latin typeface="メイリオ" pitchFamily="50" charset="-128"/>
                <a:ea typeface="メイリオ" pitchFamily="50" charset="-128"/>
              </a:rPr>
              <a:t>お金の満足度を数値で表わしたもの</a:t>
            </a:r>
            <a:endParaRPr lang="en-US" altLang="ja-JP" sz="2800" dirty="0" smtClean="0">
              <a:solidFill>
                <a:schemeClr val="tx2"/>
              </a:solidFill>
              <a:latin typeface="メイリオ" pitchFamily="50" charset="-128"/>
              <a:ea typeface="メイリオ" pitchFamily="50" charset="-128"/>
            </a:endParaRPr>
          </a:p>
          <a:p>
            <a:pPr>
              <a:buNone/>
            </a:pPr>
            <a:endParaRPr lang="en-US" altLang="ja-JP" sz="1200" dirty="0" smtClean="0">
              <a:solidFill>
                <a:schemeClr val="tx2"/>
              </a:solidFill>
              <a:latin typeface="メイリオ" pitchFamily="50" charset="-128"/>
              <a:ea typeface="メイリオ" pitchFamily="50" charset="-128"/>
            </a:endParaRPr>
          </a:p>
          <a:p>
            <a:pPr>
              <a:buNone/>
            </a:pP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基本的な想定</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単調非減少</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増分が減少関数 → 上に凸</a:t>
            </a:r>
            <a:endParaRPr lang="en-US" altLang="ja-JP" sz="2800" dirty="0" smtClean="0">
              <a:solidFill>
                <a:schemeClr val="tx2"/>
              </a:solidFill>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1325835" y="4149080"/>
            <a:ext cx="6486525" cy="2181225"/>
          </a:xfrm>
          <a:prstGeom prst="rect">
            <a:avLst/>
          </a:prstGeom>
          <a:noFill/>
          <a:ln w="9525">
            <a:noFill/>
            <a:miter lim="800000"/>
            <a:headEnd/>
            <a:tailEnd/>
          </a:ln>
        </p:spPr>
      </p:pic>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P.273</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効用関数の数理モデル</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sz="2800" dirty="0" smtClean="0">
                <a:solidFill>
                  <a:schemeClr val="tx2"/>
                </a:solidFill>
                <a:latin typeface="メイリオ" pitchFamily="50" charset="-128"/>
                <a:ea typeface="メイリオ" pitchFamily="50" charset="-128"/>
              </a:rPr>
              <a:t>満足度の増分は，所有している財産に反比例する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ベルヌイ</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411760" y="4077072"/>
            <a:ext cx="0" cy="23042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411760" y="6381328"/>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2771800" y="4293096"/>
            <a:ext cx="3390313" cy="1909868"/>
          </a:xfrm>
          <a:custGeom>
            <a:avLst/>
            <a:gdLst>
              <a:gd name="connsiteX0" fmla="*/ 0 w 3390313"/>
              <a:gd name="connsiteY0" fmla="*/ 2053884 h 2053884"/>
              <a:gd name="connsiteX1" fmla="*/ 492369 w 3390313"/>
              <a:gd name="connsiteY1" fmla="*/ 1026942 h 2053884"/>
              <a:gd name="connsiteX2" fmla="*/ 1772529 w 3390313"/>
              <a:gd name="connsiteY2" fmla="*/ 267287 h 2053884"/>
              <a:gd name="connsiteX3" fmla="*/ 3390313 w 3390313"/>
              <a:gd name="connsiteY3" fmla="*/ 0 h 2053884"/>
            </a:gdLst>
            <a:ahLst/>
            <a:cxnLst>
              <a:cxn ang="0">
                <a:pos x="connsiteX0" y="connsiteY0"/>
              </a:cxn>
              <a:cxn ang="0">
                <a:pos x="connsiteX1" y="connsiteY1"/>
              </a:cxn>
              <a:cxn ang="0">
                <a:pos x="connsiteX2" y="connsiteY2"/>
              </a:cxn>
              <a:cxn ang="0">
                <a:pos x="connsiteX3" y="connsiteY3"/>
              </a:cxn>
            </a:cxnLst>
            <a:rect l="l" t="t" r="r" b="b"/>
            <a:pathLst>
              <a:path w="3390313" h="2053884">
                <a:moveTo>
                  <a:pt x="0" y="2053884"/>
                </a:moveTo>
                <a:cubicBezTo>
                  <a:pt x="98473" y="1689296"/>
                  <a:pt x="196947" y="1324708"/>
                  <a:pt x="492369" y="1026942"/>
                </a:cubicBezTo>
                <a:cubicBezTo>
                  <a:pt x="787791" y="729176"/>
                  <a:pt x="1289538" y="438444"/>
                  <a:pt x="1772529" y="267287"/>
                </a:cubicBezTo>
                <a:cubicBezTo>
                  <a:pt x="2255520" y="96130"/>
                  <a:pt x="2822916" y="48065"/>
                  <a:pt x="3390313" y="0"/>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2050" name="Picture 2"/>
          <p:cNvPicPr>
            <a:picLocks noChangeAspect="1" noChangeArrowheads="1"/>
          </p:cNvPicPr>
          <p:nvPr/>
        </p:nvPicPr>
        <p:blipFill>
          <a:blip r:embed="rId2" cstate="print"/>
          <a:srcRect/>
          <a:stretch>
            <a:fillRect/>
          </a:stretch>
        </p:blipFill>
        <p:spPr bwMode="auto">
          <a:xfrm>
            <a:off x="2051720" y="2780928"/>
            <a:ext cx="5040560" cy="886351"/>
          </a:xfrm>
          <a:prstGeom prst="rect">
            <a:avLst/>
          </a:prstGeom>
          <a:noFill/>
          <a:ln w="9525">
            <a:noFill/>
            <a:miter lim="800000"/>
            <a:headEnd/>
            <a:tailEnd/>
          </a:ln>
        </p:spPr>
      </p:pic>
      <p:cxnSp>
        <p:nvCxnSpPr>
          <p:cNvPr id="9" name="直線矢印コネクタ 8"/>
          <p:cNvCxnSpPr/>
          <p:nvPr/>
        </p:nvCxnSpPr>
        <p:spPr>
          <a:xfrm flipH="1">
            <a:off x="5508104" y="3429000"/>
            <a:ext cx="216024" cy="7920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kumimoji="1" lang="ja-JP" altLang="en-US" dirty="0" smtClean="0">
                <a:latin typeface="メイリオ" pitchFamily="50" charset="-128"/>
                <a:ea typeface="メイリオ" pitchFamily="50" charset="-128"/>
              </a:rPr>
              <a:t>アルバイトの報酬を宝くじでもらう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896544"/>
          </a:xfrm>
        </p:spPr>
        <p:txBody>
          <a:bodyPr>
            <a:normAutofit/>
          </a:bodyPr>
          <a:lstStyle/>
          <a:p>
            <a:r>
              <a:rPr lang="ja-JP" altLang="en-US" sz="2800" dirty="0" smtClean="0">
                <a:solidFill>
                  <a:schemeClr val="tx2"/>
                </a:solidFill>
                <a:latin typeface="メイリオ" pitchFamily="50" charset="-128"/>
                <a:ea typeface="メイリオ" pitchFamily="50" charset="-128"/>
              </a:rPr>
              <a:t>確率</a:t>
            </a:r>
            <a:r>
              <a:rPr lang="en-US" altLang="ja-JP" sz="2800" dirty="0" smtClean="0">
                <a:solidFill>
                  <a:schemeClr val="tx2"/>
                </a:solidFill>
                <a:latin typeface="メイリオ" pitchFamily="50" charset="-128"/>
                <a:ea typeface="メイリオ" pitchFamily="50" charset="-128"/>
              </a:rPr>
              <a:t>0.1</a:t>
            </a:r>
            <a:r>
              <a:rPr lang="ja-JP" altLang="en-US" sz="2800" dirty="0" smtClean="0">
                <a:solidFill>
                  <a:schemeClr val="tx2"/>
                </a:solidFill>
                <a:latin typeface="メイリオ" pitchFamily="50" charset="-128"/>
                <a:ea typeface="メイリオ" pitchFamily="50" charset="-128"/>
              </a:rPr>
              <a:t>で</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万円当たるくじと，現金</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万円の比較</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くじの効用は</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万円の効用の</a:t>
            </a:r>
            <a:r>
              <a:rPr lang="en-US" altLang="ja-JP" sz="2800" dirty="0" smtClean="0">
                <a:solidFill>
                  <a:schemeClr val="tx2"/>
                </a:solidFill>
                <a:latin typeface="メイリオ" pitchFamily="50" charset="-128"/>
                <a:ea typeface="メイリオ" pitchFamily="50" charset="-128"/>
              </a:rPr>
              <a:t>1/10</a:t>
            </a:r>
            <a:r>
              <a:rPr lang="ja-JP" altLang="en-US" sz="2800" dirty="0" smtClean="0">
                <a:solidFill>
                  <a:schemeClr val="tx2"/>
                </a:solidFill>
                <a:latin typeface="メイリオ" pitchFamily="50" charset="-128"/>
                <a:ea typeface="メイリオ" pitchFamily="50" charset="-128"/>
              </a:rPr>
              <a:t>：</a:t>
            </a: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現金の効用は</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万円の効用：</a:t>
            </a:r>
            <a:endParaRPr lang="en-US" altLang="ja-JP" sz="2800" dirty="0" smtClean="0">
              <a:solidFill>
                <a:schemeClr val="tx2"/>
              </a:solidFill>
              <a:latin typeface="メイリオ" pitchFamily="50" charset="-128"/>
              <a:ea typeface="メイリオ" pitchFamily="50" charset="-128"/>
            </a:endParaRPr>
          </a:p>
          <a:p>
            <a:endParaRPr lang="en-US" altLang="ja-JP" sz="26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　　　　　　　ならば，くじを選び</a:t>
            </a:r>
            <a:r>
              <a:rPr lang="en-US" altLang="ja-JP" sz="26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リスクを取る</a:t>
            </a:r>
            <a:r>
              <a:rPr lang="en-US" altLang="ja-JP" sz="2600" dirty="0" smtClean="0">
                <a:solidFill>
                  <a:schemeClr val="tx2"/>
                </a:solidFill>
                <a:latin typeface="メイリオ" pitchFamily="50" charset="-128"/>
                <a:ea typeface="メイリオ" pitchFamily="50" charset="-128"/>
              </a:rPr>
              <a:t>)</a:t>
            </a:r>
          </a:p>
          <a:p>
            <a:pPr>
              <a:buNone/>
            </a:pPr>
            <a:r>
              <a:rPr lang="ja-JP" altLang="en-US" sz="2600" dirty="0" smtClean="0">
                <a:solidFill>
                  <a:schemeClr val="tx2"/>
                </a:solidFill>
                <a:latin typeface="メイリオ" pitchFamily="50" charset="-128"/>
                <a:ea typeface="メイリオ" pitchFamily="50" charset="-128"/>
              </a:rPr>
              <a:t>　　　　　　　　　　　　→リスク愛好家</a:t>
            </a:r>
            <a:endParaRPr lang="en-US" altLang="ja-JP" sz="26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　　　　　　　ならば，現金を選び</a:t>
            </a:r>
            <a:r>
              <a:rPr lang="en-US" altLang="ja-JP" sz="2600" dirty="0"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安全策</a:t>
            </a:r>
            <a:r>
              <a:rPr lang="en-US" altLang="ja-JP" sz="2600" dirty="0" smtClean="0">
                <a:solidFill>
                  <a:schemeClr val="tx2"/>
                </a:solidFill>
                <a:latin typeface="メイリオ" pitchFamily="50" charset="-128"/>
                <a:ea typeface="メイリオ" pitchFamily="50" charset="-128"/>
              </a:rPr>
              <a:t>)</a:t>
            </a:r>
          </a:p>
          <a:p>
            <a:pPr>
              <a:buNone/>
            </a:pPr>
            <a:r>
              <a:rPr lang="ja-JP" altLang="en-US" sz="2600" dirty="0" smtClean="0">
                <a:solidFill>
                  <a:schemeClr val="tx2"/>
                </a:solidFill>
                <a:latin typeface="メイリオ" pitchFamily="50" charset="-128"/>
                <a:ea typeface="メイリオ" pitchFamily="50" charset="-128"/>
              </a:rPr>
              <a:t>　　　　　　　　　　　　→</a:t>
            </a:r>
            <a:r>
              <a:rPr lang="ja-JP" altLang="en-US" sz="2600" b="1" dirty="0" smtClean="0">
                <a:solidFill>
                  <a:srgbClr val="C00000"/>
                </a:solidFill>
                <a:latin typeface="メイリオ" pitchFamily="50" charset="-128"/>
                <a:ea typeface="メイリオ" pitchFamily="50" charset="-128"/>
              </a:rPr>
              <a:t>リスク回避的</a:t>
            </a:r>
            <a:endParaRPr lang="en-US" altLang="ja-JP" sz="2600" b="1" dirty="0" smtClean="0">
              <a:solidFill>
                <a:srgbClr val="C00000"/>
              </a:solidFill>
              <a:latin typeface="メイリオ" pitchFamily="50" charset="-128"/>
              <a:ea typeface="メイリオ" pitchFamily="50" charset="-128"/>
            </a:endParaRPr>
          </a:p>
        </p:txBody>
      </p:sp>
      <p:pic>
        <p:nvPicPr>
          <p:cNvPr id="3074" name="Picture 2"/>
          <p:cNvPicPr>
            <a:picLocks noChangeAspect="1" noChangeArrowheads="1"/>
          </p:cNvPicPr>
          <p:nvPr/>
        </p:nvPicPr>
        <p:blipFill>
          <a:blip r:embed="rId2" cstate="print"/>
          <a:srcRect/>
          <a:stretch>
            <a:fillRect/>
          </a:stretch>
        </p:blipFill>
        <p:spPr bwMode="auto">
          <a:xfrm>
            <a:off x="6550868" y="2420888"/>
            <a:ext cx="1212041" cy="718567"/>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5148064" y="3140968"/>
            <a:ext cx="675075" cy="432048"/>
          </a:xfrm>
          <a:prstGeom prst="rect">
            <a:avLst/>
          </a:prstGeom>
          <a:noFill/>
          <a:ln w="9525">
            <a:noFill/>
            <a:miter lim="800000"/>
            <a:headEnd/>
            <a:tailEnd/>
          </a:ln>
        </p:spPr>
      </p:pic>
      <p:pic>
        <p:nvPicPr>
          <p:cNvPr id="3076" name="Picture 4"/>
          <p:cNvPicPr>
            <a:picLocks noChangeAspect="1" noChangeArrowheads="1"/>
          </p:cNvPicPr>
          <p:nvPr/>
        </p:nvPicPr>
        <p:blipFill>
          <a:blip r:embed="rId4" cstate="print"/>
          <a:srcRect/>
          <a:stretch>
            <a:fillRect/>
          </a:stretch>
        </p:blipFill>
        <p:spPr bwMode="auto">
          <a:xfrm>
            <a:off x="722015" y="3919125"/>
            <a:ext cx="2265809" cy="806019"/>
          </a:xfrm>
          <a:prstGeom prst="rect">
            <a:avLst/>
          </a:prstGeom>
          <a:noFill/>
          <a:ln w="9525">
            <a:noFill/>
            <a:miter lim="800000"/>
            <a:headEnd/>
            <a:tailEnd/>
          </a:ln>
        </p:spPr>
      </p:pic>
      <p:pic>
        <p:nvPicPr>
          <p:cNvPr id="3077" name="Picture 5"/>
          <p:cNvPicPr>
            <a:picLocks noChangeAspect="1" noChangeArrowheads="1"/>
          </p:cNvPicPr>
          <p:nvPr/>
        </p:nvPicPr>
        <p:blipFill>
          <a:blip r:embed="rId5" cstate="print"/>
          <a:srcRect/>
          <a:stretch>
            <a:fillRect/>
          </a:stretch>
        </p:blipFill>
        <p:spPr bwMode="auto">
          <a:xfrm>
            <a:off x="755576" y="4914165"/>
            <a:ext cx="2232248" cy="7470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kumimoji="1" lang="ja-JP" altLang="en-US" dirty="0" smtClean="0">
                <a:latin typeface="メイリオ" pitchFamily="50" charset="-128"/>
                <a:ea typeface="メイリオ" pitchFamily="50" charset="-128"/>
              </a:rPr>
              <a:t>アルバイトの報酬を宝くじでもらう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確率</a:t>
            </a:r>
            <a:r>
              <a:rPr lang="en-US" altLang="ja-JP" sz="2800" dirty="0" smtClean="0">
                <a:solidFill>
                  <a:schemeClr val="tx2"/>
                </a:solidFill>
                <a:latin typeface="メイリオ" pitchFamily="50" charset="-128"/>
                <a:ea typeface="メイリオ" pitchFamily="50" charset="-128"/>
              </a:rPr>
              <a:t>p</a:t>
            </a:r>
            <a:r>
              <a:rPr lang="ja-JP" altLang="en-US" sz="2800" dirty="0" smtClean="0">
                <a:solidFill>
                  <a:schemeClr val="tx2"/>
                </a:solidFill>
                <a:latin typeface="メイリオ" pitchFamily="50" charset="-128"/>
                <a:ea typeface="メイリオ" pitchFamily="50" charset="-128"/>
              </a:rPr>
              <a:t>で</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万円当たるくじと，現金</a:t>
            </a:r>
            <a:r>
              <a:rPr lang="en-US" altLang="ja-JP" sz="2800" dirty="0" smtClean="0">
                <a:solidFill>
                  <a:schemeClr val="tx2"/>
                </a:solidFill>
                <a:latin typeface="メイリオ" pitchFamily="50" charset="-128"/>
                <a:ea typeface="メイリオ" pitchFamily="50" charset="-128"/>
              </a:rPr>
              <a:t>10p</a:t>
            </a:r>
            <a:r>
              <a:rPr lang="ja-JP" altLang="en-US" sz="2800" dirty="0" smtClean="0">
                <a:solidFill>
                  <a:schemeClr val="tx2"/>
                </a:solidFill>
                <a:latin typeface="メイリオ" pitchFamily="50" charset="-128"/>
                <a:ea typeface="メイリオ" pitchFamily="50" charset="-128"/>
              </a:rPr>
              <a:t>万円の比較</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くじの効用は</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万円の効用　　 </a:t>
            </a:r>
            <a:r>
              <a:rPr lang="ja-JP" altLang="en-US" sz="2800" dirty="0" err="1" smtClean="0">
                <a:solidFill>
                  <a:schemeClr val="tx2"/>
                </a:solidFill>
                <a:latin typeface="メイリオ" pitchFamily="50" charset="-128"/>
                <a:ea typeface="メイリオ" pitchFamily="50" charset="-128"/>
              </a:rPr>
              <a:t>の</a:t>
            </a:r>
            <a:r>
              <a:rPr lang="en-US" altLang="ja-JP" sz="2800" dirty="0" smtClean="0">
                <a:solidFill>
                  <a:schemeClr val="tx2"/>
                </a:solidFill>
                <a:latin typeface="メイリオ" pitchFamily="50" charset="-128"/>
                <a:ea typeface="メイリオ" pitchFamily="50" charset="-128"/>
              </a:rPr>
              <a:t>p</a:t>
            </a:r>
            <a:r>
              <a:rPr lang="ja-JP" altLang="en-US" sz="2800" dirty="0" smtClean="0">
                <a:solidFill>
                  <a:schemeClr val="tx2"/>
                </a:solidFill>
                <a:latin typeface="メイリオ" pitchFamily="50" charset="-128"/>
                <a:ea typeface="メイリオ" pitchFamily="50" charset="-128"/>
              </a:rPr>
              <a:t>倍</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現金の効用は</a:t>
            </a:r>
            <a:r>
              <a:rPr lang="en-US" altLang="ja-JP" sz="2800" dirty="0" smtClean="0">
                <a:solidFill>
                  <a:schemeClr val="tx2"/>
                </a:solidFill>
                <a:latin typeface="メイリオ" pitchFamily="50" charset="-128"/>
                <a:ea typeface="メイリオ" pitchFamily="50" charset="-128"/>
              </a:rPr>
              <a:t>10p</a:t>
            </a:r>
            <a:r>
              <a:rPr lang="ja-JP" altLang="en-US" sz="2800" dirty="0" smtClean="0">
                <a:solidFill>
                  <a:schemeClr val="tx2"/>
                </a:solidFill>
                <a:latin typeface="メイリオ" pitchFamily="50" charset="-128"/>
                <a:ea typeface="メイリオ" pitchFamily="50" charset="-128"/>
              </a:rPr>
              <a:t>万円の効用</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267744" y="4005064"/>
            <a:ext cx="0" cy="23042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267744" y="6309320"/>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rot="21215174">
            <a:off x="2478711" y="4385727"/>
            <a:ext cx="3024336" cy="1368152"/>
          </a:xfrm>
          <a:custGeom>
            <a:avLst/>
            <a:gdLst>
              <a:gd name="connsiteX0" fmla="*/ 0 w 3390313"/>
              <a:gd name="connsiteY0" fmla="*/ 2053884 h 2053884"/>
              <a:gd name="connsiteX1" fmla="*/ 492369 w 3390313"/>
              <a:gd name="connsiteY1" fmla="*/ 1026942 h 2053884"/>
              <a:gd name="connsiteX2" fmla="*/ 1772529 w 3390313"/>
              <a:gd name="connsiteY2" fmla="*/ 267287 h 2053884"/>
              <a:gd name="connsiteX3" fmla="*/ 3390313 w 3390313"/>
              <a:gd name="connsiteY3" fmla="*/ 0 h 2053884"/>
            </a:gdLst>
            <a:ahLst/>
            <a:cxnLst>
              <a:cxn ang="0">
                <a:pos x="connsiteX0" y="connsiteY0"/>
              </a:cxn>
              <a:cxn ang="0">
                <a:pos x="connsiteX1" y="connsiteY1"/>
              </a:cxn>
              <a:cxn ang="0">
                <a:pos x="connsiteX2" y="connsiteY2"/>
              </a:cxn>
              <a:cxn ang="0">
                <a:pos x="connsiteX3" y="connsiteY3"/>
              </a:cxn>
            </a:cxnLst>
            <a:rect l="l" t="t" r="r" b="b"/>
            <a:pathLst>
              <a:path w="3390313" h="2053884">
                <a:moveTo>
                  <a:pt x="0" y="2053884"/>
                </a:moveTo>
                <a:cubicBezTo>
                  <a:pt x="98473" y="1689296"/>
                  <a:pt x="196947" y="1324708"/>
                  <a:pt x="492369" y="1026942"/>
                </a:cubicBezTo>
                <a:cubicBezTo>
                  <a:pt x="787791" y="729176"/>
                  <a:pt x="1289538" y="438444"/>
                  <a:pt x="1772529" y="267287"/>
                </a:cubicBezTo>
                <a:cubicBezTo>
                  <a:pt x="2255520" y="96130"/>
                  <a:pt x="2822916" y="48065"/>
                  <a:pt x="3390313" y="0"/>
                </a:cubicBezTo>
              </a:path>
            </a:pathLst>
          </a:cu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flipV="1">
            <a:off x="2267744" y="4293096"/>
            <a:ext cx="3744416" cy="201622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フリーフォーム 13"/>
          <p:cNvSpPr/>
          <p:nvPr/>
        </p:nvSpPr>
        <p:spPr>
          <a:xfrm>
            <a:off x="2936809" y="4781346"/>
            <a:ext cx="2799470" cy="1434904"/>
          </a:xfrm>
          <a:custGeom>
            <a:avLst/>
            <a:gdLst>
              <a:gd name="connsiteX0" fmla="*/ 0 w 2799470"/>
              <a:gd name="connsiteY0" fmla="*/ 1434904 h 1434904"/>
              <a:gd name="connsiteX1" fmla="*/ 1125415 w 2799470"/>
              <a:gd name="connsiteY1" fmla="*/ 1266092 h 1434904"/>
              <a:gd name="connsiteX2" fmla="*/ 2293033 w 2799470"/>
              <a:gd name="connsiteY2" fmla="*/ 618978 h 1434904"/>
              <a:gd name="connsiteX3" fmla="*/ 2799470 w 2799470"/>
              <a:gd name="connsiteY3" fmla="*/ 0 h 1434904"/>
            </a:gdLst>
            <a:ahLst/>
            <a:cxnLst>
              <a:cxn ang="0">
                <a:pos x="connsiteX0" y="connsiteY0"/>
              </a:cxn>
              <a:cxn ang="0">
                <a:pos x="connsiteX1" y="connsiteY1"/>
              </a:cxn>
              <a:cxn ang="0">
                <a:pos x="connsiteX2" y="connsiteY2"/>
              </a:cxn>
              <a:cxn ang="0">
                <a:pos x="connsiteX3" y="connsiteY3"/>
              </a:cxn>
            </a:cxnLst>
            <a:rect l="l" t="t" r="r" b="b"/>
            <a:pathLst>
              <a:path w="2799470" h="1434904">
                <a:moveTo>
                  <a:pt x="0" y="1434904"/>
                </a:moveTo>
                <a:cubicBezTo>
                  <a:pt x="371621" y="1418492"/>
                  <a:pt x="743243" y="1402080"/>
                  <a:pt x="1125415" y="1266092"/>
                </a:cubicBezTo>
                <a:cubicBezTo>
                  <a:pt x="1507587" y="1130104"/>
                  <a:pt x="2014024" y="829993"/>
                  <a:pt x="2293033" y="618978"/>
                </a:cubicBezTo>
                <a:cubicBezTo>
                  <a:pt x="2572042" y="407963"/>
                  <a:pt x="2685756" y="203981"/>
                  <a:pt x="2799470" y="0"/>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正方形/長方形 14"/>
          <p:cNvSpPr/>
          <p:nvPr/>
        </p:nvSpPr>
        <p:spPr>
          <a:xfrm>
            <a:off x="1547664" y="4005064"/>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効用</a:t>
            </a:r>
            <a:endParaRPr lang="ja-JP" altLang="en-US" sz="2000" dirty="0"/>
          </a:p>
        </p:txBody>
      </p:sp>
      <p:sp>
        <p:nvSpPr>
          <p:cNvPr id="16" name="正方形/長方形 15"/>
          <p:cNvSpPr/>
          <p:nvPr/>
        </p:nvSpPr>
        <p:spPr>
          <a:xfrm>
            <a:off x="2555776" y="3573016"/>
            <a:ext cx="2492990"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リスク回避的ならば</a:t>
            </a:r>
            <a:endParaRPr lang="ja-JP" altLang="en-US" sz="2000" b="1" dirty="0">
              <a:solidFill>
                <a:srgbClr val="002060"/>
              </a:solidFill>
            </a:endParaRPr>
          </a:p>
        </p:txBody>
      </p:sp>
      <p:sp>
        <p:nvSpPr>
          <p:cNvPr id="17" name="正方形/長方形 16"/>
          <p:cNvSpPr/>
          <p:nvPr/>
        </p:nvSpPr>
        <p:spPr>
          <a:xfrm>
            <a:off x="5436096" y="5157192"/>
            <a:ext cx="2492990" cy="400110"/>
          </a:xfrm>
          <a:prstGeom prst="rect">
            <a:avLst/>
          </a:prstGeom>
        </p:spPr>
        <p:txBody>
          <a:bodyPr wrap="none">
            <a:spAutoFit/>
          </a:bodyPr>
          <a:lstStyle/>
          <a:p>
            <a:r>
              <a:rPr lang="ja-JP" altLang="en-US" sz="2000" b="1" dirty="0" smtClean="0">
                <a:solidFill>
                  <a:srgbClr val="C00000"/>
                </a:solidFill>
                <a:latin typeface="メイリオ" pitchFamily="50" charset="-128"/>
                <a:ea typeface="メイリオ" pitchFamily="50" charset="-128"/>
              </a:rPr>
              <a:t>リスク愛好家ならば</a:t>
            </a:r>
            <a:endParaRPr lang="ja-JP" altLang="en-US" sz="2000" b="1" dirty="0">
              <a:solidFill>
                <a:srgbClr val="C00000"/>
              </a:solidFill>
            </a:endParaRPr>
          </a:p>
        </p:txBody>
      </p:sp>
      <p:sp>
        <p:nvSpPr>
          <p:cNvPr id="18" name="正方形/長方形 17"/>
          <p:cNvSpPr/>
          <p:nvPr/>
        </p:nvSpPr>
        <p:spPr>
          <a:xfrm>
            <a:off x="6444208" y="6341258"/>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確率</a:t>
            </a:r>
            <a:endParaRPr lang="ja-JP" altLang="en-US" sz="2000" dirty="0"/>
          </a:p>
        </p:txBody>
      </p:sp>
      <p:pic>
        <p:nvPicPr>
          <p:cNvPr id="4098" name="Picture 2"/>
          <p:cNvPicPr>
            <a:picLocks noChangeAspect="1" noChangeArrowheads="1"/>
          </p:cNvPicPr>
          <p:nvPr/>
        </p:nvPicPr>
        <p:blipFill>
          <a:blip r:embed="rId3" cstate="print"/>
          <a:srcRect/>
          <a:stretch>
            <a:fillRect/>
          </a:stretch>
        </p:blipFill>
        <p:spPr bwMode="auto">
          <a:xfrm>
            <a:off x="5004049" y="2292461"/>
            <a:ext cx="792088" cy="416459"/>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5220072" y="2852936"/>
            <a:ext cx="1080120" cy="412729"/>
          </a:xfrm>
          <a:prstGeom prst="rect">
            <a:avLst/>
          </a:prstGeom>
          <a:noFill/>
          <a:ln w="9525">
            <a:noFill/>
            <a:miter lim="800000"/>
            <a:headEnd/>
            <a:tailEnd/>
          </a:ln>
        </p:spPr>
      </p:pic>
      <p:pic>
        <p:nvPicPr>
          <p:cNvPr id="4100" name="Picture 4"/>
          <p:cNvPicPr>
            <a:picLocks noChangeAspect="1" noChangeArrowheads="1"/>
          </p:cNvPicPr>
          <p:nvPr/>
        </p:nvPicPr>
        <p:blipFill>
          <a:blip r:embed="rId5" cstate="print"/>
          <a:srcRect/>
          <a:stretch>
            <a:fillRect/>
          </a:stretch>
        </p:blipFill>
        <p:spPr bwMode="auto">
          <a:xfrm>
            <a:off x="2627784" y="3861048"/>
            <a:ext cx="2279129" cy="412183"/>
          </a:xfrm>
          <a:prstGeom prst="rect">
            <a:avLst/>
          </a:prstGeom>
          <a:noFill/>
          <a:ln w="9525">
            <a:noFill/>
            <a:miter lim="800000"/>
            <a:headEnd/>
            <a:tailEnd/>
          </a:ln>
        </p:spPr>
      </p:pic>
      <p:pic>
        <p:nvPicPr>
          <p:cNvPr id="4101" name="Picture 5"/>
          <p:cNvPicPr>
            <a:picLocks noChangeAspect="1" noChangeArrowheads="1"/>
          </p:cNvPicPr>
          <p:nvPr/>
        </p:nvPicPr>
        <p:blipFill>
          <a:blip r:embed="rId6" cstate="print"/>
          <a:srcRect/>
          <a:stretch>
            <a:fillRect/>
          </a:stretch>
        </p:blipFill>
        <p:spPr bwMode="auto">
          <a:xfrm>
            <a:off x="5508104" y="5517232"/>
            <a:ext cx="2341612" cy="393056"/>
          </a:xfrm>
          <a:prstGeom prst="rect">
            <a:avLst/>
          </a:prstGeom>
          <a:noFill/>
          <a:ln w="9525">
            <a:noFill/>
            <a:miter lim="800000"/>
            <a:headEnd/>
            <a:tailEnd/>
          </a:ln>
        </p:spPr>
      </p:pic>
      <p:pic>
        <p:nvPicPr>
          <p:cNvPr id="4102" name="Picture 6"/>
          <p:cNvPicPr>
            <a:picLocks noChangeAspect="1" noChangeArrowheads="1"/>
          </p:cNvPicPr>
          <p:nvPr/>
        </p:nvPicPr>
        <p:blipFill>
          <a:blip r:embed="rId7" cstate="print"/>
          <a:srcRect/>
          <a:stretch>
            <a:fillRect/>
          </a:stretch>
        </p:blipFill>
        <p:spPr bwMode="auto">
          <a:xfrm>
            <a:off x="6084168" y="4005064"/>
            <a:ext cx="1584176" cy="4003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効用関数を描く</a:t>
            </a:r>
            <a:r>
              <a:rPr kumimoji="1"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確実性等価</a:t>
            </a:r>
            <a:r>
              <a:rPr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くじの効用を調べる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くじか？現金か？</a:t>
            </a:r>
            <a:r>
              <a:rPr lang="en-US" altLang="ja-JP" sz="2800"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現金</a:t>
            </a:r>
            <a:r>
              <a:rPr lang="en-US" altLang="ja-JP" dirty="0" smtClean="0">
                <a:solidFill>
                  <a:schemeClr val="tx2"/>
                </a:solidFill>
                <a:latin typeface="メイリオ" pitchFamily="50" charset="-128"/>
                <a:ea typeface="メイリオ" pitchFamily="50" charset="-128"/>
              </a:rPr>
              <a:t>5000</a:t>
            </a:r>
            <a:r>
              <a:rPr lang="ja-JP" altLang="en-US" dirty="0" smtClean="0">
                <a:solidFill>
                  <a:schemeClr val="tx2"/>
                </a:solidFill>
                <a:latin typeface="メイリオ" pitchFamily="50" charset="-128"/>
                <a:ea typeface="メイリオ" pitchFamily="50" charset="-128"/>
              </a:rPr>
              <a:t>円と引き換えてよい当たり確率はいくつ？</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くじと等価な現金の効用は，くじの効用と等しい</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699792" y="3501008"/>
            <a:ext cx="0" cy="273630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699792" y="6237312"/>
            <a:ext cx="4392488"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a:off x="2693855" y="3933056"/>
            <a:ext cx="4038385" cy="2304256"/>
          </a:xfrm>
          <a:custGeom>
            <a:avLst/>
            <a:gdLst>
              <a:gd name="connsiteX0" fmla="*/ 0 w 3390313"/>
              <a:gd name="connsiteY0" fmla="*/ 2053884 h 2053884"/>
              <a:gd name="connsiteX1" fmla="*/ 492369 w 3390313"/>
              <a:gd name="connsiteY1" fmla="*/ 1026942 h 2053884"/>
              <a:gd name="connsiteX2" fmla="*/ 1772529 w 3390313"/>
              <a:gd name="connsiteY2" fmla="*/ 267287 h 2053884"/>
              <a:gd name="connsiteX3" fmla="*/ 3390313 w 3390313"/>
              <a:gd name="connsiteY3" fmla="*/ 0 h 2053884"/>
            </a:gdLst>
            <a:ahLst/>
            <a:cxnLst>
              <a:cxn ang="0">
                <a:pos x="connsiteX0" y="connsiteY0"/>
              </a:cxn>
              <a:cxn ang="0">
                <a:pos x="connsiteX1" y="connsiteY1"/>
              </a:cxn>
              <a:cxn ang="0">
                <a:pos x="connsiteX2" y="connsiteY2"/>
              </a:cxn>
              <a:cxn ang="0">
                <a:pos x="connsiteX3" y="connsiteY3"/>
              </a:cxn>
            </a:cxnLst>
            <a:rect l="l" t="t" r="r" b="b"/>
            <a:pathLst>
              <a:path w="3390313" h="2053884">
                <a:moveTo>
                  <a:pt x="0" y="2053884"/>
                </a:moveTo>
                <a:cubicBezTo>
                  <a:pt x="98473" y="1689296"/>
                  <a:pt x="196947" y="1324708"/>
                  <a:pt x="492369" y="1026942"/>
                </a:cubicBezTo>
                <a:cubicBezTo>
                  <a:pt x="787791" y="729176"/>
                  <a:pt x="1289538" y="438444"/>
                  <a:pt x="1772529" y="267287"/>
                </a:cubicBezTo>
                <a:cubicBezTo>
                  <a:pt x="2255520" y="96130"/>
                  <a:pt x="2822916" y="48065"/>
                  <a:pt x="3390313" y="0"/>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a:endCxn id="6" idx="3"/>
          </p:cNvCxnSpPr>
          <p:nvPr/>
        </p:nvCxnSpPr>
        <p:spPr>
          <a:xfrm flipV="1">
            <a:off x="2699792" y="3933056"/>
            <a:ext cx="4032448" cy="230425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572000" y="5157192"/>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2699792" y="5157192"/>
            <a:ext cx="1872208"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3203848" y="5157192"/>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1979712" y="3573016"/>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効用</a:t>
            </a:r>
            <a:endParaRPr lang="ja-JP" altLang="en-US" sz="2000" dirty="0"/>
          </a:p>
        </p:txBody>
      </p:sp>
      <p:sp>
        <p:nvSpPr>
          <p:cNvPr id="18" name="正方形/長方形 17"/>
          <p:cNvSpPr/>
          <p:nvPr/>
        </p:nvSpPr>
        <p:spPr>
          <a:xfrm>
            <a:off x="6732240" y="6341258"/>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金額</a:t>
            </a:r>
            <a:endParaRPr lang="ja-JP" altLang="en-US" sz="2000" dirty="0">
              <a:solidFill>
                <a:schemeClr val="tx2"/>
              </a:solidFill>
              <a:latin typeface="メイリオ" pitchFamily="50" charset="-128"/>
              <a:ea typeface="メイリオ" pitchFamily="50" charset="-128"/>
            </a:endParaRPr>
          </a:p>
        </p:txBody>
      </p:sp>
      <p:cxnSp>
        <p:nvCxnSpPr>
          <p:cNvPr id="20" name="直線矢印コネクタ 19"/>
          <p:cNvCxnSpPr/>
          <p:nvPr/>
        </p:nvCxnSpPr>
        <p:spPr>
          <a:xfrm>
            <a:off x="3203848" y="5157192"/>
            <a:ext cx="1368152" cy="0"/>
          </a:xfrm>
          <a:prstGeom prst="straightConnector1">
            <a:avLst/>
          </a:prstGeom>
          <a:ln w="4445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2816441" y="6237312"/>
            <a:ext cx="819455"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5000</a:t>
            </a:r>
            <a:endParaRPr lang="ja-JP" altLang="en-US" sz="2000" dirty="0">
              <a:solidFill>
                <a:schemeClr val="tx2"/>
              </a:solidFill>
              <a:latin typeface="メイリオ" pitchFamily="50" charset="-128"/>
              <a:ea typeface="メイリオ" pitchFamily="50" charset="-128"/>
            </a:endParaRPr>
          </a:p>
        </p:txBody>
      </p:sp>
      <p:sp>
        <p:nvSpPr>
          <p:cNvPr id="23" name="正方形/長方形 22"/>
          <p:cNvSpPr/>
          <p:nvPr/>
        </p:nvSpPr>
        <p:spPr>
          <a:xfrm>
            <a:off x="4234413" y="6237312"/>
            <a:ext cx="657552"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10p</a:t>
            </a:r>
            <a:endParaRPr lang="ja-JP" altLang="en-US" sz="2000" dirty="0">
              <a:solidFill>
                <a:schemeClr val="tx2"/>
              </a:solidFill>
              <a:latin typeface="メイリオ" pitchFamily="50" charset="-128"/>
              <a:ea typeface="メイリオ" pitchFamily="50" charset="-128"/>
            </a:endParaRPr>
          </a:p>
        </p:txBody>
      </p:sp>
      <p:sp>
        <p:nvSpPr>
          <p:cNvPr id="24" name="正方形/長方形 23"/>
          <p:cNvSpPr/>
          <p:nvPr/>
        </p:nvSpPr>
        <p:spPr>
          <a:xfrm>
            <a:off x="2990074" y="4797152"/>
            <a:ext cx="357790"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A</a:t>
            </a:r>
            <a:endParaRPr lang="ja-JP" altLang="en-US" sz="2000" dirty="0">
              <a:solidFill>
                <a:schemeClr val="tx2"/>
              </a:solidFill>
              <a:latin typeface="メイリオ" pitchFamily="50" charset="-128"/>
              <a:ea typeface="メイリオ" pitchFamily="50" charset="-128"/>
            </a:endParaRPr>
          </a:p>
        </p:txBody>
      </p:sp>
      <p:sp>
        <p:nvSpPr>
          <p:cNvPr id="25" name="正方形/長方形 24"/>
          <p:cNvSpPr/>
          <p:nvPr/>
        </p:nvSpPr>
        <p:spPr>
          <a:xfrm>
            <a:off x="4430234" y="4797152"/>
            <a:ext cx="357790"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B</a:t>
            </a:r>
            <a:endParaRPr lang="ja-JP" altLang="en-US" sz="2000" dirty="0">
              <a:solidFill>
                <a:schemeClr val="tx2"/>
              </a:solidFill>
              <a:latin typeface="メイリオ" pitchFamily="50" charset="-128"/>
              <a:ea typeface="メイリオ" pitchFamily="50" charset="-128"/>
            </a:endParaRPr>
          </a:p>
        </p:txBody>
      </p:sp>
      <p:sp>
        <p:nvSpPr>
          <p:cNvPr id="26" name="角丸四角形吹き出し 25"/>
          <p:cNvSpPr/>
          <p:nvPr/>
        </p:nvSpPr>
        <p:spPr>
          <a:xfrm>
            <a:off x="5004048" y="4941168"/>
            <a:ext cx="2664296" cy="864096"/>
          </a:xfrm>
          <a:prstGeom prst="wedgeRoundRectCallout">
            <a:avLst>
              <a:gd name="adj1" fmla="val -64505"/>
              <a:gd name="adj2" fmla="val -22157"/>
              <a:gd name="adj3" fmla="val 16667"/>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くじの効用</a:t>
            </a:r>
            <a:endParaRPr kumimoji="1" lang="en-US" altLang="ja-JP" sz="2400" b="1" dirty="0" smtClean="0">
              <a:solidFill>
                <a:schemeClr val="tx2"/>
              </a:solidFill>
              <a:latin typeface="メイリオ" pitchFamily="50" charset="-128"/>
              <a:ea typeface="メイリオ" pitchFamily="50" charset="-128"/>
            </a:endParaRPr>
          </a:p>
          <a:p>
            <a:pPr algn="ctr"/>
            <a:r>
              <a:rPr lang="ja-JP" altLang="en-US" sz="2400" b="1" dirty="0" smtClean="0">
                <a:solidFill>
                  <a:schemeClr val="tx2"/>
                </a:solidFill>
                <a:latin typeface="メイリオ" pitchFamily="50" charset="-128"/>
                <a:ea typeface="メイリオ" pitchFamily="50" charset="-128"/>
              </a:rPr>
              <a:t>＝効用の期待値</a:t>
            </a:r>
            <a:endParaRPr kumimoji="1" lang="ja-JP" altLang="en-US" sz="2400" b="1" dirty="0">
              <a:solidFill>
                <a:schemeClr val="tx2"/>
              </a:solidFill>
              <a:latin typeface="メイリオ" pitchFamily="50" charset="-128"/>
              <a:ea typeface="メイリオ" pitchFamily="50" charset="-128"/>
            </a:endParaRPr>
          </a:p>
        </p:txBody>
      </p:sp>
      <p:sp>
        <p:nvSpPr>
          <p:cNvPr id="27" name="角丸四角形吹き出し 26"/>
          <p:cNvSpPr/>
          <p:nvPr/>
        </p:nvSpPr>
        <p:spPr>
          <a:xfrm>
            <a:off x="683568" y="4941168"/>
            <a:ext cx="1872208" cy="864096"/>
          </a:xfrm>
          <a:prstGeom prst="wedgeRoundRectCallout">
            <a:avLst>
              <a:gd name="adj1" fmla="val 81266"/>
              <a:gd name="adj2" fmla="val -25414"/>
              <a:gd name="adj3" fmla="val 16667"/>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キャッシュ</a:t>
            </a:r>
            <a:endParaRPr kumimoji="1" lang="en-US" altLang="ja-JP" sz="2400" b="1" dirty="0" smtClean="0">
              <a:solidFill>
                <a:schemeClr val="tx2"/>
              </a:solidFill>
              <a:latin typeface="メイリオ" pitchFamily="50" charset="-128"/>
              <a:ea typeface="メイリオ" pitchFamily="50" charset="-128"/>
            </a:endParaRPr>
          </a:p>
          <a:p>
            <a:pPr algn="ctr"/>
            <a:r>
              <a:rPr kumimoji="1" lang="ja-JP" altLang="en-US" sz="2400" b="1" dirty="0" smtClean="0">
                <a:solidFill>
                  <a:schemeClr val="tx2"/>
                </a:solidFill>
                <a:latin typeface="メイリオ" pitchFamily="50" charset="-128"/>
                <a:ea typeface="メイリオ" pitchFamily="50" charset="-128"/>
              </a:rPr>
              <a:t>の効用</a:t>
            </a:r>
            <a:endParaRPr kumimoji="1" lang="ja-JP" altLang="en-US" sz="2400" b="1" dirty="0">
              <a:solidFill>
                <a:schemeClr val="tx2"/>
              </a:solidFill>
              <a:latin typeface="メイリオ" pitchFamily="50" charset="-128"/>
              <a:ea typeface="メイリオ" pitchFamily="50" charset="-128"/>
            </a:endParaRPr>
          </a:p>
        </p:txBody>
      </p:sp>
      <p:sp>
        <p:nvSpPr>
          <p:cNvPr id="21" name="正方形/長方形 20"/>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P.274</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効用関数を描き方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例：当たる確率</a:t>
            </a:r>
            <a:r>
              <a:rPr lang="en-US" altLang="ja-JP" sz="2800" dirty="0" smtClean="0">
                <a:solidFill>
                  <a:schemeClr val="tx2"/>
                </a:solidFill>
                <a:latin typeface="メイリオ" pitchFamily="50" charset="-128"/>
                <a:ea typeface="メイリオ" pitchFamily="50" charset="-128"/>
              </a:rPr>
              <a:t>p</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0.05</a:t>
            </a:r>
            <a:r>
              <a:rPr lang="ja-JP" altLang="en-US" sz="2800" dirty="0" smtClean="0">
                <a:solidFill>
                  <a:schemeClr val="tx2"/>
                </a:solidFill>
                <a:latin typeface="メイリオ" pitchFamily="50" charset="-128"/>
                <a:ea typeface="メイリオ" pitchFamily="50" charset="-128"/>
              </a:rPr>
              <a:t>で，当たれば</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万円もらえるくじと，現金</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キャッシュ</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との効用の比較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青丸：くじの方が良い，赤丸：現金の方が良い</a:t>
            </a:r>
            <a:r>
              <a:rPr lang="en-US" altLang="ja-JP" sz="2800" dirty="0" smtClean="0">
                <a:solidFill>
                  <a:schemeClr val="tx2"/>
                </a:solidFill>
                <a:latin typeface="メイリオ" pitchFamily="50" charset="-128"/>
                <a:ea typeface="メイリオ" pitchFamily="50" charset="-128"/>
              </a:rPr>
              <a:t>)</a:t>
            </a:r>
          </a:p>
        </p:txBody>
      </p:sp>
      <p:cxnSp>
        <p:nvCxnSpPr>
          <p:cNvPr id="4" name="直線矢印コネクタ 3"/>
          <p:cNvCxnSpPr/>
          <p:nvPr/>
        </p:nvCxnSpPr>
        <p:spPr>
          <a:xfrm flipV="1">
            <a:off x="2267744" y="3429000"/>
            <a:ext cx="0" cy="273630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267744" y="6165304"/>
            <a:ext cx="4392488"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V="1">
            <a:off x="2267744" y="3861048"/>
            <a:ext cx="4032448" cy="230425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139952" y="5085184"/>
            <a:ext cx="0" cy="108012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2267744" y="5085184"/>
            <a:ext cx="1872208" cy="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1547664" y="3501008"/>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効用</a:t>
            </a:r>
            <a:endParaRPr lang="ja-JP" altLang="en-US" sz="2000" dirty="0"/>
          </a:p>
        </p:txBody>
      </p:sp>
      <p:sp>
        <p:nvSpPr>
          <p:cNvPr id="18" name="正方形/長方形 17"/>
          <p:cNvSpPr/>
          <p:nvPr/>
        </p:nvSpPr>
        <p:spPr>
          <a:xfrm>
            <a:off x="6300192" y="6269250"/>
            <a:ext cx="1435008"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金額</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万円</a:t>
            </a:r>
            <a:r>
              <a:rPr lang="en-US" altLang="ja-JP" sz="2000" dirty="0" smtClean="0">
                <a:solidFill>
                  <a:schemeClr val="tx2"/>
                </a:solidFill>
                <a:latin typeface="メイリオ" pitchFamily="50" charset="-128"/>
                <a:ea typeface="メイリオ" pitchFamily="50" charset="-128"/>
              </a:rPr>
              <a:t>)</a:t>
            </a:r>
            <a:endParaRPr lang="ja-JP" altLang="en-US" sz="2000" dirty="0">
              <a:solidFill>
                <a:schemeClr val="tx2"/>
              </a:solidFill>
              <a:latin typeface="メイリオ" pitchFamily="50" charset="-128"/>
              <a:ea typeface="メイリオ" pitchFamily="50" charset="-128"/>
            </a:endParaRPr>
          </a:p>
        </p:txBody>
      </p:sp>
      <p:sp>
        <p:nvSpPr>
          <p:cNvPr id="23" name="正方形/長方形 22"/>
          <p:cNvSpPr/>
          <p:nvPr/>
        </p:nvSpPr>
        <p:spPr>
          <a:xfrm>
            <a:off x="3802365" y="6165304"/>
            <a:ext cx="591829"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0.5</a:t>
            </a:r>
            <a:endParaRPr lang="ja-JP" altLang="en-US" sz="2000" dirty="0">
              <a:solidFill>
                <a:schemeClr val="tx2"/>
              </a:solidFill>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cstate="print"/>
          <a:srcRect/>
          <a:stretch>
            <a:fillRect/>
          </a:stretch>
        </p:blipFill>
        <p:spPr bwMode="auto">
          <a:xfrm>
            <a:off x="6372200" y="3429000"/>
            <a:ext cx="1780844" cy="720080"/>
          </a:xfrm>
          <a:prstGeom prst="rect">
            <a:avLst/>
          </a:prstGeom>
          <a:noFill/>
          <a:ln w="9525">
            <a:noFill/>
            <a:miter lim="800000"/>
            <a:headEnd/>
            <a:tailEnd/>
          </a:ln>
        </p:spPr>
      </p:pic>
      <p:sp>
        <p:nvSpPr>
          <p:cNvPr id="29" name="円/楕円 28"/>
          <p:cNvSpPr/>
          <p:nvPr/>
        </p:nvSpPr>
        <p:spPr>
          <a:xfrm>
            <a:off x="2267744" y="4941168"/>
            <a:ext cx="216024" cy="216024"/>
          </a:xfrm>
          <a:prstGeom prst="ellipse">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円/楕円 29"/>
          <p:cNvSpPr/>
          <p:nvPr/>
        </p:nvSpPr>
        <p:spPr>
          <a:xfrm>
            <a:off x="2483768" y="4941168"/>
            <a:ext cx="216024" cy="216024"/>
          </a:xfrm>
          <a:prstGeom prst="ellipse">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円/楕円 30"/>
          <p:cNvSpPr/>
          <p:nvPr/>
        </p:nvSpPr>
        <p:spPr>
          <a:xfrm>
            <a:off x="3995936" y="4941168"/>
            <a:ext cx="216024" cy="216024"/>
          </a:xfrm>
          <a:prstGeom prst="ellipse">
            <a:avLst/>
          </a:prstGeom>
          <a:solidFill>
            <a:srgbClr val="C0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p:cNvSpPr/>
          <p:nvPr/>
        </p:nvSpPr>
        <p:spPr>
          <a:xfrm>
            <a:off x="3707904" y="4941168"/>
            <a:ext cx="216024" cy="216024"/>
          </a:xfrm>
          <a:prstGeom prst="ellipse">
            <a:avLst/>
          </a:prstGeom>
          <a:solidFill>
            <a:srgbClr val="C0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p:cNvSpPr/>
          <p:nvPr/>
        </p:nvSpPr>
        <p:spPr>
          <a:xfrm>
            <a:off x="3419872" y="4941168"/>
            <a:ext cx="216024" cy="216024"/>
          </a:xfrm>
          <a:prstGeom prst="ellipse">
            <a:avLst/>
          </a:prstGeom>
          <a:solidFill>
            <a:srgbClr val="C0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p:cNvSpPr/>
          <p:nvPr/>
        </p:nvSpPr>
        <p:spPr>
          <a:xfrm>
            <a:off x="2699792" y="4941168"/>
            <a:ext cx="216024" cy="216024"/>
          </a:xfrm>
          <a:prstGeom prst="ellipse">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リーフォーム 37"/>
          <p:cNvSpPr/>
          <p:nvPr/>
        </p:nvSpPr>
        <p:spPr>
          <a:xfrm>
            <a:off x="2729132" y="4529797"/>
            <a:ext cx="984739" cy="1139483"/>
          </a:xfrm>
          <a:custGeom>
            <a:avLst/>
            <a:gdLst>
              <a:gd name="connsiteX0" fmla="*/ 0 w 984739"/>
              <a:gd name="connsiteY0" fmla="*/ 1139483 h 1139483"/>
              <a:gd name="connsiteX1" fmla="*/ 225083 w 984739"/>
              <a:gd name="connsiteY1" fmla="*/ 773723 h 1139483"/>
              <a:gd name="connsiteX2" fmla="*/ 534573 w 984739"/>
              <a:gd name="connsiteY2" fmla="*/ 407963 h 1139483"/>
              <a:gd name="connsiteX3" fmla="*/ 844062 w 984739"/>
              <a:gd name="connsiteY3" fmla="*/ 112541 h 1139483"/>
              <a:gd name="connsiteX4" fmla="*/ 984739 w 984739"/>
              <a:gd name="connsiteY4" fmla="*/ 0 h 1139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4739" h="1139483">
                <a:moveTo>
                  <a:pt x="0" y="1139483"/>
                </a:moveTo>
                <a:cubicBezTo>
                  <a:pt x="67994" y="1017563"/>
                  <a:pt x="135988" y="895643"/>
                  <a:pt x="225083" y="773723"/>
                </a:cubicBezTo>
                <a:cubicBezTo>
                  <a:pt x="314179" y="651803"/>
                  <a:pt x="431410" y="518160"/>
                  <a:pt x="534573" y="407963"/>
                </a:cubicBezTo>
                <a:cubicBezTo>
                  <a:pt x="637736" y="297766"/>
                  <a:pt x="769034" y="180535"/>
                  <a:pt x="844062" y="112541"/>
                </a:cubicBezTo>
                <a:cubicBezTo>
                  <a:pt x="919090" y="44547"/>
                  <a:pt x="951914" y="22273"/>
                  <a:pt x="984739" y="0"/>
                </a:cubicBezTo>
              </a:path>
            </a:pathLst>
          </a:custGeom>
          <a:ln w="44450">
            <a:solidFill>
              <a:schemeClr val="tx2"/>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テキスト ボックス 38"/>
          <p:cNvSpPr txBox="1"/>
          <p:nvPr/>
        </p:nvSpPr>
        <p:spPr>
          <a:xfrm>
            <a:off x="2555776" y="3501008"/>
            <a:ext cx="2736304" cy="707886"/>
          </a:xfrm>
          <a:prstGeom prst="rect">
            <a:avLst/>
          </a:prstGeom>
          <a:noFill/>
          <a:ln w="19050">
            <a:solidFill>
              <a:srgbClr val="C00000"/>
            </a:solidFill>
          </a:ln>
        </p:spPr>
        <p:txBody>
          <a:bodyPr wrap="square" rtlCol="0">
            <a:spAutoFit/>
          </a:bodyPr>
          <a:lstStyle/>
          <a:p>
            <a:r>
              <a:rPr kumimoji="1" lang="ja-JP" altLang="en-US" sz="2000" dirty="0" smtClean="0">
                <a:solidFill>
                  <a:schemeClr val="tx2"/>
                </a:solidFill>
                <a:latin typeface="メイリオ" pitchFamily="50" charset="-128"/>
                <a:ea typeface="メイリオ" pitchFamily="50" charset="-128"/>
              </a:rPr>
              <a:t>効用関数は青丸と赤丸の間を通るはず</a:t>
            </a:r>
            <a:endParaRPr kumimoji="1" lang="ja-JP" altLang="en-US" sz="2000" dirty="0">
              <a:solidFill>
                <a:schemeClr val="tx2"/>
              </a:solidFill>
              <a:latin typeface="メイリオ" pitchFamily="50" charset="-128"/>
              <a:ea typeface="メイリオ" pitchFamily="50" charset="-128"/>
            </a:endParaRPr>
          </a:p>
        </p:txBody>
      </p:sp>
      <p:cxnSp>
        <p:nvCxnSpPr>
          <p:cNvPr id="41" name="直線矢印コネクタ 40"/>
          <p:cNvCxnSpPr/>
          <p:nvPr/>
        </p:nvCxnSpPr>
        <p:spPr>
          <a:xfrm>
            <a:off x="3419872" y="4221088"/>
            <a:ext cx="0" cy="504056"/>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リスク回避的・中立的・愛好的</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効用関数の増加の仕方によって分類</a:t>
            </a:r>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267744" y="2852936"/>
            <a:ext cx="0" cy="23042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267744" y="5157192"/>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フリーフォーム 5"/>
          <p:cNvSpPr/>
          <p:nvPr/>
        </p:nvSpPr>
        <p:spPr>
          <a:xfrm rot="21215174">
            <a:off x="2478711" y="3233599"/>
            <a:ext cx="3024336" cy="1368152"/>
          </a:xfrm>
          <a:custGeom>
            <a:avLst/>
            <a:gdLst>
              <a:gd name="connsiteX0" fmla="*/ 0 w 3390313"/>
              <a:gd name="connsiteY0" fmla="*/ 2053884 h 2053884"/>
              <a:gd name="connsiteX1" fmla="*/ 492369 w 3390313"/>
              <a:gd name="connsiteY1" fmla="*/ 1026942 h 2053884"/>
              <a:gd name="connsiteX2" fmla="*/ 1772529 w 3390313"/>
              <a:gd name="connsiteY2" fmla="*/ 267287 h 2053884"/>
              <a:gd name="connsiteX3" fmla="*/ 3390313 w 3390313"/>
              <a:gd name="connsiteY3" fmla="*/ 0 h 2053884"/>
            </a:gdLst>
            <a:ahLst/>
            <a:cxnLst>
              <a:cxn ang="0">
                <a:pos x="connsiteX0" y="connsiteY0"/>
              </a:cxn>
              <a:cxn ang="0">
                <a:pos x="connsiteX1" y="connsiteY1"/>
              </a:cxn>
              <a:cxn ang="0">
                <a:pos x="connsiteX2" y="connsiteY2"/>
              </a:cxn>
              <a:cxn ang="0">
                <a:pos x="connsiteX3" y="connsiteY3"/>
              </a:cxn>
            </a:cxnLst>
            <a:rect l="l" t="t" r="r" b="b"/>
            <a:pathLst>
              <a:path w="3390313" h="2053884">
                <a:moveTo>
                  <a:pt x="0" y="2053884"/>
                </a:moveTo>
                <a:cubicBezTo>
                  <a:pt x="98473" y="1689296"/>
                  <a:pt x="196947" y="1324708"/>
                  <a:pt x="492369" y="1026942"/>
                </a:cubicBezTo>
                <a:cubicBezTo>
                  <a:pt x="787791" y="729176"/>
                  <a:pt x="1289538" y="438444"/>
                  <a:pt x="1772529" y="267287"/>
                </a:cubicBezTo>
                <a:cubicBezTo>
                  <a:pt x="2255520" y="96130"/>
                  <a:pt x="2822916" y="48065"/>
                  <a:pt x="3390313" y="0"/>
                </a:cubicBezTo>
              </a:path>
            </a:pathLst>
          </a:cu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7" name="直線コネクタ 6"/>
          <p:cNvCxnSpPr/>
          <p:nvPr/>
        </p:nvCxnSpPr>
        <p:spPr>
          <a:xfrm flipV="1">
            <a:off x="2267744" y="3140968"/>
            <a:ext cx="3744416" cy="2016224"/>
          </a:xfrm>
          <a:prstGeom prst="line">
            <a:avLst/>
          </a:prstGeom>
          <a:ln w="31750">
            <a:solidFill>
              <a:srgbClr val="008000"/>
            </a:solidFill>
          </a:ln>
        </p:spPr>
        <p:style>
          <a:lnRef idx="1">
            <a:schemeClr val="accent1"/>
          </a:lnRef>
          <a:fillRef idx="0">
            <a:schemeClr val="accent1"/>
          </a:fillRef>
          <a:effectRef idx="0">
            <a:schemeClr val="accent1"/>
          </a:effectRef>
          <a:fontRef idx="minor">
            <a:schemeClr val="tx1"/>
          </a:fontRef>
        </p:style>
      </p:cxnSp>
      <p:sp>
        <p:nvSpPr>
          <p:cNvPr id="8" name="フリーフォーム 7"/>
          <p:cNvSpPr/>
          <p:nvPr/>
        </p:nvSpPr>
        <p:spPr>
          <a:xfrm>
            <a:off x="2936809" y="3629218"/>
            <a:ext cx="2799470" cy="1434904"/>
          </a:xfrm>
          <a:custGeom>
            <a:avLst/>
            <a:gdLst>
              <a:gd name="connsiteX0" fmla="*/ 0 w 2799470"/>
              <a:gd name="connsiteY0" fmla="*/ 1434904 h 1434904"/>
              <a:gd name="connsiteX1" fmla="*/ 1125415 w 2799470"/>
              <a:gd name="connsiteY1" fmla="*/ 1266092 h 1434904"/>
              <a:gd name="connsiteX2" fmla="*/ 2293033 w 2799470"/>
              <a:gd name="connsiteY2" fmla="*/ 618978 h 1434904"/>
              <a:gd name="connsiteX3" fmla="*/ 2799470 w 2799470"/>
              <a:gd name="connsiteY3" fmla="*/ 0 h 1434904"/>
            </a:gdLst>
            <a:ahLst/>
            <a:cxnLst>
              <a:cxn ang="0">
                <a:pos x="connsiteX0" y="connsiteY0"/>
              </a:cxn>
              <a:cxn ang="0">
                <a:pos x="connsiteX1" y="connsiteY1"/>
              </a:cxn>
              <a:cxn ang="0">
                <a:pos x="connsiteX2" y="connsiteY2"/>
              </a:cxn>
              <a:cxn ang="0">
                <a:pos x="connsiteX3" y="connsiteY3"/>
              </a:cxn>
            </a:cxnLst>
            <a:rect l="l" t="t" r="r" b="b"/>
            <a:pathLst>
              <a:path w="2799470" h="1434904">
                <a:moveTo>
                  <a:pt x="0" y="1434904"/>
                </a:moveTo>
                <a:cubicBezTo>
                  <a:pt x="371621" y="1418492"/>
                  <a:pt x="743243" y="1402080"/>
                  <a:pt x="1125415" y="1266092"/>
                </a:cubicBezTo>
                <a:cubicBezTo>
                  <a:pt x="1507587" y="1130104"/>
                  <a:pt x="2014024" y="829993"/>
                  <a:pt x="2293033" y="618978"/>
                </a:cubicBezTo>
                <a:cubicBezTo>
                  <a:pt x="2572042" y="407963"/>
                  <a:pt x="2685756" y="203981"/>
                  <a:pt x="2799470" y="0"/>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1547664" y="2852936"/>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効用</a:t>
            </a:r>
            <a:endParaRPr lang="ja-JP" altLang="en-US" sz="2000" dirty="0"/>
          </a:p>
        </p:txBody>
      </p:sp>
      <p:sp>
        <p:nvSpPr>
          <p:cNvPr id="10" name="正方形/長方形 9"/>
          <p:cNvSpPr/>
          <p:nvPr/>
        </p:nvSpPr>
        <p:spPr>
          <a:xfrm>
            <a:off x="2684691" y="2823319"/>
            <a:ext cx="2031325" cy="461665"/>
          </a:xfrm>
          <a:prstGeom prst="rect">
            <a:avLst/>
          </a:prstGeom>
        </p:spPr>
        <p:txBody>
          <a:bodyPr wrap="none">
            <a:spAutoFit/>
          </a:bodyPr>
          <a:lstStyle/>
          <a:p>
            <a:r>
              <a:rPr lang="ja-JP" altLang="en-US" sz="2400" b="1" dirty="0" smtClean="0">
                <a:solidFill>
                  <a:srgbClr val="002060"/>
                </a:solidFill>
                <a:latin typeface="メイリオ" pitchFamily="50" charset="-128"/>
                <a:ea typeface="メイリオ" pitchFamily="50" charset="-128"/>
              </a:rPr>
              <a:t>リスク回避的</a:t>
            </a:r>
            <a:endParaRPr lang="ja-JP" altLang="en-US" sz="2400" b="1" dirty="0">
              <a:solidFill>
                <a:srgbClr val="002060"/>
              </a:solidFill>
            </a:endParaRPr>
          </a:p>
        </p:txBody>
      </p:sp>
      <p:sp>
        <p:nvSpPr>
          <p:cNvPr id="11" name="正方形/長方形 10"/>
          <p:cNvSpPr/>
          <p:nvPr/>
        </p:nvSpPr>
        <p:spPr>
          <a:xfrm>
            <a:off x="4932040" y="4407495"/>
            <a:ext cx="2031325" cy="461665"/>
          </a:xfrm>
          <a:prstGeom prst="rect">
            <a:avLst/>
          </a:prstGeom>
        </p:spPr>
        <p:txBody>
          <a:bodyPr wrap="none">
            <a:spAutoFit/>
          </a:bodyPr>
          <a:lstStyle/>
          <a:p>
            <a:r>
              <a:rPr lang="ja-JP" altLang="en-US" sz="2400" b="1" dirty="0" smtClean="0">
                <a:solidFill>
                  <a:srgbClr val="C00000"/>
                </a:solidFill>
                <a:latin typeface="メイリオ" pitchFamily="50" charset="-128"/>
                <a:ea typeface="メイリオ" pitchFamily="50" charset="-128"/>
              </a:rPr>
              <a:t>リスク愛好家</a:t>
            </a:r>
            <a:endParaRPr lang="ja-JP" altLang="en-US" sz="2400" b="1" dirty="0">
              <a:solidFill>
                <a:srgbClr val="C00000"/>
              </a:solidFill>
            </a:endParaRPr>
          </a:p>
        </p:txBody>
      </p:sp>
      <p:sp>
        <p:nvSpPr>
          <p:cNvPr id="12" name="正方形/長方形 11"/>
          <p:cNvSpPr/>
          <p:nvPr/>
        </p:nvSpPr>
        <p:spPr>
          <a:xfrm>
            <a:off x="6444208" y="5189130"/>
            <a:ext cx="697627" cy="400110"/>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金額</a:t>
            </a:r>
            <a:endParaRPr lang="ja-JP" altLang="en-US" sz="2000" dirty="0"/>
          </a:p>
        </p:txBody>
      </p:sp>
      <p:sp>
        <p:nvSpPr>
          <p:cNvPr id="13" name="正方形/長方形 12"/>
          <p:cNvSpPr/>
          <p:nvPr/>
        </p:nvSpPr>
        <p:spPr>
          <a:xfrm>
            <a:off x="5940152" y="2852936"/>
            <a:ext cx="2031325" cy="461665"/>
          </a:xfrm>
          <a:prstGeom prst="rect">
            <a:avLst/>
          </a:prstGeom>
        </p:spPr>
        <p:txBody>
          <a:bodyPr wrap="none">
            <a:spAutoFit/>
          </a:bodyPr>
          <a:lstStyle/>
          <a:p>
            <a:r>
              <a:rPr lang="ja-JP" altLang="en-US" sz="2400" b="1" dirty="0" smtClean="0">
                <a:solidFill>
                  <a:srgbClr val="008000"/>
                </a:solidFill>
                <a:latin typeface="メイリオ" pitchFamily="50" charset="-128"/>
                <a:ea typeface="メイリオ" pitchFamily="50" charset="-128"/>
              </a:rPr>
              <a:t>リスク中立的</a:t>
            </a:r>
            <a:endParaRPr lang="ja-JP" altLang="en-US" sz="2400" b="1" dirty="0">
              <a:solidFill>
                <a:srgbClr val="008000"/>
              </a:solidFill>
            </a:endParaRPr>
          </a:p>
        </p:txBody>
      </p:sp>
      <p:sp>
        <p:nvSpPr>
          <p:cNvPr id="14" name="正方形/長方形 13"/>
          <p:cNvSpPr/>
          <p:nvPr/>
        </p:nvSpPr>
        <p:spPr>
          <a:xfrm>
            <a:off x="1619672" y="5805264"/>
            <a:ext cx="5929828" cy="523220"/>
          </a:xfrm>
          <a:prstGeom prst="rect">
            <a:avLst/>
          </a:prstGeom>
        </p:spPr>
        <p:txBody>
          <a:bodyPr wrap="none">
            <a:spAutoFit/>
          </a:bodyPr>
          <a:lstStyle/>
          <a:p>
            <a:r>
              <a:rPr lang="ja-JP" altLang="en-US" sz="2800" dirty="0" smtClean="0">
                <a:solidFill>
                  <a:schemeClr val="tx2"/>
                </a:solidFill>
                <a:latin typeface="メイリオ" pitchFamily="50" charset="-128"/>
                <a:ea typeface="メイリオ" pitchFamily="50" charset="-128"/>
              </a:rPr>
              <a:t>皆さんはどれに当てはまりますか？</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評価指標：</a:t>
            </a:r>
            <a:r>
              <a:rPr kumimoji="1" lang="ja-JP" altLang="en-US" b="1" dirty="0" smtClean="0">
                <a:latin typeface="メイリオ" pitchFamily="50" charset="-128"/>
                <a:ea typeface="メイリオ" pitchFamily="50" charset="-128"/>
              </a:rPr>
              <a:t>期待効用</a:t>
            </a:r>
            <a:endParaRPr kumimoji="1" lang="ja-JP" altLang="en-US" b="1"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平均</a:t>
            </a:r>
            <a:r>
              <a:rPr lang="en-US" altLang="ja-JP" sz="2800" dirty="0" smtClean="0">
                <a:solidFill>
                  <a:schemeClr val="tx2"/>
                </a:solidFill>
                <a:latin typeface="メイリオ" pitchFamily="50" charset="-128"/>
                <a:ea typeface="メイリオ" pitchFamily="50" charset="-128"/>
              </a:rPr>
              <a:t>μ</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標準偏差</a:t>
            </a:r>
            <a:r>
              <a:rPr lang="en-US" altLang="ja-JP" sz="2800" dirty="0" smtClean="0">
                <a:solidFill>
                  <a:schemeClr val="tx2"/>
                </a:solidFill>
                <a:latin typeface="メイリオ" pitchFamily="50" charset="-128"/>
                <a:ea typeface="メイリオ" pitchFamily="50" charset="-128"/>
              </a:rPr>
              <a:t>σ</a:t>
            </a:r>
            <a:r>
              <a:rPr lang="ja-JP" altLang="en-US" sz="2800" dirty="0" smtClean="0">
                <a:solidFill>
                  <a:schemeClr val="tx2"/>
                </a:solidFill>
                <a:latin typeface="メイリオ" pitchFamily="50" charset="-128"/>
                <a:ea typeface="メイリオ" pitchFamily="50" charset="-128"/>
              </a:rPr>
              <a:t>の資産の効用</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効用関数の例</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単調非減少部分のみ</a:t>
            </a:r>
            <a:r>
              <a:rPr lang="en-US" altLang="ja-JP"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効用関数の期待値＝</a:t>
            </a:r>
            <a:r>
              <a:rPr lang="ja-JP" altLang="en-US" sz="2800" b="1" dirty="0" smtClean="0">
                <a:solidFill>
                  <a:srgbClr val="C00000"/>
                </a:solidFill>
                <a:latin typeface="メイリオ" pitchFamily="50" charset="-128"/>
                <a:ea typeface="メイリオ" pitchFamily="50" charset="-128"/>
              </a:rPr>
              <a:t>期待効用</a:t>
            </a:r>
            <a:endParaRPr lang="en-US" altLang="ja-JP" sz="2800" b="1" dirty="0" smtClean="0">
              <a:solidFill>
                <a:srgbClr val="C00000"/>
              </a:solidFill>
              <a:latin typeface="メイリオ" pitchFamily="50" charset="-128"/>
              <a:ea typeface="メイリオ" pitchFamily="50" charset="-128"/>
            </a:endParaRPr>
          </a:p>
        </p:txBody>
      </p:sp>
      <p:cxnSp>
        <p:nvCxnSpPr>
          <p:cNvPr id="4" name="直線矢印コネクタ 3"/>
          <p:cNvCxnSpPr/>
          <p:nvPr/>
        </p:nvCxnSpPr>
        <p:spPr>
          <a:xfrm flipV="1">
            <a:off x="6372200" y="2204864"/>
            <a:ext cx="0" cy="144016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6372200" y="3645024"/>
            <a:ext cx="1872208"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7956376" y="2420888"/>
            <a:ext cx="0" cy="1200160"/>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pic>
        <p:nvPicPr>
          <p:cNvPr id="5124" name="Picture 4"/>
          <p:cNvPicPr>
            <a:picLocks noChangeAspect="1" noChangeArrowheads="1"/>
          </p:cNvPicPr>
          <p:nvPr/>
        </p:nvPicPr>
        <p:blipFill>
          <a:blip r:embed="rId2" cstate="print"/>
          <a:srcRect/>
          <a:stretch>
            <a:fillRect/>
          </a:stretch>
        </p:blipFill>
        <p:spPr bwMode="auto">
          <a:xfrm>
            <a:off x="7884368" y="3717032"/>
            <a:ext cx="219075" cy="238125"/>
          </a:xfrm>
          <a:prstGeom prst="rect">
            <a:avLst/>
          </a:prstGeom>
          <a:noFill/>
          <a:ln w="9525">
            <a:noFill/>
            <a:miter lim="800000"/>
            <a:headEnd/>
            <a:tailEnd/>
          </a:ln>
        </p:spPr>
      </p:pic>
      <p:sp>
        <p:nvSpPr>
          <p:cNvPr id="14" name="フリーフォーム 13"/>
          <p:cNvSpPr/>
          <p:nvPr/>
        </p:nvSpPr>
        <p:spPr>
          <a:xfrm>
            <a:off x="6372665" y="2431366"/>
            <a:ext cx="1589649" cy="1212166"/>
          </a:xfrm>
          <a:custGeom>
            <a:avLst/>
            <a:gdLst>
              <a:gd name="connsiteX0" fmla="*/ 0 w 1589649"/>
              <a:gd name="connsiteY0" fmla="*/ 1212166 h 1212166"/>
              <a:gd name="connsiteX1" fmla="*/ 140677 w 1589649"/>
              <a:gd name="connsiteY1" fmla="*/ 804203 h 1212166"/>
              <a:gd name="connsiteX2" fmla="*/ 351692 w 1589649"/>
              <a:gd name="connsiteY2" fmla="*/ 494714 h 1212166"/>
              <a:gd name="connsiteX3" fmla="*/ 675249 w 1589649"/>
              <a:gd name="connsiteY3" fmla="*/ 227428 h 1212166"/>
              <a:gd name="connsiteX4" fmla="*/ 956603 w 1589649"/>
              <a:gd name="connsiteY4" fmla="*/ 100819 h 1212166"/>
              <a:gd name="connsiteX5" fmla="*/ 1322363 w 1589649"/>
              <a:gd name="connsiteY5" fmla="*/ 16412 h 1212166"/>
              <a:gd name="connsiteX6" fmla="*/ 1589649 w 1589649"/>
              <a:gd name="connsiteY6" fmla="*/ 2345 h 1212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9649" h="1212166">
                <a:moveTo>
                  <a:pt x="0" y="1212166"/>
                </a:moveTo>
                <a:cubicBezTo>
                  <a:pt x="41031" y="1067972"/>
                  <a:pt x="82062" y="923778"/>
                  <a:pt x="140677" y="804203"/>
                </a:cubicBezTo>
                <a:cubicBezTo>
                  <a:pt x="199292" y="684628"/>
                  <a:pt x="262597" y="590843"/>
                  <a:pt x="351692" y="494714"/>
                </a:cubicBezTo>
                <a:cubicBezTo>
                  <a:pt x="440787" y="398585"/>
                  <a:pt x="574431" y="293077"/>
                  <a:pt x="675249" y="227428"/>
                </a:cubicBezTo>
                <a:cubicBezTo>
                  <a:pt x="776068" y="161779"/>
                  <a:pt x="848751" y="135988"/>
                  <a:pt x="956603" y="100819"/>
                </a:cubicBezTo>
                <a:cubicBezTo>
                  <a:pt x="1064455" y="65650"/>
                  <a:pt x="1216855" y="32824"/>
                  <a:pt x="1322363" y="16412"/>
                </a:cubicBezTo>
                <a:cubicBezTo>
                  <a:pt x="1427871" y="0"/>
                  <a:pt x="1508760" y="1172"/>
                  <a:pt x="1589649" y="2345"/>
                </a:cubicBezTo>
              </a:path>
            </a:pathLst>
          </a:custGeom>
          <a:ln w="317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1026" name="Picture 2"/>
          <p:cNvPicPr>
            <a:picLocks noChangeAspect="1" noChangeArrowheads="1"/>
          </p:cNvPicPr>
          <p:nvPr/>
        </p:nvPicPr>
        <p:blipFill>
          <a:blip r:embed="rId3" cstate="print"/>
          <a:srcRect/>
          <a:stretch>
            <a:fillRect/>
          </a:stretch>
        </p:blipFill>
        <p:spPr bwMode="auto">
          <a:xfrm>
            <a:off x="1259632" y="2708920"/>
            <a:ext cx="4680520" cy="793308"/>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827584" y="4272445"/>
            <a:ext cx="6909221" cy="1748843"/>
          </a:xfrm>
          <a:prstGeom prst="rect">
            <a:avLst/>
          </a:prstGeom>
          <a:noFill/>
          <a:ln w="9525">
            <a:noFill/>
            <a:miter lim="800000"/>
            <a:headEnd/>
            <a:tailEnd/>
          </a:ln>
        </p:spPr>
      </p:pic>
      <p:sp>
        <p:nvSpPr>
          <p:cNvPr id="19" name="正方形/長方形 18"/>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P.277</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3600" dirty="0" smtClean="0">
                <a:latin typeface="メイリオ" pitchFamily="50" charset="-128"/>
                <a:ea typeface="メイリオ" pitchFamily="50" charset="-128"/>
              </a:rPr>
              <a:t>効用の無差別曲線とリスク・リターン</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無差別曲線：期待効用が同じ値</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3438356" y="3717033"/>
            <a:ext cx="14532" cy="21490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3423824" y="5866120"/>
            <a:ext cx="2966860" cy="11153"/>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4" name="円弧 13"/>
          <p:cNvSpPr/>
          <p:nvPr/>
        </p:nvSpPr>
        <p:spPr>
          <a:xfrm rot="5400000">
            <a:off x="2278595" y="2554055"/>
            <a:ext cx="2282554" cy="2448272"/>
          </a:xfrm>
          <a:prstGeom prst="arc">
            <a:avLst/>
          </a:pr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円弧 14"/>
          <p:cNvSpPr/>
          <p:nvPr/>
        </p:nvSpPr>
        <p:spPr>
          <a:xfrm rot="5400000">
            <a:off x="1763688" y="1844826"/>
            <a:ext cx="3384376" cy="3960439"/>
          </a:xfrm>
          <a:prstGeom prst="arc">
            <a:avLst/>
          </a:pr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6146" name="Picture 2"/>
          <p:cNvPicPr>
            <a:picLocks noChangeAspect="1" noChangeArrowheads="1"/>
          </p:cNvPicPr>
          <p:nvPr/>
        </p:nvPicPr>
        <p:blipFill>
          <a:blip r:embed="rId2" cstate="print"/>
          <a:srcRect/>
          <a:stretch>
            <a:fillRect/>
          </a:stretch>
        </p:blipFill>
        <p:spPr bwMode="auto">
          <a:xfrm>
            <a:off x="1759421" y="2204864"/>
            <a:ext cx="5476875" cy="819150"/>
          </a:xfrm>
          <a:prstGeom prst="rect">
            <a:avLst/>
          </a:prstGeom>
          <a:noFill/>
          <a:ln w="9525">
            <a:noFill/>
            <a:miter lim="800000"/>
            <a:headEnd/>
            <a:tailEnd/>
          </a:ln>
        </p:spPr>
      </p:pic>
      <p:sp>
        <p:nvSpPr>
          <p:cNvPr id="9" name="正方形/長方形 8"/>
          <p:cNvSpPr/>
          <p:nvPr/>
        </p:nvSpPr>
        <p:spPr>
          <a:xfrm>
            <a:off x="3347864" y="3080573"/>
            <a:ext cx="4971297" cy="492443"/>
          </a:xfrm>
          <a:prstGeom prst="rect">
            <a:avLst/>
          </a:prstGeom>
        </p:spPr>
        <p:txBody>
          <a:bodyPr wrap="none">
            <a:spAutoFit/>
          </a:bodyPr>
          <a:lstStyle/>
          <a:p>
            <a:r>
              <a:rPr lang="en-US" altLang="ja-JP" sz="2600" dirty="0" smtClean="0">
                <a:solidFill>
                  <a:schemeClr val="tx2"/>
                </a:solidFill>
                <a:latin typeface="メイリオ" pitchFamily="50" charset="-128"/>
                <a:ea typeface="メイリオ" pitchFamily="50" charset="-128"/>
              </a:rPr>
              <a:t>:σ, μ</a:t>
            </a:r>
            <a:r>
              <a:rPr lang="ja-JP" altLang="en-US" sz="2600" dirty="0" smtClean="0">
                <a:solidFill>
                  <a:schemeClr val="tx2"/>
                </a:solidFill>
                <a:latin typeface="メイリオ" pitchFamily="50" charset="-128"/>
                <a:ea typeface="メイリオ" pitchFamily="50" charset="-128"/>
              </a:rPr>
              <a:t>の関数とみれば円の方程式</a:t>
            </a:r>
            <a:endParaRPr lang="ja-JP" altLang="en-US" sz="2600" dirty="0"/>
          </a:p>
        </p:txBody>
      </p:sp>
      <p:sp>
        <p:nvSpPr>
          <p:cNvPr id="10" name="正方形/長方形 9"/>
          <p:cNvSpPr/>
          <p:nvPr/>
        </p:nvSpPr>
        <p:spPr>
          <a:xfrm>
            <a:off x="774060" y="5013176"/>
            <a:ext cx="2236510"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効用の無差別曲線</a:t>
            </a:r>
            <a:endParaRPr lang="ja-JP" altLang="en-US" sz="2000" b="1" dirty="0"/>
          </a:p>
        </p:txBody>
      </p:sp>
      <p:cxnSp>
        <p:nvCxnSpPr>
          <p:cNvPr id="12" name="直線矢印コネクタ 11"/>
          <p:cNvCxnSpPr>
            <a:stCxn id="10" idx="3"/>
          </p:cNvCxnSpPr>
          <p:nvPr/>
        </p:nvCxnSpPr>
        <p:spPr>
          <a:xfrm flipV="1">
            <a:off x="3010570" y="4941168"/>
            <a:ext cx="355778" cy="272063"/>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0" idx="3"/>
          </p:cNvCxnSpPr>
          <p:nvPr/>
        </p:nvCxnSpPr>
        <p:spPr>
          <a:xfrm>
            <a:off x="3010570" y="5213231"/>
            <a:ext cx="355778" cy="304001"/>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4590484" y="4355812"/>
            <a:ext cx="1338828" cy="369332"/>
          </a:xfrm>
          <a:prstGeom prst="rect">
            <a:avLst/>
          </a:prstGeom>
          <a:solidFill>
            <a:schemeClr val="bg1"/>
          </a:solidFill>
        </p:spPr>
        <p:txBody>
          <a:bodyPr wrap="none">
            <a:spAutoFit/>
          </a:bodyPr>
          <a:lstStyle/>
          <a:p>
            <a:r>
              <a:rPr lang="ja-JP" altLang="en-US" b="1" dirty="0" smtClean="0">
                <a:solidFill>
                  <a:srgbClr val="C00000"/>
                </a:solidFill>
                <a:latin typeface="メイリオ" pitchFamily="50" charset="-128"/>
                <a:ea typeface="メイリオ" pitchFamily="50" charset="-128"/>
              </a:rPr>
              <a:t>効用が増大</a:t>
            </a:r>
            <a:endParaRPr lang="ja-JP" altLang="en-US" b="1" dirty="0">
              <a:solidFill>
                <a:srgbClr val="C00000"/>
              </a:solidFill>
            </a:endParaRPr>
          </a:p>
        </p:txBody>
      </p:sp>
      <p:sp>
        <p:nvSpPr>
          <p:cNvPr id="20" name="上矢印 19"/>
          <p:cNvSpPr/>
          <p:nvPr/>
        </p:nvSpPr>
        <p:spPr>
          <a:xfrm rot="18814600">
            <a:off x="4293747" y="4609691"/>
            <a:ext cx="432048" cy="360040"/>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070204" y="3717032"/>
            <a:ext cx="1386918" cy="400110"/>
          </a:xfrm>
          <a:prstGeom prst="rect">
            <a:avLst/>
          </a:prstGeom>
        </p:spPr>
        <p:txBody>
          <a:bodyPr wrap="none">
            <a:spAutoFit/>
          </a:bodyPr>
          <a:lstStyle/>
          <a:p>
            <a:r>
              <a:rPr lang="ja-JP" altLang="en-US" sz="2000" b="1" dirty="0" smtClean="0">
                <a:solidFill>
                  <a:srgbClr val="200E17"/>
                </a:solidFill>
                <a:latin typeface="メイリオ" pitchFamily="50" charset="-128"/>
                <a:ea typeface="メイリオ" pitchFamily="50" charset="-128"/>
                <a:cs typeface="+mj-cs"/>
              </a:rPr>
              <a:t>リターン</a:t>
            </a:r>
            <a:r>
              <a:rPr lang="en-US" altLang="ja-JP" sz="2000" b="1" dirty="0" smtClean="0">
                <a:solidFill>
                  <a:srgbClr val="200E17"/>
                </a:solidFill>
                <a:latin typeface="メイリオ" pitchFamily="50" charset="-128"/>
                <a:ea typeface="メイリオ" pitchFamily="50" charset="-128"/>
                <a:cs typeface="+mj-cs"/>
              </a:rPr>
              <a:t>μ</a:t>
            </a:r>
            <a:endParaRPr lang="ja-JP" altLang="en-US" sz="2000" b="1" dirty="0"/>
          </a:p>
        </p:txBody>
      </p:sp>
      <p:sp>
        <p:nvSpPr>
          <p:cNvPr id="23" name="正方形/長方形 22"/>
          <p:cNvSpPr/>
          <p:nvPr/>
        </p:nvSpPr>
        <p:spPr>
          <a:xfrm>
            <a:off x="6174660" y="5949280"/>
            <a:ext cx="1133644" cy="400110"/>
          </a:xfrm>
          <a:prstGeom prst="rect">
            <a:avLst/>
          </a:prstGeom>
        </p:spPr>
        <p:txBody>
          <a:bodyPr wrap="none">
            <a:spAutoFit/>
          </a:bodyPr>
          <a:lstStyle/>
          <a:p>
            <a:r>
              <a:rPr lang="ja-JP" altLang="en-US" sz="2000" b="1" dirty="0" smtClean="0">
                <a:solidFill>
                  <a:srgbClr val="200E17"/>
                </a:solidFill>
                <a:latin typeface="メイリオ" pitchFamily="50" charset="-128"/>
                <a:ea typeface="メイリオ" pitchFamily="50" charset="-128"/>
                <a:cs typeface="+mj-cs"/>
              </a:rPr>
              <a:t>リスク</a:t>
            </a:r>
            <a:r>
              <a:rPr lang="en-US" altLang="ja-JP" sz="2000" b="1" dirty="0" smtClean="0">
                <a:solidFill>
                  <a:srgbClr val="200E17"/>
                </a:solidFill>
                <a:latin typeface="メイリオ" pitchFamily="50" charset="-128"/>
                <a:ea typeface="メイリオ" pitchFamily="50" charset="-128"/>
                <a:cs typeface="+mj-cs"/>
              </a:rPr>
              <a:t>σ</a:t>
            </a:r>
            <a:endParaRPr lang="ja-JP" altLang="en-US" sz="2000" b="1" dirty="0"/>
          </a:p>
        </p:txBody>
      </p:sp>
      <p:pic>
        <p:nvPicPr>
          <p:cNvPr id="1026" name="Picture 2"/>
          <p:cNvPicPr>
            <a:picLocks noChangeAspect="1" noChangeArrowheads="1"/>
          </p:cNvPicPr>
          <p:nvPr/>
        </p:nvPicPr>
        <p:blipFill>
          <a:blip r:embed="rId3" cstate="print"/>
          <a:srcRect/>
          <a:stretch>
            <a:fillRect/>
          </a:stretch>
        </p:blipFill>
        <p:spPr bwMode="auto">
          <a:xfrm>
            <a:off x="5716141" y="3501008"/>
            <a:ext cx="3176339" cy="4573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smtClean="0">
                <a:latin typeface="メイリオ" pitchFamily="50" charset="-128"/>
                <a:ea typeface="メイリオ" pitchFamily="50" charset="-128"/>
              </a:rPr>
              <a:t>本日習得してほしいこと！</a:t>
            </a:r>
            <a:endParaRPr kumimoji="1" lang="ja-JP" altLang="en-US" b="1" dirty="0">
              <a:latin typeface="メイリオ" pitchFamily="50" charset="-128"/>
              <a:ea typeface="メイリオ" pitchFamily="50" charset="-128"/>
            </a:endParaRPr>
          </a:p>
        </p:txBody>
      </p:sp>
      <p:sp>
        <p:nvSpPr>
          <p:cNvPr id="4" name="テキスト ボックス 3"/>
          <p:cNvSpPr txBox="1"/>
          <p:nvPr/>
        </p:nvSpPr>
        <p:spPr>
          <a:xfrm>
            <a:off x="251520" y="2636912"/>
            <a:ext cx="8748464" cy="2308324"/>
          </a:xfrm>
          <a:prstGeom prst="rect">
            <a:avLst/>
          </a:prstGeom>
          <a:noFill/>
        </p:spPr>
        <p:txBody>
          <a:bodyPr wrap="square" rtlCol="0">
            <a:spAutoFit/>
          </a:bodyPr>
          <a:lstStyle/>
          <a:p>
            <a:r>
              <a:rPr lang="ja-JP" altLang="en-US" sz="4800" b="1" dirty="0" smtClean="0">
                <a:solidFill>
                  <a:schemeClr val="tx2"/>
                </a:solidFill>
                <a:latin typeface="メイリオ" pitchFamily="50" charset="-128"/>
                <a:ea typeface="メイリオ" pitchFamily="50" charset="-128"/>
              </a:rPr>
              <a:t>お金はヒトも経済・経営も支配する？</a:t>
            </a:r>
            <a:r>
              <a:rPr lang="ja-JP" altLang="en-US" sz="4800" b="1" dirty="0" smtClean="0">
                <a:solidFill>
                  <a:srgbClr val="C00000"/>
                </a:solidFill>
                <a:latin typeface="メイリオ" pitchFamily="50" charset="-128"/>
                <a:ea typeface="メイリオ" pitchFamily="50" charset="-128"/>
              </a:rPr>
              <a:t>金融工学</a:t>
            </a:r>
            <a:r>
              <a:rPr lang="ja-JP" altLang="en-US" sz="4800" b="1" dirty="0" smtClean="0">
                <a:solidFill>
                  <a:schemeClr val="tx2"/>
                </a:solidFill>
                <a:latin typeface="メイリオ" pitchFamily="50" charset="-128"/>
                <a:ea typeface="メイリオ" pitchFamily="50" charset="-128"/>
              </a:rPr>
              <a:t>をしっかり勉強しよう！</a:t>
            </a:r>
            <a:endParaRPr kumimoji="1" lang="ja-JP" altLang="en-US" sz="48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分散投資と効用関数</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b="1" dirty="0" smtClean="0">
                <a:solidFill>
                  <a:schemeClr val="tx2"/>
                </a:solidFill>
                <a:latin typeface="メイリオ" pitchFamily="50" charset="-128"/>
                <a:ea typeface="メイリオ" pitchFamily="50" charset="-128"/>
              </a:rPr>
              <a:t>分散投資＝リスク管理</a:t>
            </a:r>
            <a:endParaRPr lang="en-US" altLang="ja-JP" sz="2800" b="1"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儲けたい，けどリスクは負いたくない</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ハイリスク・ハイリターンとローリスク・ローリターン</a:t>
            </a:r>
            <a:r>
              <a:rPr lang="ja-JP" altLang="en-US" sz="2800" dirty="0" err="1" smtClean="0">
                <a:solidFill>
                  <a:schemeClr val="tx2"/>
                </a:solidFill>
                <a:latin typeface="メイリオ" pitchFamily="50" charset="-128"/>
                <a:ea typeface="メイリオ" pitchFamily="50" charset="-128"/>
              </a:rPr>
              <a:t>のを</a:t>
            </a:r>
            <a:r>
              <a:rPr lang="ja-JP" altLang="en-US" sz="2800" dirty="0" smtClean="0">
                <a:solidFill>
                  <a:schemeClr val="tx2"/>
                </a:solidFill>
                <a:latin typeface="メイリオ" pitchFamily="50" charset="-128"/>
                <a:ea typeface="メイリオ" pitchFamily="50" charset="-128"/>
              </a:rPr>
              <a:t>適当に組合せる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ほどほどのリターンと，ほどほどのリスクをもつ商品に投資</a:t>
            </a:r>
            <a:endParaRPr lang="en-US" altLang="ja-JP" sz="2800" dirty="0" smtClean="0">
              <a:solidFill>
                <a:schemeClr val="tx2"/>
              </a:solidFill>
              <a:latin typeface="メイリオ" pitchFamily="50" charset="-128"/>
              <a:ea typeface="メイリオ" pitchFamily="50" charset="-128"/>
            </a:endParaRPr>
          </a:p>
        </p:txBody>
      </p:sp>
      <p:sp>
        <p:nvSpPr>
          <p:cNvPr id="5" name="正方形/長方形 4"/>
          <p:cNvSpPr/>
          <p:nvPr/>
        </p:nvSpPr>
        <p:spPr>
          <a:xfrm>
            <a:off x="3203848" y="5066020"/>
            <a:ext cx="2698175" cy="523220"/>
          </a:xfrm>
          <a:prstGeom prst="rect">
            <a:avLst/>
          </a:prstGeom>
        </p:spPr>
        <p:txBody>
          <a:bodyPr wrap="none">
            <a:spAutoFit/>
          </a:bodyPr>
          <a:lstStyle/>
          <a:p>
            <a:r>
              <a:rPr lang="ja-JP" altLang="en-US" sz="2800" b="1" dirty="0" smtClean="0">
                <a:solidFill>
                  <a:srgbClr val="C00000"/>
                </a:solidFill>
                <a:latin typeface="メイリオ" pitchFamily="50" charset="-128"/>
                <a:ea typeface="メイリオ" pitchFamily="50" charset="-128"/>
              </a:rPr>
              <a:t>ポートフォリオ</a:t>
            </a:r>
            <a:endParaRPr lang="ja-JP" altLang="en-US" sz="2800" b="1" dirty="0">
              <a:solidFill>
                <a:srgbClr val="C00000"/>
              </a:solidFill>
            </a:endParaRPr>
          </a:p>
        </p:txBody>
      </p:sp>
      <p:sp>
        <p:nvSpPr>
          <p:cNvPr id="6" name="下矢印 5"/>
          <p:cNvSpPr/>
          <p:nvPr/>
        </p:nvSpPr>
        <p:spPr>
          <a:xfrm>
            <a:off x="4283968" y="4653136"/>
            <a:ext cx="576064" cy="360040"/>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P.279</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en-US" altLang="ja-JP" dirty="0" smtClean="0">
                <a:latin typeface="メイリオ" pitchFamily="50" charset="-128"/>
                <a:ea typeface="メイリオ" pitchFamily="50" charset="-128"/>
              </a:rPr>
              <a:t>2</a:t>
            </a:r>
            <a:r>
              <a:rPr kumimoji="1" lang="ja-JP" altLang="en-US" dirty="0" smtClean="0">
                <a:latin typeface="メイリオ" pitchFamily="50" charset="-128"/>
                <a:ea typeface="メイリオ" pitchFamily="50" charset="-128"/>
              </a:rPr>
              <a:t>資産のポートフォリオ</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en-US" altLang="ja-JP" sz="2800" dirty="0" smtClean="0">
                <a:solidFill>
                  <a:schemeClr val="tx2"/>
                </a:solidFill>
                <a:latin typeface="メイリオ" pitchFamily="50" charset="-128"/>
                <a:ea typeface="メイリオ" pitchFamily="50" charset="-128"/>
              </a:rPr>
              <a:t>2</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資産の組合せ</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A</a:t>
            </a:r>
            <a:r>
              <a:rPr lang="ja-JP" altLang="en-US" dirty="0" err="1" smtClean="0">
                <a:solidFill>
                  <a:schemeClr val="tx2"/>
                </a:solidFill>
                <a:latin typeface="メイリオ" pitchFamily="50" charset="-128"/>
                <a:ea typeface="メイリオ" pitchFamily="50" charset="-128"/>
              </a:rPr>
              <a:t>の収</a:t>
            </a:r>
            <a:r>
              <a:rPr lang="ja-JP" altLang="en-US" dirty="0" smtClean="0">
                <a:solidFill>
                  <a:schemeClr val="tx2"/>
                </a:solidFill>
                <a:latin typeface="メイリオ" pitchFamily="50" charset="-128"/>
                <a:ea typeface="メイリオ" pitchFamily="50" charset="-128"/>
              </a:rPr>
              <a:t>益</a:t>
            </a:r>
            <a:r>
              <a:rPr lang="en-US" altLang="ja-JP" dirty="0" smtClean="0">
                <a:solidFill>
                  <a:schemeClr val="tx2"/>
                </a:solidFill>
                <a:latin typeface="メイリオ" pitchFamily="50" charset="-128"/>
                <a:ea typeface="メイリオ" pitchFamily="50" charset="-128"/>
              </a:rPr>
              <a:t> X: </a:t>
            </a:r>
            <a:r>
              <a:rPr lang="ja-JP" altLang="en-US" dirty="0" smtClean="0">
                <a:solidFill>
                  <a:schemeClr val="tx2"/>
                </a:solidFill>
                <a:latin typeface="メイリオ" pitchFamily="50" charset="-128"/>
                <a:ea typeface="メイリオ" pitchFamily="50" charset="-128"/>
              </a:rPr>
              <a:t>平均</a:t>
            </a:r>
            <a:r>
              <a:rPr lang="en-US" altLang="ja-JP" dirty="0" smtClean="0">
                <a:solidFill>
                  <a:schemeClr val="tx2"/>
                </a:solidFill>
                <a:latin typeface="メイリオ" pitchFamily="50" charset="-128"/>
                <a:ea typeface="メイリオ" pitchFamily="50" charset="-128"/>
              </a:rPr>
              <a:t>μ</a:t>
            </a:r>
            <a:r>
              <a:rPr lang="ja-JP" altLang="en-US" dirty="0" smtClean="0">
                <a:solidFill>
                  <a:schemeClr val="tx2"/>
                </a:solidFill>
                <a:latin typeface="メイリオ" pitchFamily="50" charset="-128"/>
                <a:ea typeface="メイリオ" pitchFamily="50" charset="-128"/>
              </a:rPr>
              <a:t>と標準偏差</a:t>
            </a:r>
            <a:r>
              <a:rPr lang="en-US" altLang="ja-JP" dirty="0" smtClean="0">
                <a:solidFill>
                  <a:schemeClr val="tx2"/>
                </a:solidFill>
                <a:latin typeface="メイリオ" pitchFamily="50" charset="-128"/>
                <a:ea typeface="メイリオ" pitchFamily="50" charset="-128"/>
              </a:rPr>
              <a:t>σ</a:t>
            </a:r>
          </a:p>
          <a:p>
            <a:pPr lvl="1"/>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B</a:t>
            </a:r>
            <a:r>
              <a:rPr lang="ja-JP" altLang="en-US" dirty="0" err="1" smtClean="0">
                <a:solidFill>
                  <a:schemeClr val="tx2"/>
                </a:solidFill>
                <a:latin typeface="メイリオ" pitchFamily="50" charset="-128"/>
                <a:ea typeface="メイリオ" pitchFamily="50" charset="-128"/>
              </a:rPr>
              <a:t>の収</a:t>
            </a:r>
            <a:r>
              <a:rPr lang="ja-JP" altLang="en-US" dirty="0" smtClean="0">
                <a:solidFill>
                  <a:schemeClr val="tx2"/>
                </a:solidFill>
                <a:latin typeface="メイリオ" pitchFamily="50" charset="-128"/>
                <a:ea typeface="メイリオ" pitchFamily="50" charset="-128"/>
              </a:rPr>
              <a:t>益</a:t>
            </a:r>
            <a:r>
              <a:rPr lang="en-US" altLang="ja-JP" dirty="0" smtClean="0">
                <a:solidFill>
                  <a:schemeClr val="tx2"/>
                </a:solidFill>
                <a:latin typeface="メイリオ" pitchFamily="50" charset="-128"/>
                <a:ea typeface="メイリオ" pitchFamily="50" charset="-128"/>
              </a:rPr>
              <a:t> Y: </a:t>
            </a:r>
            <a:r>
              <a:rPr lang="ja-JP" altLang="en-US" dirty="0" smtClean="0">
                <a:solidFill>
                  <a:schemeClr val="tx2"/>
                </a:solidFill>
                <a:latin typeface="メイリオ" pitchFamily="50" charset="-128"/>
                <a:ea typeface="メイリオ" pitchFamily="50" charset="-128"/>
              </a:rPr>
              <a:t>平均</a:t>
            </a:r>
            <a:r>
              <a:rPr lang="en-US" altLang="ja-JP" dirty="0" smtClean="0">
                <a:solidFill>
                  <a:schemeClr val="tx2"/>
                </a:solidFill>
                <a:latin typeface="メイリオ" pitchFamily="50" charset="-128"/>
                <a:ea typeface="メイリオ" pitchFamily="50" charset="-128"/>
              </a:rPr>
              <a:t>ν</a:t>
            </a:r>
            <a:r>
              <a:rPr lang="ja-JP" altLang="en-US" dirty="0" smtClean="0">
                <a:solidFill>
                  <a:schemeClr val="tx2"/>
                </a:solidFill>
                <a:latin typeface="メイリオ" pitchFamily="50" charset="-128"/>
                <a:ea typeface="メイリオ" pitchFamily="50" charset="-128"/>
              </a:rPr>
              <a:t>と標準偏差</a:t>
            </a:r>
            <a:r>
              <a:rPr lang="en-US" altLang="ja-JP" dirty="0" smtClean="0">
                <a:solidFill>
                  <a:schemeClr val="tx2"/>
                </a:solidFill>
                <a:latin typeface="メイリオ" pitchFamily="50" charset="-128"/>
                <a:ea typeface="メイリオ" pitchFamily="50" charset="-128"/>
              </a:rPr>
              <a:t>τ</a:t>
            </a:r>
          </a:p>
          <a:p>
            <a:pPr lvl="1"/>
            <a:r>
              <a:rPr lang="ja-JP" altLang="en-US" dirty="0" smtClean="0">
                <a:solidFill>
                  <a:schemeClr val="tx2"/>
                </a:solidFill>
                <a:latin typeface="メイリオ" pitchFamily="50" charset="-128"/>
                <a:ea typeface="メイリオ" pitchFamily="50" charset="-128"/>
              </a:rPr>
              <a:t>相関係数は</a:t>
            </a:r>
            <a:r>
              <a:rPr lang="en-US" altLang="ja-JP" dirty="0" smtClean="0">
                <a:solidFill>
                  <a:schemeClr val="tx2"/>
                </a:solidFill>
                <a:latin typeface="メイリオ" pitchFamily="50" charset="-128"/>
                <a:ea typeface="メイリオ" pitchFamily="50" charset="-128"/>
              </a:rPr>
              <a:t>ρ</a:t>
            </a:r>
          </a:p>
          <a:p>
            <a:pPr lvl="1"/>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単位の資産を，資産</a:t>
            </a:r>
            <a:r>
              <a:rPr lang="en-US" altLang="ja-JP" dirty="0" smtClean="0">
                <a:solidFill>
                  <a:schemeClr val="tx2"/>
                </a:solidFill>
                <a:latin typeface="メイリオ" pitchFamily="50" charset="-128"/>
                <a:ea typeface="メイリオ" pitchFamily="50" charset="-128"/>
              </a:rPr>
              <a:t>A</a:t>
            </a:r>
            <a:r>
              <a:rPr lang="ja-JP" altLang="en-US" dirty="0" smtClean="0">
                <a:solidFill>
                  <a:schemeClr val="tx2"/>
                </a:solidFill>
                <a:latin typeface="メイリオ" pitchFamily="50" charset="-128"/>
                <a:ea typeface="メイリオ" pitchFamily="50" charset="-128"/>
              </a:rPr>
              <a:t>に</a:t>
            </a:r>
            <a:r>
              <a:rPr lang="en-US" altLang="ja-JP" dirty="0" smtClean="0">
                <a:solidFill>
                  <a:schemeClr val="tx2"/>
                </a:solidFill>
                <a:latin typeface="メイリオ" pitchFamily="50" charset="-128"/>
                <a:ea typeface="メイリオ" pitchFamily="50" charset="-128"/>
              </a:rPr>
              <a:t>u, </a:t>
            </a:r>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に</a:t>
            </a:r>
            <a:r>
              <a:rPr lang="en-US" altLang="ja-JP" dirty="0" smtClean="0">
                <a:solidFill>
                  <a:schemeClr val="tx2"/>
                </a:solidFill>
                <a:latin typeface="メイリオ" pitchFamily="50" charset="-128"/>
                <a:ea typeface="メイリオ" pitchFamily="50" charset="-128"/>
              </a:rPr>
              <a:t>1-u</a:t>
            </a:r>
            <a:r>
              <a:rPr lang="ja-JP" altLang="en-US" dirty="0" smtClean="0">
                <a:solidFill>
                  <a:schemeClr val="tx2"/>
                </a:solidFill>
                <a:latin typeface="メイリオ" pitchFamily="50" charset="-128"/>
                <a:ea typeface="メイリオ" pitchFamily="50" charset="-128"/>
              </a:rPr>
              <a:t>投資する</a:t>
            </a:r>
            <a:endParaRPr lang="en-US" altLang="ja-JP" dirty="0" smtClean="0">
              <a:solidFill>
                <a:schemeClr val="tx2"/>
              </a:solidFill>
              <a:latin typeface="メイリオ" pitchFamily="50" charset="-128"/>
              <a:ea typeface="メイリオ" pitchFamily="50" charset="-128"/>
            </a:endParaRPr>
          </a:p>
        </p:txBody>
      </p:sp>
      <p:pic>
        <p:nvPicPr>
          <p:cNvPr id="7171" name="Picture 3"/>
          <p:cNvPicPr>
            <a:picLocks noChangeAspect="1" noChangeArrowheads="1"/>
          </p:cNvPicPr>
          <p:nvPr/>
        </p:nvPicPr>
        <p:blipFill>
          <a:blip r:embed="rId2" cstate="print"/>
          <a:srcRect/>
          <a:stretch>
            <a:fillRect/>
          </a:stretch>
        </p:blipFill>
        <p:spPr bwMode="auto">
          <a:xfrm>
            <a:off x="971600" y="4221088"/>
            <a:ext cx="7298868" cy="1590002"/>
          </a:xfrm>
          <a:prstGeom prst="rect">
            <a:avLst/>
          </a:prstGeom>
          <a:noFill/>
          <a:ln w="9525">
            <a:noFill/>
            <a:miter lim="800000"/>
            <a:headEnd/>
            <a:tailEnd/>
          </a:ln>
        </p:spPr>
      </p:pic>
      <p:sp>
        <p:nvSpPr>
          <p:cNvPr id="6" name="正方形/長方形 5"/>
          <p:cNvSpPr/>
          <p:nvPr/>
        </p:nvSpPr>
        <p:spPr>
          <a:xfrm>
            <a:off x="4572000" y="4221088"/>
            <a:ext cx="3888432" cy="8640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475656" y="5807005"/>
            <a:ext cx="1663982" cy="646331"/>
          </a:xfrm>
          <a:prstGeom prst="rect">
            <a:avLst/>
          </a:prstGeom>
        </p:spPr>
        <p:txBody>
          <a:bodyPr wrap="none">
            <a:spAutoFit/>
          </a:bodyPr>
          <a:lstStyle/>
          <a:p>
            <a:r>
              <a:rPr lang="en-US" altLang="ja-JP" dirty="0" smtClean="0">
                <a:solidFill>
                  <a:schemeClr val="tx2"/>
                </a:solidFill>
                <a:latin typeface="メイリオ" pitchFamily="50" charset="-128"/>
                <a:ea typeface="メイリオ" pitchFamily="50" charset="-128"/>
              </a:rPr>
              <a:t>X:</a:t>
            </a:r>
            <a:r>
              <a:rPr lang="ja-JP" altLang="en-US" dirty="0" smtClean="0">
                <a:solidFill>
                  <a:schemeClr val="tx2"/>
                </a:solidFill>
                <a:latin typeface="メイリオ" pitchFamily="50" charset="-128"/>
                <a:ea typeface="メイリオ" pitchFamily="50" charset="-128"/>
              </a:rPr>
              <a:t> ローリスク</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ローリターン</a:t>
            </a:r>
            <a:endParaRPr lang="ja-JP" altLang="en-US" dirty="0">
              <a:solidFill>
                <a:schemeClr val="tx2"/>
              </a:solidFill>
              <a:latin typeface="メイリオ" pitchFamily="50" charset="-128"/>
              <a:ea typeface="メイリオ" pitchFamily="50" charset="-128"/>
            </a:endParaRPr>
          </a:p>
        </p:txBody>
      </p:sp>
      <p:sp>
        <p:nvSpPr>
          <p:cNvPr id="8" name="正方形/長方形 7"/>
          <p:cNvSpPr/>
          <p:nvPr/>
        </p:nvSpPr>
        <p:spPr>
          <a:xfrm>
            <a:off x="5450612" y="5805264"/>
            <a:ext cx="1640193" cy="646331"/>
          </a:xfrm>
          <a:prstGeom prst="rect">
            <a:avLst/>
          </a:prstGeom>
        </p:spPr>
        <p:txBody>
          <a:bodyPr wrap="none">
            <a:spAutoFit/>
          </a:bodyPr>
          <a:lstStyle/>
          <a:p>
            <a:r>
              <a:rPr lang="en-US" altLang="ja-JP" dirty="0" smtClean="0">
                <a:solidFill>
                  <a:schemeClr val="tx2"/>
                </a:solidFill>
                <a:latin typeface="メイリオ" pitchFamily="50" charset="-128"/>
                <a:ea typeface="メイリオ" pitchFamily="50" charset="-128"/>
              </a:rPr>
              <a:t>Y: </a:t>
            </a:r>
            <a:r>
              <a:rPr lang="ja-JP" altLang="en-US" dirty="0" smtClean="0">
                <a:solidFill>
                  <a:schemeClr val="tx2"/>
                </a:solidFill>
                <a:latin typeface="メイリオ" pitchFamily="50" charset="-128"/>
                <a:ea typeface="メイリオ" pitchFamily="50" charset="-128"/>
              </a:rPr>
              <a:t>ハイリスク</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ハイリターン</a:t>
            </a:r>
            <a:endParaRPr lang="ja-JP" altLang="en-US" dirty="0">
              <a:solidFill>
                <a:schemeClr val="tx2"/>
              </a:solidFill>
              <a:latin typeface="メイリオ" pitchFamily="50" charset="-128"/>
              <a:ea typeface="メイリオ" pitchFamily="50" charset="-128"/>
            </a:endParaRPr>
          </a:p>
        </p:txBody>
      </p:sp>
      <p:sp>
        <p:nvSpPr>
          <p:cNvPr id="9" name="正方形/長方形 8"/>
          <p:cNvSpPr/>
          <p:nvPr/>
        </p:nvSpPr>
        <p:spPr>
          <a:xfrm>
            <a:off x="3203848" y="5807005"/>
            <a:ext cx="1898277" cy="646331"/>
          </a:xfrm>
          <a:prstGeom prst="rect">
            <a:avLst/>
          </a:prstGeom>
          <a:ln>
            <a:solidFill>
              <a:schemeClr val="tx2"/>
            </a:solidFill>
          </a:ln>
        </p:spPr>
        <p:txBody>
          <a:bodyPr wrap="none">
            <a:spAutoFit/>
          </a:bodyPr>
          <a:lstStyle/>
          <a:p>
            <a:r>
              <a:rPr lang="en-US" altLang="ja-JP" dirty="0" smtClean="0">
                <a:solidFill>
                  <a:schemeClr val="tx2"/>
                </a:solidFill>
                <a:latin typeface="メイリオ" pitchFamily="50" charset="-128"/>
                <a:ea typeface="メイリオ" pitchFamily="50" charset="-128"/>
              </a:rPr>
              <a:t>Z: </a:t>
            </a:r>
            <a:r>
              <a:rPr lang="ja-JP" altLang="en-US" dirty="0" smtClean="0">
                <a:solidFill>
                  <a:schemeClr val="tx2"/>
                </a:solidFill>
                <a:latin typeface="メイリオ" pitchFamily="50" charset="-128"/>
                <a:ea typeface="メイリオ" pitchFamily="50" charset="-128"/>
              </a:rPr>
              <a:t>適度なリスク</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適度なリターン</a:t>
            </a:r>
            <a:endParaRPr lang="ja-JP" altLang="en-US" dirty="0">
              <a:solidFill>
                <a:schemeClr val="tx2"/>
              </a:solidFill>
              <a:latin typeface="メイリオ" pitchFamily="50" charset="-128"/>
              <a:ea typeface="メイリオ" pitchFamily="50" charset="-128"/>
            </a:endParaRPr>
          </a:p>
        </p:txBody>
      </p:sp>
      <p:pic>
        <p:nvPicPr>
          <p:cNvPr id="7172" name="Picture 4"/>
          <p:cNvPicPr>
            <a:picLocks noChangeAspect="1" noChangeArrowheads="1"/>
          </p:cNvPicPr>
          <p:nvPr/>
        </p:nvPicPr>
        <p:blipFill>
          <a:blip r:embed="rId3" cstate="print"/>
          <a:srcRect/>
          <a:stretch>
            <a:fillRect/>
          </a:stretch>
        </p:blipFill>
        <p:spPr bwMode="auto">
          <a:xfrm>
            <a:off x="5292080" y="4149080"/>
            <a:ext cx="2638425" cy="466725"/>
          </a:xfrm>
          <a:prstGeom prst="rect">
            <a:avLst/>
          </a:prstGeom>
          <a:noFill/>
          <a:ln w="9525">
            <a:solidFill>
              <a:srgbClr val="C00000"/>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kumimoji="1" lang="en-US" altLang="ja-JP" dirty="0" smtClean="0">
                <a:latin typeface="メイリオ" pitchFamily="50" charset="-128"/>
                <a:ea typeface="メイリオ" pitchFamily="50" charset="-128"/>
              </a:rPr>
              <a:t>2</a:t>
            </a:r>
            <a:r>
              <a:rPr kumimoji="1" lang="ja-JP" altLang="en-US" dirty="0" smtClean="0">
                <a:latin typeface="メイリオ" pitchFamily="50" charset="-128"/>
                <a:ea typeface="メイリオ" pitchFamily="50" charset="-128"/>
              </a:rPr>
              <a:t>資産のポートフォリオの最適構成</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en-US" altLang="ja-JP" sz="2800" dirty="0" smtClean="0">
                <a:solidFill>
                  <a:schemeClr val="tx2"/>
                </a:solidFill>
                <a:latin typeface="メイリオ" pitchFamily="50" charset="-128"/>
                <a:ea typeface="メイリオ" pitchFamily="50" charset="-128"/>
              </a:rPr>
              <a:t>2</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資産の組合せ</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A</a:t>
            </a:r>
            <a:r>
              <a:rPr lang="ja-JP" altLang="en-US" dirty="0" err="1" smtClean="0">
                <a:solidFill>
                  <a:schemeClr val="tx2"/>
                </a:solidFill>
                <a:latin typeface="メイリオ" pitchFamily="50" charset="-128"/>
                <a:ea typeface="メイリオ" pitchFamily="50" charset="-128"/>
              </a:rPr>
              <a:t>の収</a:t>
            </a:r>
            <a:r>
              <a:rPr lang="ja-JP" altLang="en-US" dirty="0" smtClean="0">
                <a:solidFill>
                  <a:schemeClr val="tx2"/>
                </a:solidFill>
                <a:latin typeface="メイリオ" pitchFamily="50" charset="-128"/>
                <a:ea typeface="メイリオ" pitchFamily="50" charset="-128"/>
              </a:rPr>
              <a:t>益</a:t>
            </a:r>
            <a:r>
              <a:rPr lang="en-US" altLang="ja-JP" dirty="0" smtClean="0">
                <a:solidFill>
                  <a:schemeClr val="tx2"/>
                </a:solidFill>
                <a:latin typeface="メイリオ" pitchFamily="50" charset="-128"/>
                <a:ea typeface="メイリオ" pitchFamily="50" charset="-128"/>
              </a:rPr>
              <a:t> X: </a:t>
            </a:r>
            <a:r>
              <a:rPr lang="ja-JP" altLang="en-US" dirty="0" smtClean="0">
                <a:solidFill>
                  <a:schemeClr val="tx2"/>
                </a:solidFill>
                <a:latin typeface="メイリオ" pitchFamily="50" charset="-128"/>
                <a:ea typeface="メイリオ" pitchFamily="50" charset="-128"/>
              </a:rPr>
              <a:t>平均</a:t>
            </a:r>
            <a:r>
              <a:rPr lang="en-US" altLang="ja-JP" dirty="0" smtClean="0">
                <a:solidFill>
                  <a:schemeClr val="tx2"/>
                </a:solidFill>
                <a:latin typeface="メイリオ" pitchFamily="50" charset="-128"/>
                <a:ea typeface="メイリオ" pitchFamily="50" charset="-128"/>
              </a:rPr>
              <a:t>μ</a:t>
            </a:r>
            <a:r>
              <a:rPr lang="ja-JP" altLang="en-US" dirty="0" smtClean="0">
                <a:solidFill>
                  <a:schemeClr val="tx2"/>
                </a:solidFill>
                <a:latin typeface="メイリオ" pitchFamily="50" charset="-128"/>
                <a:ea typeface="メイリオ" pitchFamily="50" charset="-128"/>
              </a:rPr>
              <a:t>と標準偏差</a:t>
            </a:r>
            <a:r>
              <a:rPr lang="en-US" altLang="ja-JP" dirty="0" smtClean="0">
                <a:solidFill>
                  <a:schemeClr val="tx2"/>
                </a:solidFill>
                <a:latin typeface="メイリオ" pitchFamily="50" charset="-128"/>
                <a:ea typeface="メイリオ" pitchFamily="50" charset="-128"/>
              </a:rPr>
              <a:t>σ</a:t>
            </a: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(5</a:t>
            </a:r>
            <a:r>
              <a:rPr lang="ja-JP" altLang="en-US" dirty="0" smtClean="0">
                <a:solidFill>
                  <a:schemeClr val="tx2"/>
                </a:solidFill>
                <a:latin typeface="メイリオ" pitchFamily="50" charset="-128"/>
                <a:ea typeface="メイリオ" pitchFamily="50" charset="-128"/>
              </a:rPr>
              <a:t>と</a:t>
            </a:r>
            <a:r>
              <a:rPr lang="en-US" altLang="ja-JP" dirty="0" smtClean="0">
                <a:solidFill>
                  <a:schemeClr val="tx2"/>
                </a:solidFill>
                <a:latin typeface="メイリオ" pitchFamily="50" charset="-128"/>
                <a:ea typeface="メイリオ" pitchFamily="50" charset="-128"/>
              </a:rPr>
              <a:t>2)</a:t>
            </a:r>
          </a:p>
          <a:p>
            <a:pPr lvl="1"/>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B</a:t>
            </a:r>
            <a:r>
              <a:rPr lang="ja-JP" altLang="en-US" dirty="0" err="1" smtClean="0">
                <a:solidFill>
                  <a:schemeClr val="tx2"/>
                </a:solidFill>
                <a:latin typeface="メイリオ" pitchFamily="50" charset="-128"/>
                <a:ea typeface="メイリオ" pitchFamily="50" charset="-128"/>
              </a:rPr>
              <a:t>の収</a:t>
            </a:r>
            <a:r>
              <a:rPr lang="ja-JP" altLang="en-US" dirty="0" smtClean="0">
                <a:solidFill>
                  <a:schemeClr val="tx2"/>
                </a:solidFill>
                <a:latin typeface="メイリオ" pitchFamily="50" charset="-128"/>
                <a:ea typeface="メイリオ" pitchFamily="50" charset="-128"/>
              </a:rPr>
              <a:t>益</a:t>
            </a:r>
            <a:r>
              <a:rPr lang="en-US" altLang="ja-JP" dirty="0" smtClean="0">
                <a:solidFill>
                  <a:schemeClr val="tx2"/>
                </a:solidFill>
                <a:latin typeface="メイリオ" pitchFamily="50" charset="-128"/>
                <a:ea typeface="メイリオ" pitchFamily="50" charset="-128"/>
              </a:rPr>
              <a:t> Y: </a:t>
            </a:r>
            <a:r>
              <a:rPr lang="ja-JP" altLang="en-US" dirty="0" smtClean="0">
                <a:solidFill>
                  <a:schemeClr val="tx2"/>
                </a:solidFill>
                <a:latin typeface="メイリオ" pitchFamily="50" charset="-128"/>
                <a:ea typeface="メイリオ" pitchFamily="50" charset="-128"/>
              </a:rPr>
              <a:t>平均</a:t>
            </a:r>
            <a:r>
              <a:rPr lang="en-US" altLang="ja-JP" dirty="0" smtClean="0">
                <a:solidFill>
                  <a:schemeClr val="tx2"/>
                </a:solidFill>
                <a:latin typeface="メイリオ" pitchFamily="50" charset="-128"/>
                <a:ea typeface="メイリオ" pitchFamily="50" charset="-128"/>
              </a:rPr>
              <a:t>ν</a:t>
            </a:r>
            <a:r>
              <a:rPr lang="ja-JP" altLang="en-US" dirty="0" smtClean="0">
                <a:solidFill>
                  <a:schemeClr val="tx2"/>
                </a:solidFill>
                <a:latin typeface="メイリオ" pitchFamily="50" charset="-128"/>
                <a:ea typeface="メイリオ" pitchFamily="50" charset="-128"/>
              </a:rPr>
              <a:t>と標準偏差</a:t>
            </a:r>
            <a:r>
              <a:rPr lang="en-US" altLang="ja-JP" dirty="0" smtClean="0">
                <a:solidFill>
                  <a:schemeClr val="tx2"/>
                </a:solidFill>
                <a:latin typeface="メイリオ" pitchFamily="50" charset="-128"/>
                <a:ea typeface="メイリオ" pitchFamily="50" charset="-128"/>
              </a:rPr>
              <a:t>τ</a:t>
            </a: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(20</a:t>
            </a:r>
            <a:r>
              <a:rPr lang="ja-JP" altLang="en-US" dirty="0" smtClean="0">
                <a:solidFill>
                  <a:schemeClr val="tx2"/>
                </a:solidFill>
                <a:latin typeface="メイリオ" pitchFamily="50" charset="-128"/>
                <a:ea typeface="メイリオ" pitchFamily="50" charset="-128"/>
              </a:rPr>
              <a:t>と</a:t>
            </a:r>
            <a:r>
              <a:rPr lang="en-US" altLang="ja-JP" dirty="0" smtClean="0">
                <a:solidFill>
                  <a:schemeClr val="tx2"/>
                </a:solidFill>
                <a:latin typeface="メイリオ" pitchFamily="50" charset="-128"/>
                <a:ea typeface="メイリオ" pitchFamily="50" charset="-128"/>
              </a:rPr>
              <a:t>5)</a:t>
            </a:r>
          </a:p>
          <a:p>
            <a:pPr lvl="1"/>
            <a:r>
              <a:rPr lang="ja-JP" altLang="en-US" dirty="0" smtClean="0">
                <a:solidFill>
                  <a:schemeClr val="tx2"/>
                </a:solidFill>
                <a:latin typeface="メイリオ" pitchFamily="50" charset="-128"/>
                <a:ea typeface="メイリオ" pitchFamily="50" charset="-128"/>
              </a:rPr>
              <a:t>相関係数は</a:t>
            </a:r>
            <a:r>
              <a:rPr lang="en-US" altLang="ja-JP" dirty="0" smtClean="0">
                <a:solidFill>
                  <a:schemeClr val="tx2"/>
                </a:solidFill>
                <a:latin typeface="メイリオ" pitchFamily="50" charset="-128"/>
                <a:ea typeface="メイリオ" pitchFamily="50" charset="-128"/>
              </a:rPr>
              <a:t>ρ</a:t>
            </a: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0.5)</a:t>
            </a:r>
          </a:p>
          <a:p>
            <a:pPr lvl="1"/>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単位の資産を，資産</a:t>
            </a:r>
            <a:r>
              <a:rPr lang="en-US" altLang="ja-JP" dirty="0" smtClean="0">
                <a:solidFill>
                  <a:schemeClr val="tx2"/>
                </a:solidFill>
                <a:latin typeface="メイリオ" pitchFamily="50" charset="-128"/>
                <a:ea typeface="メイリオ" pitchFamily="50" charset="-128"/>
              </a:rPr>
              <a:t>A</a:t>
            </a:r>
            <a:r>
              <a:rPr lang="ja-JP" altLang="en-US" dirty="0" smtClean="0">
                <a:solidFill>
                  <a:schemeClr val="tx2"/>
                </a:solidFill>
                <a:latin typeface="メイリオ" pitchFamily="50" charset="-128"/>
                <a:ea typeface="メイリオ" pitchFamily="50" charset="-128"/>
              </a:rPr>
              <a:t>に</a:t>
            </a:r>
            <a:r>
              <a:rPr lang="en-US" altLang="ja-JP" dirty="0" smtClean="0">
                <a:solidFill>
                  <a:schemeClr val="tx2"/>
                </a:solidFill>
                <a:latin typeface="メイリオ" pitchFamily="50" charset="-128"/>
                <a:ea typeface="メイリオ" pitchFamily="50" charset="-128"/>
              </a:rPr>
              <a:t>u, </a:t>
            </a:r>
            <a:r>
              <a:rPr lang="ja-JP" altLang="en-US" dirty="0" smtClean="0">
                <a:solidFill>
                  <a:schemeClr val="tx2"/>
                </a:solidFill>
                <a:latin typeface="メイリオ" pitchFamily="50" charset="-128"/>
                <a:ea typeface="メイリオ" pitchFamily="50" charset="-128"/>
              </a:rPr>
              <a:t>資産</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に</a:t>
            </a:r>
            <a:r>
              <a:rPr lang="en-US" altLang="ja-JP" dirty="0" smtClean="0">
                <a:solidFill>
                  <a:schemeClr val="tx2"/>
                </a:solidFill>
                <a:latin typeface="メイリオ" pitchFamily="50" charset="-128"/>
                <a:ea typeface="メイリオ" pitchFamily="50" charset="-128"/>
              </a:rPr>
              <a:t>1-u</a:t>
            </a:r>
            <a:r>
              <a:rPr lang="ja-JP" altLang="en-US" dirty="0" smtClean="0">
                <a:solidFill>
                  <a:schemeClr val="tx2"/>
                </a:solidFill>
                <a:latin typeface="メイリオ" pitchFamily="50" charset="-128"/>
                <a:ea typeface="メイリオ" pitchFamily="50" charset="-128"/>
              </a:rPr>
              <a:t>投資する</a:t>
            </a:r>
            <a:endParaRPr lang="en-US" altLang="ja-JP"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281292" y="4233282"/>
            <a:ext cx="0" cy="23042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281292" y="6537538"/>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841132" y="4377298"/>
            <a:ext cx="143500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平均</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リターン</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7" name="正方形/長方形 6"/>
          <p:cNvSpPr/>
          <p:nvPr/>
        </p:nvSpPr>
        <p:spPr>
          <a:xfrm>
            <a:off x="6601772" y="6093296"/>
            <a:ext cx="121058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標準偏差</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リスク</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8" name="円/楕円 7"/>
          <p:cNvSpPr/>
          <p:nvPr/>
        </p:nvSpPr>
        <p:spPr>
          <a:xfrm>
            <a:off x="3289404" y="5745450"/>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p:cNvCxnSpPr>
            <a:endCxn id="8" idx="2"/>
          </p:cNvCxnSpPr>
          <p:nvPr/>
        </p:nvCxnSpPr>
        <p:spPr>
          <a:xfrm>
            <a:off x="2281292" y="5817458"/>
            <a:ext cx="1008112" cy="0"/>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3361412" y="5889466"/>
            <a:ext cx="0" cy="648072"/>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4729564" y="4809346"/>
            <a:ext cx="144016" cy="144016"/>
          </a:xfrm>
          <a:prstGeom prst="ellipse">
            <a:avLst/>
          </a:prstGeom>
          <a:solidFill>
            <a:srgbClr val="C0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p:nvPr/>
        </p:nvCxnSpPr>
        <p:spPr>
          <a:xfrm>
            <a:off x="2267744" y="5241394"/>
            <a:ext cx="1296144" cy="0"/>
          </a:xfrm>
          <a:prstGeom prst="line">
            <a:avLst/>
          </a:prstGeom>
          <a:ln w="1905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801572" y="4953362"/>
            <a:ext cx="0" cy="1584176"/>
          </a:xfrm>
          <a:prstGeom prst="line">
            <a:avLst/>
          </a:prstGeom>
          <a:ln w="1905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2483768" y="5457418"/>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A</a:t>
            </a:r>
            <a:endParaRPr lang="ja-JP" altLang="en-US" sz="2000" b="1" dirty="0">
              <a:solidFill>
                <a:srgbClr val="002060"/>
              </a:solidFill>
            </a:endParaRPr>
          </a:p>
        </p:txBody>
      </p:sp>
      <p:sp>
        <p:nvSpPr>
          <p:cNvPr id="15" name="正方形/長方形 14"/>
          <p:cNvSpPr/>
          <p:nvPr/>
        </p:nvSpPr>
        <p:spPr>
          <a:xfrm>
            <a:off x="4225508" y="4409236"/>
            <a:ext cx="885179" cy="400110"/>
          </a:xfrm>
          <a:prstGeom prst="rect">
            <a:avLst/>
          </a:prstGeom>
        </p:spPr>
        <p:txBody>
          <a:bodyPr wrap="none">
            <a:spAutoFit/>
          </a:bodyPr>
          <a:lstStyle/>
          <a:p>
            <a:r>
              <a:rPr lang="ja-JP" altLang="en-US" sz="2000" b="1" dirty="0" smtClean="0">
                <a:solidFill>
                  <a:srgbClr val="C00000"/>
                </a:solidFill>
                <a:latin typeface="メイリオ" pitchFamily="50" charset="-128"/>
                <a:ea typeface="メイリオ" pitchFamily="50" charset="-128"/>
              </a:rPr>
              <a:t>資産</a:t>
            </a:r>
            <a:r>
              <a:rPr lang="en-US" altLang="ja-JP" sz="2000" b="1" dirty="0" smtClean="0">
                <a:solidFill>
                  <a:srgbClr val="C00000"/>
                </a:solidFill>
                <a:latin typeface="メイリオ" pitchFamily="50" charset="-128"/>
                <a:ea typeface="メイリオ" pitchFamily="50" charset="-128"/>
              </a:rPr>
              <a:t>B</a:t>
            </a:r>
            <a:endParaRPr lang="ja-JP" altLang="en-US" sz="2000" b="1" dirty="0">
              <a:solidFill>
                <a:srgbClr val="C00000"/>
              </a:solidFill>
            </a:endParaRPr>
          </a:p>
        </p:txBody>
      </p:sp>
      <p:sp>
        <p:nvSpPr>
          <p:cNvPr id="16" name="円/楕円 15"/>
          <p:cNvSpPr/>
          <p:nvPr/>
        </p:nvSpPr>
        <p:spPr>
          <a:xfrm>
            <a:off x="3563888" y="5169386"/>
            <a:ext cx="144016" cy="144016"/>
          </a:xfrm>
          <a:prstGeom prst="ellipse">
            <a:avLst/>
          </a:prstGeom>
          <a:solidFill>
            <a:srgbClr val="7030A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p:cNvCxnSpPr/>
          <p:nvPr/>
        </p:nvCxnSpPr>
        <p:spPr>
          <a:xfrm>
            <a:off x="3635896" y="5358026"/>
            <a:ext cx="0" cy="1179512"/>
          </a:xfrm>
          <a:prstGeom prst="line">
            <a:avLst/>
          </a:prstGeom>
          <a:ln w="1905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3923928" y="5517232"/>
            <a:ext cx="3209533" cy="400110"/>
          </a:xfrm>
          <a:prstGeom prst="rect">
            <a:avLst/>
          </a:prstGeom>
          <a:solidFill>
            <a:schemeClr val="bg1"/>
          </a:solidFill>
        </p:spPr>
        <p:txBody>
          <a:bodyPr wrap="none">
            <a:spAutoFit/>
          </a:bodyPr>
          <a:lstStyle/>
          <a:p>
            <a:r>
              <a:rPr lang="ja-JP" altLang="en-US" sz="2000" b="1" dirty="0" smtClean="0">
                <a:solidFill>
                  <a:srgbClr val="7030A0"/>
                </a:solidFill>
                <a:latin typeface="メイリオ" pitchFamily="50" charset="-128"/>
                <a:ea typeface="メイリオ" pitchFamily="50" charset="-128"/>
              </a:rPr>
              <a:t>ポートフォリオ</a:t>
            </a:r>
            <a:r>
              <a:rPr lang="en-US" altLang="ja-JP" sz="2000" b="1" dirty="0" smtClean="0">
                <a:solidFill>
                  <a:srgbClr val="7030A0"/>
                </a:solidFill>
                <a:latin typeface="メイリオ" pitchFamily="50" charset="-128"/>
                <a:ea typeface="メイリオ" pitchFamily="50" charset="-128"/>
              </a:rPr>
              <a:t>(0.5:0.5)</a:t>
            </a:r>
            <a:endParaRPr lang="ja-JP" altLang="en-US" sz="2000" b="1" dirty="0">
              <a:solidFill>
                <a:srgbClr val="7030A0"/>
              </a:solidFill>
            </a:endParaRPr>
          </a:p>
        </p:txBody>
      </p:sp>
      <p:cxnSp>
        <p:nvCxnSpPr>
          <p:cNvPr id="24" name="直線矢印コネクタ 23"/>
          <p:cNvCxnSpPr>
            <a:endCxn id="16" idx="5"/>
          </p:cNvCxnSpPr>
          <p:nvPr/>
        </p:nvCxnSpPr>
        <p:spPr>
          <a:xfrm flipH="1" flipV="1">
            <a:off x="3686813" y="5292311"/>
            <a:ext cx="525147" cy="224921"/>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pic>
        <p:nvPicPr>
          <p:cNvPr id="23" name="Picture 4"/>
          <p:cNvPicPr>
            <a:picLocks noChangeAspect="1" noChangeArrowheads="1"/>
          </p:cNvPicPr>
          <p:nvPr/>
        </p:nvPicPr>
        <p:blipFill>
          <a:blip r:embed="rId2" cstate="print"/>
          <a:srcRect/>
          <a:stretch>
            <a:fillRect/>
          </a:stretch>
        </p:blipFill>
        <p:spPr bwMode="auto">
          <a:xfrm>
            <a:off x="5292080" y="4149080"/>
            <a:ext cx="2638425" cy="466725"/>
          </a:xfrm>
          <a:prstGeom prst="rect">
            <a:avLst/>
          </a:prstGeom>
          <a:noFill/>
          <a:ln w="9525">
            <a:solidFill>
              <a:srgbClr val="C00000"/>
            </a:solidFill>
            <a:miter lim="800000"/>
            <a:headEnd/>
            <a:tailEnd/>
          </a:ln>
        </p:spPr>
      </p:pic>
      <p:cxnSp>
        <p:nvCxnSpPr>
          <p:cNvPr id="26" name="直線コネクタ 25"/>
          <p:cNvCxnSpPr>
            <a:stCxn id="8" idx="7"/>
            <a:endCxn id="11" idx="2"/>
          </p:cNvCxnSpPr>
          <p:nvPr/>
        </p:nvCxnSpPr>
        <p:spPr>
          <a:xfrm flipV="1">
            <a:off x="3412329" y="4881354"/>
            <a:ext cx="1317235" cy="885187"/>
          </a:xfrm>
          <a:prstGeom prst="line">
            <a:avLst/>
          </a:prstGeom>
          <a:ln w="12700" cmpd="sng">
            <a:solidFill>
              <a:schemeClr val="tx2"/>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kumimoji="1" lang="en-US" altLang="ja-JP" dirty="0" smtClean="0">
                <a:latin typeface="メイリオ" pitchFamily="50" charset="-128"/>
                <a:ea typeface="メイリオ" pitchFamily="50" charset="-128"/>
              </a:rPr>
              <a:t>2</a:t>
            </a:r>
            <a:r>
              <a:rPr kumimoji="1" lang="ja-JP" altLang="en-US" dirty="0" smtClean="0">
                <a:latin typeface="メイリオ" pitchFamily="50" charset="-128"/>
                <a:ea typeface="メイリオ" pitchFamily="50" charset="-128"/>
              </a:rPr>
              <a:t>資産のポートフォリオの収益構造</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ポートフォリオの期待値</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pPr>
              <a:buNone/>
            </a:pP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ポートフォリオの分散</a:t>
            </a:r>
            <a:endParaRPr lang="en-US" altLang="ja-JP" dirty="0" smtClean="0">
              <a:solidFill>
                <a:schemeClr val="tx2"/>
              </a:solidFill>
              <a:latin typeface="メイリオ" pitchFamily="50" charset="-128"/>
              <a:ea typeface="メイリオ" pitchFamily="50" charset="-128"/>
            </a:endParaRPr>
          </a:p>
        </p:txBody>
      </p:sp>
      <p:pic>
        <p:nvPicPr>
          <p:cNvPr id="8194" name="Picture 2"/>
          <p:cNvPicPr>
            <a:picLocks noChangeAspect="1" noChangeArrowheads="1"/>
          </p:cNvPicPr>
          <p:nvPr/>
        </p:nvPicPr>
        <p:blipFill>
          <a:blip r:embed="rId2" cstate="print"/>
          <a:srcRect/>
          <a:stretch>
            <a:fillRect/>
          </a:stretch>
        </p:blipFill>
        <p:spPr bwMode="auto">
          <a:xfrm>
            <a:off x="1416893" y="2247528"/>
            <a:ext cx="6467475" cy="533400"/>
          </a:xfrm>
          <a:prstGeom prst="rect">
            <a:avLst/>
          </a:prstGeom>
          <a:noFill/>
          <a:ln w="9525">
            <a:noFill/>
            <a:miter lim="800000"/>
            <a:headEnd/>
            <a:tailEnd/>
          </a:ln>
        </p:spPr>
      </p:pic>
      <p:pic>
        <p:nvPicPr>
          <p:cNvPr id="8195" name="Picture 3"/>
          <p:cNvPicPr>
            <a:picLocks noChangeAspect="1" noChangeArrowheads="1"/>
          </p:cNvPicPr>
          <p:nvPr/>
        </p:nvPicPr>
        <p:blipFill>
          <a:blip r:embed="rId3" cstate="print"/>
          <a:srcRect/>
          <a:stretch>
            <a:fillRect/>
          </a:stretch>
        </p:blipFill>
        <p:spPr bwMode="auto">
          <a:xfrm>
            <a:off x="1403648" y="3501008"/>
            <a:ext cx="5905500" cy="495300"/>
          </a:xfrm>
          <a:prstGeom prst="rect">
            <a:avLst/>
          </a:prstGeom>
          <a:noFill/>
          <a:ln w="9525">
            <a:noFill/>
            <a:miter lim="800000"/>
            <a:headEnd/>
            <a:tailEnd/>
          </a:ln>
        </p:spPr>
      </p:pic>
      <p:sp>
        <p:nvSpPr>
          <p:cNvPr id="6" name="正方形/長方形 5"/>
          <p:cNvSpPr/>
          <p:nvPr/>
        </p:nvSpPr>
        <p:spPr>
          <a:xfrm>
            <a:off x="5436096" y="4365104"/>
            <a:ext cx="2646878" cy="830997"/>
          </a:xfrm>
          <a:prstGeom prst="rect">
            <a:avLst/>
          </a:prstGeom>
          <a:noFill/>
          <a:ln w="25400">
            <a:solidFill>
              <a:srgbClr val="C00000"/>
            </a:solidFill>
          </a:ln>
        </p:spPr>
        <p:txBody>
          <a:bodyPr wrap="none">
            <a:spAutoFit/>
          </a:bodyPr>
          <a:lstStyle/>
          <a:p>
            <a:r>
              <a:rPr lang="ja-JP" altLang="en-US" sz="2400" b="1" dirty="0" smtClean="0">
                <a:solidFill>
                  <a:schemeClr val="tx2"/>
                </a:solidFill>
                <a:latin typeface="メイリオ" pitchFamily="50" charset="-128"/>
                <a:ea typeface="メイリオ" pitchFamily="50" charset="-128"/>
              </a:rPr>
              <a:t>相関係数が負なら</a:t>
            </a:r>
            <a:endParaRPr lang="en-US" altLang="ja-JP" sz="2400" b="1" dirty="0" smtClean="0">
              <a:solidFill>
                <a:schemeClr val="tx2"/>
              </a:solidFill>
              <a:latin typeface="メイリオ" pitchFamily="50" charset="-128"/>
              <a:ea typeface="メイリオ" pitchFamily="50" charset="-128"/>
            </a:endParaRPr>
          </a:p>
          <a:p>
            <a:r>
              <a:rPr lang="ja-JP" altLang="en-US" sz="2400" b="1" dirty="0" smtClean="0">
                <a:solidFill>
                  <a:schemeClr val="tx2"/>
                </a:solidFill>
                <a:latin typeface="メイリオ" pitchFamily="50" charset="-128"/>
                <a:ea typeface="メイリオ" pitchFamily="50" charset="-128"/>
              </a:rPr>
              <a:t>リスクが減少</a:t>
            </a:r>
            <a:endParaRPr lang="ja-JP" altLang="en-US" sz="2400" b="1" dirty="0">
              <a:solidFill>
                <a:schemeClr val="tx2"/>
              </a:solidFill>
            </a:endParaRPr>
          </a:p>
        </p:txBody>
      </p:sp>
      <p:cxnSp>
        <p:nvCxnSpPr>
          <p:cNvPr id="8" name="直線矢印コネクタ 7"/>
          <p:cNvCxnSpPr/>
          <p:nvPr/>
        </p:nvCxnSpPr>
        <p:spPr>
          <a:xfrm flipV="1">
            <a:off x="6804248" y="3933056"/>
            <a:ext cx="0" cy="43204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3" name="下矢印 12"/>
          <p:cNvSpPr/>
          <p:nvPr/>
        </p:nvSpPr>
        <p:spPr>
          <a:xfrm>
            <a:off x="1979712" y="4149080"/>
            <a:ext cx="864096" cy="432048"/>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39552" y="4686235"/>
            <a:ext cx="4701928" cy="830997"/>
          </a:xfrm>
          <a:prstGeom prst="rect">
            <a:avLst/>
          </a:prstGeom>
        </p:spPr>
        <p:txBody>
          <a:bodyPr wrap="none">
            <a:spAutoFit/>
          </a:bodyPr>
          <a:lstStyle/>
          <a:p>
            <a:r>
              <a:rPr lang="ja-JP" altLang="en-US" sz="2400" i="1" dirty="0" smtClean="0">
                <a:solidFill>
                  <a:schemeClr val="tx2"/>
                </a:solidFill>
                <a:latin typeface="Times New Roman" pitchFamily="18" charset="0"/>
                <a:ea typeface="メイリオ" pitchFamily="50" charset="-128"/>
                <a:cs typeface="Times New Roman" pitchFamily="18" charset="0"/>
              </a:rPr>
              <a:t>　　　　 </a:t>
            </a:r>
            <a:r>
              <a:rPr lang="ja-JP" altLang="en-US" sz="2400" dirty="0" smtClean="0">
                <a:solidFill>
                  <a:schemeClr val="tx2"/>
                </a:solidFill>
                <a:latin typeface="メイリオ" pitchFamily="50" charset="-128"/>
                <a:ea typeface="メイリオ" pitchFamily="50" charset="-128"/>
              </a:rPr>
              <a:t>の範囲で，</a:t>
            </a:r>
            <a:endParaRPr lang="en-US" altLang="ja-JP" sz="2400" dirty="0" smtClean="0">
              <a:solidFill>
                <a:schemeClr val="tx2"/>
              </a:solidFill>
              <a:latin typeface="メイリオ" pitchFamily="50" charset="-128"/>
              <a:ea typeface="メイリオ" pitchFamily="50" charset="-128"/>
            </a:endParaRPr>
          </a:p>
          <a:p>
            <a:r>
              <a:rPr lang="ja-JP" altLang="en-US" sz="2400" dirty="0" smtClean="0">
                <a:solidFill>
                  <a:schemeClr val="tx2"/>
                </a:solidFill>
                <a:latin typeface="メイリオ" pitchFamily="50" charset="-128"/>
                <a:ea typeface="メイリオ" pitchFamily="50" charset="-128"/>
              </a:rPr>
              <a:t>　　　　　　　　  の関係</a:t>
            </a:r>
            <a:r>
              <a:rPr lang="ja-JP" altLang="en-US" sz="2400" dirty="0" smtClean="0">
                <a:solidFill>
                  <a:schemeClr val="tx2"/>
                </a:solidFill>
                <a:latin typeface="メイリオ" pitchFamily="50" charset="-128"/>
                <a:ea typeface="メイリオ" pitchFamily="50" charset="-128"/>
              </a:rPr>
              <a:t>を導く</a:t>
            </a:r>
            <a:endParaRPr lang="ja-JP" altLang="en-US" sz="2400" dirty="0">
              <a:solidFill>
                <a:schemeClr val="tx2"/>
              </a:solidFill>
              <a:latin typeface="メイリオ" pitchFamily="50" charset="-128"/>
              <a:ea typeface="メイリオ" pitchFamily="50" charset="-128"/>
            </a:endParaRPr>
          </a:p>
        </p:txBody>
      </p:sp>
      <p:pic>
        <p:nvPicPr>
          <p:cNvPr id="2050" name="Picture 2"/>
          <p:cNvPicPr>
            <a:picLocks noChangeAspect="1" noChangeArrowheads="1"/>
          </p:cNvPicPr>
          <p:nvPr/>
        </p:nvPicPr>
        <p:blipFill>
          <a:blip r:embed="rId4" cstate="print"/>
          <a:srcRect/>
          <a:stretch>
            <a:fillRect/>
          </a:stretch>
        </p:blipFill>
        <p:spPr bwMode="auto">
          <a:xfrm>
            <a:off x="5436096" y="5229200"/>
            <a:ext cx="3384376" cy="1580338"/>
          </a:xfrm>
          <a:prstGeom prst="rect">
            <a:avLst/>
          </a:prstGeom>
          <a:noFill/>
          <a:ln w="9525">
            <a:noFill/>
            <a:miter lim="800000"/>
            <a:headEnd/>
            <a:tailEnd/>
          </a:ln>
        </p:spPr>
      </p:pic>
      <p:pic>
        <p:nvPicPr>
          <p:cNvPr id="4" name="Picture 2"/>
          <p:cNvPicPr>
            <a:picLocks noChangeAspect="1" noChangeArrowheads="1"/>
          </p:cNvPicPr>
          <p:nvPr/>
        </p:nvPicPr>
        <p:blipFill>
          <a:blip r:embed="rId5" cstate="print"/>
          <a:srcRect/>
          <a:stretch>
            <a:fillRect/>
          </a:stretch>
        </p:blipFill>
        <p:spPr bwMode="auto">
          <a:xfrm>
            <a:off x="539552" y="4653136"/>
            <a:ext cx="1303734" cy="428234"/>
          </a:xfrm>
          <a:prstGeom prst="rect">
            <a:avLst/>
          </a:prstGeom>
          <a:noFill/>
          <a:ln w="9525">
            <a:noFill/>
            <a:miter lim="800000"/>
            <a:headEnd/>
            <a:tailEnd/>
          </a:ln>
        </p:spPr>
      </p:pic>
      <p:pic>
        <p:nvPicPr>
          <p:cNvPr id="2051" name="Picture 3"/>
          <p:cNvPicPr>
            <a:picLocks noChangeAspect="1" noChangeArrowheads="1"/>
          </p:cNvPicPr>
          <p:nvPr/>
        </p:nvPicPr>
        <p:blipFill>
          <a:blip r:embed="rId6" cstate="print"/>
          <a:srcRect/>
          <a:stretch>
            <a:fillRect/>
          </a:stretch>
        </p:blipFill>
        <p:spPr bwMode="auto">
          <a:xfrm>
            <a:off x="539552" y="5013176"/>
            <a:ext cx="2664296" cy="51541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3600" dirty="0" smtClean="0">
                <a:latin typeface="メイリオ" pitchFamily="50" charset="-128"/>
                <a:ea typeface="メイリオ" pitchFamily="50" charset="-128"/>
              </a:rPr>
              <a:t>ポートフォリオの</a:t>
            </a:r>
            <a:r>
              <a:rPr lang="ja-JP" altLang="en-US" sz="3600" b="1" dirty="0" smtClean="0">
                <a:solidFill>
                  <a:srgbClr val="C00000"/>
                </a:solidFill>
                <a:latin typeface="メイリオ" pitchFamily="50" charset="-128"/>
                <a:ea typeface="メイリオ" pitchFamily="50" charset="-128"/>
              </a:rPr>
              <a:t>効率的フロンティア</a:t>
            </a:r>
            <a:endParaRPr kumimoji="1" lang="ja-JP" altLang="en-US" sz="3600"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パレート最適点の集合</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式は</a:t>
            </a:r>
            <a:r>
              <a:rPr lang="en-US" altLang="ja-JP" sz="2800" dirty="0" smtClean="0">
                <a:solidFill>
                  <a:schemeClr val="tx2"/>
                </a:solidFill>
                <a:latin typeface="メイリオ" pitchFamily="50" charset="-128"/>
                <a:ea typeface="メイリオ" pitchFamily="50" charset="-128"/>
              </a:rPr>
              <a:t>P.279</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280</a:t>
            </a:r>
            <a:r>
              <a:rPr lang="ja-JP" altLang="en-US" sz="2800" dirty="0" smtClean="0">
                <a:solidFill>
                  <a:schemeClr val="tx2"/>
                </a:solidFill>
                <a:latin typeface="メイリオ" pitchFamily="50" charset="-128"/>
                <a:ea typeface="メイリオ" pitchFamily="50" charset="-128"/>
              </a:rPr>
              <a:t>を参照</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賢い意思決定の範囲</a:t>
            </a:r>
            <a:endParaRPr lang="en-US" altLang="ja-JP"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a:off x="1835696" y="6021288"/>
            <a:ext cx="5472608"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flipV="1">
            <a:off x="1835696" y="3068960"/>
            <a:ext cx="0" cy="295232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0" name="円/楕円 9"/>
          <p:cNvSpPr/>
          <p:nvPr/>
        </p:nvSpPr>
        <p:spPr>
          <a:xfrm>
            <a:off x="3059832" y="5229200"/>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5868144" y="3717032"/>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リーフォーム 19"/>
          <p:cNvSpPr/>
          <p:nvPr/>
        </p:nvSpPr>
        <p:spPr>
          <a:xfrm>
            <a:off x="2836985" y="3784209"/>
            <a:ext cx="3085513" cy="1533379"/>
          </a:xfrm>
          <a:custGeom>
            <a:avLst/>
            <a:gdLst>
              <a:gd name="connsiteX0" fmla="*/ 243840 w 3085513"/>
              <a:gd name="connsiteY0" fmla="*/ 1533379 h 1533379"/>
              <a:gd name="connsiteX1" fmla="*/ 46892 w 3085513"/>
              <a:gd name="connsiteY1" fmla="*/ 1392702 h 1533379"/>
              <a:gd name="connsiteX2" fmla="*/ 60960 w 3085513"/>
              <a:gd name="connsiteY2" fmla="*/ 1125416 h 1533379"/>
              <a:gd name="connsiteX3" fmla="*/ 412652 w 3085513"/>
              <a:gd name="connsiteY3" fmla="*/ 787791 h 1533379"/>
              <a:gd name="connsiteX4" fmla="*/ 876886 w 3085513"/>
              <a:gd name="connsiteY4" fmla="*/ 506437 h 1533379"/>
              <a:gd name="connsiteX5" fmla="*/ 1453661 w 3085513"/>
              <a:gd name="connsiteY5" fmla="*/ 295422 h 1533379"/>
              <a:gd name="connsiteX6" fmla="*/ 2311790 w 3085513"/>
              <a:gd name="connsiteY6" fmla="*/ 84406 h 1533379"/>
              <a:gd name="connsiteX7" fmla="*/ 3085513 w 3085513"/>
              <a:gd name="connsiteY7" fmla="*/ 0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5513" h="1533379">
                <a:moveTo>
                  <a:pt x="243840" y="1533379"/>
                </a:moveTo>
                <a:cubicBezTo>
                  <a:pt x="160606" y="1497037"/>
                  <a:pt x="77372" y="1460696"/>
                  <a:pt x="46892" y="1392702"/>
                </a:cubicBezTo>
                <a:cubicBezTo>
                  <a:pt x="16412" y="1324708"/>
                  <a:pt x="0" y="1226235"/>
                  <a:pt x="60960" y="1125416"/>
                </a:cubicBezTo>
                <a:cubicBezTo>
                  <a:pt x="121920" y="1024598"/>
                  <a:pt x="276664" y="890954"/>
                  <a:pt x="412652" y="787791"/>
                </a:cubicBezTo>
                <a:cubicBezTo>
                  <a:pt x="548640" y="684628"/>
                  <a:pt x="703385" y="588498"/>
                  <a:pt x="876886" y="506437"/>
                </a:cubicBezTo>
                <a:cubicBezTo>
                  <a:pt x="1050387" y="424376"/>
                  <a:pt x="1214510" y="365761"/>
                  <a:pt x="1453661" y="295422"/>
                </a:cubicBezTo>
                <a:cubicBezTo>
                  <a:pt x="1692812" y="225084"/>
                  <a:pt x="2039815" y="133643"/>
                  <a:pt x="2311790" y="84406"/>
                </a:cubicBezTo>
                <a:cubicBezTo>
                  <a:pt x="2583765" y="35169"/>
                  <a:pt x="3085513" y="0"/>
                  <a:pt x="3085513" y="0"/>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正方形/長方形 20"/>
          <p:cNvSpPr/>
          <p:nvPr/>
        </p:nvSpPr>
        <p:spPr>
          <a:xfrm>
            <a:off x="2483768" y="5457418"/>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A</a:t>
            </a:r>
            <a:endParaRPr lang="ja-JP" altLang="en-US" sz="2000" b="1" dirty="0">
              <a:solidFill>
                <a:srgbClr val="002060"/>
              </a:solidFill>
            </a:endParaRPr>
          </a:p>
        </p:txBody>
      </p:sp>
      <p:sp>
        <p:nvSpPr>
          <p:cNvPr id="22" name="正方形/長方形 21"/>
          <p:cNvSpPr/>
          <p:nvPr/>
        </p:nvSpPr>
        <p:spPr>
          <a:xfrm>
            <a:off x="5557427" y="3356992"/>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B</a:t>
            </a:r>
            <a:endParaRPr lang="ja-JP" altLang="en-US" sz="2000" b="1" dirty="0">
              <a:solidFill>
                <a:srgbClr val="002060"/>
              </a:solidFill>
            </a:endParaRPr>
          </a:p>
        </p:txBody>
      </p:sp>
      <p:sp>
        <p:nvSpPr>
          <p:cNvPr id="23" name="正方形/長方形 22"/>
          <p:cNvSpPr/>
          <p:nvPr/>
        </p:nvSpPr>
        <p:spPr>
          <a:xfrm>
            <a:off x="2267744" y="3501008"/>
            <a:ext cx="1152128" cy="830997"/>
          </a:xfrm>
          <a:prstGeom prst="rect">
            <a:avLst/>
          </a:prstGeom>
          <a:ln>
            <a:solidFill>
              <a:schemeClr val="tx2"/>
            </a:solidFill>
          </a:ln>
        </p:spPr>
        <p:txBody>
          <a:bodyPr wrap="square">
            <a:spAutoFit/>
          </a:bodyPr>
          <a:lstStyle/>
          <a:p>
            <a:r>
              <a:rPr lang="ja-JP" altLang="en-US" sz="2400" b="1" dirty="0" smtClean="0">
                <a:solidFill>
                  <a:srgbClr val="C00000"/>
                </a:solidFill>
                <a:latin typeface="メイリオ" pitchFamily="50" charset="-128"/>
                <a:ea typeface="メイリオ" pitchFamily="50" charset="-128"/>
              </a:rPr>
              <a:t>リスク最小化</a:t>
            </a:r>
            <a:endParaRPr lang="ja-JP" altLang="en-US" sz="2400" b="1" dirty="0">
              <a:solidFill>
                <a:srgbClr val="C00000"/>
              </a:solidFill>
            </a:endParaRPr>
          </a:p>
        </p:txBody>
      </p:sp>
      <p:cxnSp>
        <p:nvCxnSpPr>
          <p:cNvPr id="25" name="直線矢印コネクタ 24"/>
          <p:cNvCxnSpPr>
            <a:stCxn id="23" idx="2"/>
          </p:cNvCxnSpPr>
          <p:nvPr/>
        </p:nvCxnSpPr>
        <p:spPr>
          <a:xfrm>
            <a:off x="2843808" y="4332005"/>
            <a:ext cx="0" cy="753179"/>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004048" y="4437112"/>
            <a:ext cx="3024336" cy="830997"/>
          </a:xfrm>
          <a:prstGeom prst="rect">
            <a:avLst/>
          </a:prstGeom>
          <a:ln>
            <a:solidFill>
              <a:schemeClr val="tx2"/>
            </a:solidFill>
          </a:ln>
        </p:spPr>
        <p:txBody>
          <a:bodyPr wrap="square">
            <a:spAutoFit/>
          </a:bodyPr>
          <a:lstStyle/>
          <a:p>
            <a:r>
              <a:rPr lang="ja-JP" altLang="en-US" sz="2400" b="1" dirty="0" smtClean="0">
                <a:solidFill>
                  <a:srgbClr val="C00000"/>
                </a:solidFill>
                <a:latin typeface="メイリオ" pitchFamily="50" charset="-128"/>
                <a:ea typeface="メイリオ" pitchFamily="50" charset="-128"/>
              </a:rPr>
              <a:t>効率的フロンティア＝最適解の候補</a:t>
            </a:r>
            <a:endParaRPr lang="ja-JP" altLang="en-US" sz="2400" b="1" dirty="0">
              <a:solidFill>
                <a:srgbClr val="C00000"/>
              </a:solidFill>
              <a:latin typeface="メイリオ" pitchFamily="50" charset="-128"/>
              <a:ea typeface="メイリオ" pitchFamily="50" charset="-128"/>
            </a:endParaRPr>
          </a:p>
        </p:txBody>
      </p:sp>
      <p:cxnSp>
        <p:nvCxnSpPr>
          <p:cNvPr id="28" name="直線矢印コネクタ 27"/>
          <p:cNvCxnSpPr>
            <a:stCxn id="27" idx="1"/>
            <a:endCxn id="20" idx="5"/>
          </p:cNvCxnSpPr>
          <p:nvPr/>
        </p:nvCxnSpPr>
        <p:spPr>
          <a:xfrm flipH="1" flipV="1">
            <a:off x="4290647" y="4079631"/>
            <a:ext cx="713401" cy="772980"/>
          </a:xfrm>
          <a:prstGeom prst="straightConnector1">
            <a:avLst/>
          </a:prstGeom>
          <a:ln w="317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6516216" y="6125234"/>
            <a:ext cx="2233304"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リスク</a:t>
            </a:r>
            <a:r>
              <a:rPr lang="en-US" altLang="ja-JP" sz="2000" b="1" dirty="0" smtClean="0">
                <a:solidFill>
                  <a:schemeClr val="tx2"/>
                </a:solidFill>
                <a:latin typeface="メイリオ" pitchFamily="50" charset="-128"/>
                <a:ea typeface="メイリオ" pitchFamily="50" charset="-128"/>
              </a:rPr>
              <a:t>(</a:t>
            </a:r>
            <a:r>
              <a:rPr lang="ja-JP" altLang="en-US" sz="2000" b="1" dirty="0" smtClean="0">
                <a:solidFill>
                  <a:schemeClr val="tx2"/>
                </a:solidFill>
                <a:latin typeface="メイリオ" pitchFamily="50" charset="-128"/>
                <a:ea typeface="メイリオ" pitchFamily="50" charset="-128"/>
              </a:rPr>
              <a:t>標準偏差</a:t>
            </a:r>
            <a:r>
              <a:rPr lang="en-US" altLang="ja-JP" sz="2000" b="1" dirty="0" smtClean="0">
                <a:solidFill>
                  <a:schemeClr val="tx2"/>
                </a:solidFill>
                <a:latin typeface="メイリオ" pitchFamily="50" charset="-128"/>
                <a:ea typeface="メイリオ" pitchFamily="50" charset="-128"/>
              </a:rPr>
              <a:t>)</a:t>
            </a:r>
            <a:endParaRPr lang="ja-JP" altLang="en-US" sz="2000" b="1" dirty="0">
              <a:solidFill>
                <a:schemeClr val="tx2"/>
              </a:solidFill>
              <a:latin typeface="メイリオ" pitchFamily="50" charset="-128"/>
              <a:ea typeface="メイリオ" pitchFamily="50" charset="-128"/>
            </a:endParaRPr>
          </a:p>
        </p:txBody>
      </p:sp>
      <p:sp>
        <p:nvSpPr>
          <p:cNvPr id="16" name="正方形/長方形 15"/>
          <p:cNvSpPr/>
          <p:nvPr/>
        </p:nvSpPr>
        <p:spPr>
          <a:xfrm>
            <a:off x="625108" y="3068960"/>
            <a:ext cx="1210588" cy="707886"/>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リターン</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a:t>
            </a:r>
            <a:r>
              <a:rPr lang="ja-JP" altLang="en-US" sz="2000" b="1" dirty="0" smtClean="0">
                <a:solidFill>
                  <a:schemeClr val="tx2"/>
                </a:solidFill>
                <a:latin typeface="メイリオ" pitchFamily="50" charset="-128"/>
                <a:ea typeface="メイリオ" pitchFamily="50" charset="-128"/>
              </a:rPr>
              <a:t>期待値</a:t>
            </a:r>
            <a:r>
              <a:rPr lang="en-US" altLang="ja-JP" sz="2000" b="1" dirty="0" smtClean="0">
                <a:solidFill>
                  <a:schemeClr val="tx2"/>
                </a:solidFill>
                <a:latin typeface="メイリオ" pitchFamily="50" charset="-128"/>
                <a:ea typeface="メイリオ" pitchFamily="50" charset="-128"/>
              </a:rPr>
              <a:t>)</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期待効用最大のポートフォリオ</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効率的フロンティア上で，最も賢い意思決定</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効用の無差別曲線は下に凸</a:t>
            </a:r>
            <a:endParaRPr lang="en-US" altLang="ja-JP"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a:off x="1835696" y="6021288"/>
            <a:ext cx="5472608"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flipV="1">
            <a:off x="1835696" y="3068960"/>
            <a:ext cx="0" cy="295232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円/楕円 5"/>
          <p:cNvSpPr/>
          <p:nvPr/>
        </p:nvSpPr>
        <p:spPr>
          <a:xfrm>
            <a:off x="3059832" y="5229200"/>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5868144" y="3717032"/>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リーフォーム 7"/>
          <p:cNvSpPr/>
          <p:nvPr/>
        </p:nvSpPr>
        <p:spPr>
          <a:xfrm>
            <a:off x="2836985" y="3784209"/>
            <a:ext cx="3085513" cy="1533379"/>
          </a:xfrm>
          <a:custGeom>
            <a:avLst/>
            <a:gdLst>
              <a:gd name="connsiteX0" fmla="*/ 243840 w 3085513"/>
              <a:gd name="connsiteY0" fmla="*/ 1533379 h 1533379"/>
              <a:gd name="connsiteX1" fmla="*/ 46892 w 3085513"/>
              <a:gd name="connsiteY1" fmla="*/ 1392702 h 1533379"/>
              <a:gd name="connsiteX2" fmla="*/ 60960 w 3085513"/>
              <a:gd name="connsiteY2" fmla="*/ 1125416 h 1533379"/>
              <a:gd name="connsiteX3" fmla="*/ 412652 w 3085513"/>
              <a:gd name="connsiteY3" fmla="*/ 787791 h 1533379"/>
              <a:gd name="connsiteX4" fmla="*/ 876886 w 3085513"/>
              <a:gd name="connsiteY4" fmla="*/ 506437 h 1533379"/>
              <a:gd name="connsiteX5" fmla="*/ 1453661 w 3085513"/>
              <a:gd name="connsiteY5" fmla="*/ 295422 h 1533379"/>
              <a:gd name="connsiteX6" fmla="*/ 2311790 w 3085513"/>
              <a:gd name="connsiteY6" fmla="*/ 84406 h 1533379"/>
              <a:gd name="connsiteX7" fmla="*/ 3085513 w 3085513"/>
              <a:gd name="connsiteY7" fmla="*/ 0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5513" h="1533379">
                <a:moveTo>
                  <a:pt x="243840" y="1533379"/>
                </a:moveTo>
                <a:cubicBezTo>
                  <a:pt x="160606" y="1497037"/>
                  <a:pt x="77372" y="1460696"/>
                  <a:pt x="46892" y="1392702"/>
                </a:cubicBezTo>
                <a:cubicBezTo>
                  <a:pt x="16412" y="1324708"/>
                  <a:pt x="0" y="1226235"/>
                  <a:pt x="60960" y="1125416"/>
                </a:cubicBezTo>
                <a:cubicBezTo>
                  <a:pt x="121920" y="1024598"/>
                  <a:pt x="276664" y="890954"/>
                  <a:pt x="412652" y="787791"/>
                </a:cubicBezTo>
                <a:cubicBezTo>
                  <a:pt x="548640" y="684628"/>
                  <a:pt x="703385" y="588498"/>
                  <a:pt x="876886" y="506437"/>
                </a:cubicBezTo>
                <a:cubicBezTo>
                  <a:pt x="1050387" y="424376"/>
                  <a:pt x="1214510" y="365761"/>
                  <a:pt x="1453661" y="295422"/>
                </a:cubicBezTo>
                <a:cubicBezTo>
                  <a:pt x="1692812" y="225084"/>
                  <a:pt x="2039815" y="133643"/>
                  <a:pt x="2311790" y="84406"/>
                </a:cubicBezTo>
                <a:cubicBezTo>
                  <a:pt x="2583765" y="35169"/>
                  <a:pt x="3085513" y="0"/>
                  <a:pt x="3085513" y="0"/>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正方形/長方形 8"/>
          <p:cNvSpPr/>
          <p:nvPr/>
        </p:nvSpPr>
        <p:spPr>
          <a:xfrm>
            <a:off x="2483768" y="5457418"/>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A</a:t>
            </a:r>
            <a:endParaRPr lang="ja-JP" altLang="en-US" sz="2000" b="1" dirty="0">
              <a:solidFill>
                <a:srgbClr val="002060"/>
              </a:solidFill>
            </a:endParaRPr>
          </a:p>
        </p:txBody>
      </p:sp>
      <p:sp>
        <p:nvSpPr>
          <p:cNvPr id="10" name="正方形/長方形 9"/>
          <p:cNvSpPr/>
          <p:nvPr/>
        </p:nvSpPr>
        <p:spPr>
          <a:xfrm>
            <a:off x="5557427" y="3356992"/>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B</a:t>
            </a:r>
            <a:endParaRPr lang="ja-JP" altLang="en-US" sz="2000" b="1" dirty="0">
              <a:solidFill>
                <a:srgbClr val="002060"/>
              </a:solidFill>
            </a:endParaRPr>
          </a:p>
        </p:txBody>
      </p:sp>
      <p:sp>
        <p:nvSpPr>
          <p:cNvPr id="16" name="フリーフォーム 15"/>
          <p:cNvSpPr/>
          <p:nvPr/>
        </p:nvSpPr>
        <p:spPr>
          <a:xfrm>
            <a:off x="2096086" y="3052689"/>
            <a:ext cx="2227385" cy="1702191"/>
          </a:xfrm>
          <a:custGeom>
            <a:avLst/>
            <a:gdLst>
              <a:gd name="connsiteX0" fmla="*/ 0 w 2227385"/>
              <a:gd name="connsiteY0" fmla="*/ 1702191 h 1702191"/>
              <a:gd name="connsiteX1" fmla="*/ 661182 w 2227385"/>
              <a:gd name="connsiteY1" fmla="*/ 1617785 h 1702191"/>
              <a:gd name="connsiteX2" fmla="*/ 1308296 w 2227385"/>
              <a:gd name="connsiteY2" fmla="*/ 1392702 h 1702191"/>
              <a:gd name="connsiteX3" fmla="*/ 1702191 w 2227385"/>
              <a:gd name="connsiteY3" fmla="*/ 1125416 h 1702191"/>
              <a:gd name="connsiteX4" fmla="*/ 2011680 w 2227385"/>
              <a:gd name="connsiteY4" fmla="*/ 731520 h 1702191"/>
              <a:gd name="connsiteX5" fmla="*/ 2194560 w 2227385"/>
              <a:gd name="connsiteY5" fmla="*/ 168813 h 1702191"/>
              <a:gd name="connsiteX6" fmla="*/ 2208628 w 2227385"/>
              <a:gd name="connsiteY6" fmla="*/ 0 h 1702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7385" h="1702191">
                <a:moveTo>
                  <a:pt x="0" y="1702191"/>
                </a:moveTo>
                <a:cubicBezTo>
                  <a:pt x="221566" y="1685779"/>
                  <a:pt x="443133" y="1669367"/>
                  <a:pt x="661182" y="1617785"/>
                </a:cubicBezTo>
                <a:cubicBezTo>
                  <a:pt x="879231" y="1566203"/>
                  <a:pt x="1134795" y="1474763"/>
                  <a:pt x="1308296" y="1392702"/>
                </a:cubicBezTo>
                <a:cubicBezTo>
                  <a:pt x="1481797" y="1310641"/>
                  <a:pt x="1584960" y="1235613"/>
                  <a:pt x="1702191" y="1125416"/>
                </a:cubicBezTo>
                <a:cubicBezTo>
                  <a:pt x="1819422" y="1015219"/>
                  <a:pt x="1929619" y="890954"/>
                  <a:pt x="2011680" y="731520"/>
                </a:cubicBezTo>
                <a:cubicBezTo>
                  <a:pt x="2093742" y="572086"/>
                  <a:pt x="2161735" y="290733"/>
                  <a:pt x="2194560" y="168813"/>
                </a:cubicBezTo>
                <a:cubicBezTo>
                  <a:pt x="2227385" y="46893"/>
                  <a:pt x="2218006" y="23446"/>
                  <a:pt x="2208628" y="0"/>
                </a:cubicBezTo>
              </a:path>
            </a:pathLst>
          </a:custGeom>
          <a:ln w="31750">
            <a:solidFill>
              <a:srgbClr val="7030A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正方形/長方形 16"/>
          <p:cNvSpPr/>
          <p:nvPr/>
        </p:nvSpPr>
        <p:spPr>
          <a:xfrm>
            <a:off x="3059832" y="2852936"/>
            <a:ext cx="2746265" cy="400110"/>
          </a:xfrm>
          <a:prstGeom prst="rect">
            <a:avLst/>
          </a:prstGeom>
          <a:solidFill>
            <a:schemeClr val="bg1"/>
          </a:solidFill>
          <a:ln>
            <a:noFill/>
          </a:ln>
        </p:spPr>
        <p:txBody>
          <a:bodyPr wrap="none">
            <a:spAutoFit/>
          </a:bodyPr>
          <a:lstStyle/>
          <a:p>
            <a:r>
              <a:rPr lang="ja-JP" altLang="en-US" sz="2000" b="1" dirty="0" smtClean="0">
                <a:solidFill>
                  <a:srgbClr val="7030A0"/>
                </a:solidFill>
                <a:latin typeface="メイリオ" pitchFamily="50" charset="-128"/>
                <a:ea typeface="メイリオ" pitchFamily="50" charset="-128"/>
              </a:rPr>
              <a:t>効用関数</a:t>
            </a:r>
            <a:r>
              <a:rPr lang="en-US" altLang="ja-JP" sz="2000" b="1" dirty="0" smtClean="0">
                <a:solidFill>
                  <a:srgbClr val="7030A0"/>
                </a:solidFill>
                <a:latin typeface="メイリオ" pitchFamily="50" charset="-128"/>
                <a:ea typeface="メイリオ" pitchFamily="50" charset="-128"/>
              </a:rPr>
              <a:t>(</a:t>
            </a:r>
            <a:r>
              <a:rPr lang="ja-JP" altLang="en-US" sz="2000" b="1" dirty="0" smtClean="0">
                <a:solidFill>
                  <a:srgbClr val="7030A0"/>
                </a:solidFill>
                <a:latin typeface="メイリオ" pitchFamily="50" charset="-128"/>
                <a:ea typeface="メイリオ" pitchFamily="50" charset="-128"/>
              </a:rPr>
              <a:t>無差別曲線</a:t>
            </a:r>
            <a:r>
              <a:rPr lang="en-US" altLang="ja-JP" sz="2000" b="1" dirty="0" smtClean="0">
                <a:solidFill>
                  <a:srgbClr val="7030A0"/>
                </a:solidFill>
                <a:latin typeface="メイリオ" pitchFamily="50" charset="-128"/>
                <a:ea typeface="メイリオ" pitchFamily="50" charset="-128"/>
              </a:rPr>
              <a:t>)</a:t>
            </a:r>
            <a:endParaRPr lang="ja-JP" altLang="en-US" sz="2000" b="1" dirty="0">
              <a:solidFill>
                <a:srgbClr val="7030A0"/>
              </a:solidFill>
            </a:endParaRPr>
          </a:p>
        </p:txBody>
      </p:sp>
      <p:sp>
        <p:nvSpPr>
          <p:cNvPr id="18" name="正方形/長方形 17"/>
          <p:cNvSpPr/>
          <p:nvPr/>
        </p:nvSpPr>
        <p:spPr>
          <a:xfrm>
            <a:off x="4427984" y="4653136"/>
            <a:ext cx="2376264" cy="830997"/>
          </a:xfrm>
          <a:prstGeom prst="rect">
            <a:avLst/>
          </a:prstGeom>
          <a:ln>
            <a:solidFill>
              <a:schemeClr val="tx2"/>
            </a:solidFill>
          </a:ln>
        </p:spPr>
        <p:txBody>
          <a:bodyPr wrap="square">
            <a:spAutoFit/>
          </a:bodyPr>
          <a:lstStyle/>
          <a:p>
            <a:r>
              <a:rPr lang="ja-JP" altLang="en-US" sz="2400" b="1" dirty="0" smtClean="0">
                <a:solidFill>
                  <a:srgbClr val="C00000"/>
                </a:solidFill>
                <a:latin typeface="メイリオ" pitchFamily="50" charset="-128"/>
                <a:ea typeface="メイリオ" pitchFamily="50" charset="-128"/>
              </a:rPr>
              <a:t>期待効用最大のポートフォリオ</a:t>
            </a:r>
            <a:endParaRPr lang="ja-JP" altLang="en-US" sz="2400" b="1" dirty="0">
              <a:solidFill>
                <a:srgbClr val="C00000"/>
              </a:solidFill>
              <a:latin typeface="メイリオ" pitchFamily="50" charset="-128"/>
              <a:ea typeface="メイリオ" pitchFamily="50" charset="-128"/>
            </a:endParaRPr>
          </a:p>
        </p:txBody>
      </p:sp>
      <p:cxnSp>
        <p:nvCxnSpPr>
          <p:cNvPr id="19" name="直線矢印コネクタ 18"/>
          <p:cNvCxnSpPr>
            <a:stCxn id="18" idx="1"/>
          </p:cNvCxnSpPr>
          <p:nvPr/>
        </p:nvCxnSpPr>
        <p:spPr>
          <a:xfrm flipH="1" flipV="1">
            <a:off x="3563890" y="4365105"/>
            <a:ext cx="864094" cy="703530"/>
          </a:xfrm>
          <a:prstGeom prst="straightConnector1">
            <a:avLst/>
          </a:prstGeom>
          <a:ln w="317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625108" y="3068960"/>
            <a:ext cx="1210588" cy="707886"/>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リターン</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a:t>
            </a:r>
            <a:r>
              <a:rPr lang="ja-JP" altLang="en-US" sz="2000" b="1" dirty="0" smtClean="0">
                <a:solidFill>
                  <a:schemeClr val="tx2"/>
                </a:solidFill>
                <a:latin typeface="メイリオ" pitchFamily="50" charset="-128"/>
                <a:ea typeface="メイリオ" pitchFamily="50" charset="-128"/>
              </a:rPr>
              <a:t>期待値</a:t>
            </a:r>
            <a:r>
              <a:rPr lang="en-US" altLang="ja-JP" sz="2000" b="1" dirty="0" smtClean="0">
                <a:solidFill>
                  <a:schemeClr val="tx2"/>
                </a:solidFill>
                <a:latin typeface="メイリオ" pitchFamily="50" charset="-128"/>
                <a:ea typeface="メイリオ" pitchFamily="50" charset="-128"/>
              </a:rPr>
              <a:t>)</a:t>
            </a:r>
            <a:endParaRPr lang="ja-JP" altLang="en-US" sz="2000" b="1" dirty="0">
              <a:solidFill>
                <a:schemeClr val="tx2"/>
              </a:solidFill>
              <a:latin typeface="メイリオ" pitchFamily="50" charset="-128"/>
              <a:ea typeface="メイリオ" pitchFamily="50" charset="-128"/>
            </a:endParaRPr>
          </a:p>
        </p:txBody>
      </p:sp>
      <p:sp>
        <p:nvSpPr>
          <p:cNvPr id="22" name="正方形/長方形 21"/>
          <p:cNvSpPr/>
          <p:nvPr/>
        </p:nvSpPr>
        <p:spPr>
          <a:xfrm>
            <a:off x="6516216" y="6125234"/>
            <a:ext cx="2233304"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リスク</a:t>
            </a:r>
            <a:r>
              <a:rPr lang="en-US" altLang="ja-JP" sz="2000" b="1" dirty="0" smtClean="0">
                <a:solidFill>
                  <a:schemeClr val="tx2"/>
                </a:solidFill>
                <a:latin typeface="メイリオ" pitchFamily="50" charset="-128"/>
                <a:ea typeface="メイリオ" pitchFamily="50" charset="-128"/>
              </a:rPr>
              <a:t>(</a:t>
            </a:r>
            <a:r>
              <a:rPr lang="ja-JP" altLang="en-US" sz="2000" b="1" dirty="0" smtClean="0">
                <a:solidFill>
                  <a:schemeClr val="tx2"/>
                </a:solidFill>
                <a:latin typeface="メイリオ" pitchFamily="50" charset="-128"/>
                <a:ea typeface="メイリオ" pitchFamily="50" charset="-128"/>
              </a:rPr>
              <a:t>標準偏差</a:t>
            </a:r>
            <a:r>
              <a:rPr lang="en-US" altLang="ja-JP" sz="2000" b="1" dirty="0" smtClean="0">
                <a:solidFill>
                  <a:schemeClr val="tx2"/>
                </a:solidFill>
                <a:latin typeface="メイリオ" pitchFamily="50" charset="-128"/>
                <a:ea typeface="メイリオ" pitchFamily="50" charset="-128"/>
              </a:rPr>
              <a:t>)</a:t>
            </a:r>
            <a:endParaRPr lang="ja-JP" altLang="en-US" sz="2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4000" dirty="0" smtClean="0">
                <a:latin typeface="メイリオ" pitchFamily="50" charset="-128"/>
                <a:ea typeface="メイリオ" pitchFamily="50" charset="-128"/>
              </a:rPr>
              <a:t>資産の相関と効率的フロンティア</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640960" cy="4896544"/>
          </a:xfrm>
        </p:spPr>
        <p:txBody>
          <a:bodyPr>
            <a:normAutofit/>
          </a:bodyPr>
          <a:lstStyle/>
          <a:p>
            <a:r>
              <a:rPr lang="ja-JP" altLang="en-US" dirty="0" smtClean="0">
                <a:solidFill>
                  <a:schemeClr val="tx2"/>
                </a:solidFill>
                <a:latin typeface="メイリオ" pitchFamily="50" charset="-128"/>
                <a:ea typeface="メイリオ" pitchFamily="50" charset="-128"/>
              </a:rPr>
              <a:t>逆相関が強いほど効用はあがる</a:t>
            </a:r>
            <a:endParaRPr lang="en-US" altLang="ja-JP" dirty="0" smtClean="0">
              <a:solidFill>
                <a:schemeClr val="tx2"/>
              </a:solidFill>
              <a:latin typeface="メイリオ" pitchFamily="50" charset="-128"/>
              <a:ea typeface="メイリオ" pitchFamily="50" charset="-128"/>
            </a:endParaRPr>
          </a:p>
        </p:txBody>
      </p:sp>
      <p:pic>
        <p:nvPicPr>
          <p:cNvPr id="9218" name="Picture 2"/>
          <p:cNvPicPr>
            <a:picLocks noChangeAspect="1" noChangeArrowheads="1"/>
          </p:cNvPicPr>
          <p:nvPr/>
        </p:nvPicPr>
        <p:blipFill>
          <a:blip r:embed="rId2" cstate="print"/>
          <a:srcRect/>
          <a:stretch>
            <a:fillRect/>
          </a:stretch>
        </p:blipFill>
        <p:spPr bwMode="auto">
          <a:xfrm>
            <a:off x="1043608" y="2348880"/>
            <a:ext cx="7180867" cy="3960440"/>
          </a:xfrm>
          <a:prstGeom prst="rect">
            <a:avLst/>
          </a:prstGeom>
          <a:noFill/>
          <a:ln w="9525">
            <a:noFill/>
            <a:miter lim="800000"/>
            <a:headEnd/>
            <a:tailEnd/>
          </a:ln>
        </p:spPr>
      </p:pic>
      <p:sp>
        <p:nvSpPr>
          <p:cNvPr id="5" name="正方形/長方形 4"/>
          <p:cNvSpPr/>
          <p:nvPr/>
        </p:nvSpPr>
        <p:spPr>
          <a:xfrm>
            <a:off x="7164288" y="3316922"/>
            <a:ext cx="1380506" cy="400110"/>
          </a:xfrm>
          <a:prstGeom prst="rect">
            <a:avLst/>
          </a:prstGeom>
          <a:ln>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相関係数</a:t>
            </a:r>
            <a:r>
              <a:rPr lang="en-US" altLang="ja-JP" sz="2000" b="1" dirty="0" smtClean="0">
                <a:solidFill>
                  <a:schemeClr val="tx2"/>
                </a:solidFill>
                <a:latin typeface="メイリオ" pitchFamily="50" charset="-128"/>
                <a:ea typeface="メイリオ" pitchFamily="50" charset="-128"/>
              </a:rPr>
              <a:t>ρ</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752528"/>
          </a:xfrm>
        </p:spPr>
        <p:txBody>
          <a:bodyPr>
            <a:normAutofit/>
          </a:bodyPr>
          <a:lstStyle/>
          <a:p>
            <a:r>
              <a:rPr lang="ja-JP" altLang="en-US" sz="2800" dirty="0" smtClean="0">
                <a:solidFill>
                  <a:schemeClr val="bg1">
                    <a:lumMod val="95000"/>
                  </a:schemeClr>
                </a:solidFill>
                <a:latin typeface="メイリオ" pitchFamily="50" charset="-128"/>
                <a:ea typeface="メイリオ" pitchFamily="50" charset="-128"/>
              </a:rPr>
              <a:t>期待効用最大化</a:t>
            </a:r>
            <a:endParaRPr lang="en-US" altLang="ja-JP" sz="2800" dirty="0" smtClean="0">
              <a:solidFill>
                <a:schemeClr val="bg1">
                  <a:lumMod val="95000"/>
                </a:schemeClr>
              </a:solidFill>
              <a:latin typeface="メイリオ" pitchFamily="50" charset="-128"/>
              <a:ea typeface="メイリオ" pitchFamily="50" charset="-128"/>
            </a:endParaRPr>
          </a:p>
          <a:p>
            <a:r>
              <a:rPr lang="ja-JP" altLang="en-US" sz="2800" b="1" dirty="0" smtClean="0">
                <a:solidFill>
                  <a:srgbClr val="C00000"/>
                </a:solidFill>
                <a:latin typeface="メイリオ" pitchFamily="50" charset="-128"/>
                <a:ea typeface="メイリオ" pitchFamily="50" charset="-128"/>
              </a:rPr>
              <a:t>デリバティブ</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派生証券</a:t>
            </a:r>
            <a:r>
              <a:rPr lang="en-US" altLang="ja-JP" sz="2800" b="1" dirty="0" smtClean="0">
                <a:solidFill>
                  <a:srgbClr val="C00000"/>
                </a:solidFill>
                <a:latin typeface="メイリオ" pitchFamily="50" charset="-128"/>
                <a:ea typeface="メイリオ" pitchFamily="50" charset="-128"/>
              </a:rPr>
              <a:t>)</a:t>
            </a:r>
          </a:p>
          <a:p>
            <a:r>
              <a:rPr lang="ja-JP" altLang="en-US" sz="2800" dirty="0" smtClean="0">
                <a:solidFill>
                  <a:schemeClr val="bg1">
                    <a:lumMod val="95000"/>
                  </a:schemeClr>
                </a:solidFill>
                <a:latin typeface="メイリオ" pitchFamily="50" charset="-128"/>
                <a:ea typeface="メイリオ" pitchFamily="50" charset="-128"/>
              </a:rPr>
              <a:t>天候デリバティブ</a:t>
            </a:r>
            <a:endParaRPr lang="en-US" altLang="ja-JP" sz="2800" dirty="0" smtClean="0">
              <a:solidFill>
                <a:schemeClr val="bg1">
                  <a:lumMod val="95000"/>
                </a:schemeClr>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デリバティブ</a:t>
            </a:r>
            <a:r>
              <a:rPr kumimoji="1" lang="en-US" altLang="ja-JP" sz="4000" dirty="0" smtClean="0">
                <a:latin typeface="メイリオ" pitchFamily="50" charset="-128"/>
                <a:ea typeface="メイリオ" pitchFamily="50" charset="-128"/>
              </a:rPr>
              <a:t>(</a:t>
            </a:r>
            <a:r>
              <a:rPr kumimoji="1" lang="ja-JP" altLang="en-US" sz="4000" dirty="0" smtClean="0">
                <a:latin typeface="メイリオ" pitchFamily="50" charset="-128"/>
                <a:ea typeface="メイリオ" pitchFamily="50" charset="-128"/>
              </a:rPr>
              <a:t>派生証券</a:t>
            </a:r>
            <a:r>
              <a:rPr kumimoji="1" lang="en-US" altLang="ja-JP" sz="4000" dirty="0" smtClean="0">
                <a:latin typeface="メイリオ" pitchFamily="50" charset="-128"/>
                <a:ea typeface="メイリオ" pitchFamily="50" charset="-128"/>
              </a:rPr>
              <a:t>)</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「株券</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原証券</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を買う</a:t>
            </a:r>
            <a:r>
              <a:rPr lang="en-US" altLang="ja-JP" sz="2800" dirty="0" smtClean="0">
                <a:solidFill>
                  <a:schemeClr val="tx2"/>
                </a:solidFill>
                <a:latin typeface="メイリオ" pitchFamily="50" charset="-128"/>
                <a:ea typeface="メイリオ" pitchFamily="50" charset="-128"/>
              </a:rPr>
              <a:t>(or</a:t>
            </a:r>
            <a:r>
              <a:rPr lang="ja-JP" altLang="en-US" sz="2800" dirty="0" smtClean="0">
                <a:solidFill>
                  <a:schemeClr val="tx2"/>
                </a:solidFill>
                <a:latin typeface="メイリオ" pitchFamily="50" charset="-128"/>
                <a:ea typeface="メイリオ" pitchFamily="50" charset="-128"/>
              </a:rPr>
              <a:t>売る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権利」を売買する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例：ストックオプション</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自社株を規定価格で手に入れる権利</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値上がりすれば，権利を行使して，</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購入後すぐに　売却することで差額を</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儲けられる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値下がりすれば，なかったと同じ</a:t>
            </a:r>
            <a:endParaRPr lang="en-US" altLang="ja-JP"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株価が下がった時のリスクヘッジの手段</a:t>
            </a:r>
            <a:endParaRPr lang="en-US" altLang="ja-JP" sz="2800"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P.282</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コールオプション</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b="1" dirty="0" smtClean="0">
                <a:solidFill>
                  <a:srgbClr val="C00000"/>
                </a:solidFill>
                <a:latin typeface="メイリオ" pitchFamily="50" charset="-128"/>
                <a:ea typeface="メイリオ" pitchFamily="50" charset="-128"/>
              </a:rPr>
              <a:t>コールオプション</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「満期日」に「権利行使価格」で株を買う権利</a:t>
            </a:r>
            <a:endParaRPr lang="en-US" altLang="ja-JP" dirty="0" smtClean="0">
              <a:solidFill>
                <a:schemeClr val="tx2"/>
              </a:solidFill>
              <a:latin typeface="メイリオ" pitchFamily="50" charset="-128"/>
              <a:ea typeface="メイリオ" pitchFamily="50" charset="-128"/>
            </a:endParaRPr>
          </a:p>
          <a:p>
            <a:r>
              <a:rPr lang="ja-JP" altLang="en-US" sz="2800" b="1" u="sng" dirty="0" smtClean="0">
                <a:solidFill>
                  <a:schemeClr val="tx2"/>
                </a:solidFill>
                <a:latin typeface="メイリオ" pitchFamily="50" charset="-128"/>
                <a:ea typeface="メイリオ" pitchFamily="50" charset="-128"/>
              </a:rPr>
              <a:t>ペイオフ</a:t>
            </a:r>
            <a:r>
              <a:rPr lang="en-US" altLang="ja-JP" sz="2800" b="1" u="sng" dirty="0" smtClean="0">
                <a:solidFill>
                  <a:schemeClr val="tx2"/>
                </a:solidFill>
                <a:latin typeface="メイリオ" pitchFamily="50" charset="-128"/>
                <a:ea typeface="メイリオ" pitchFamily="50" charset="-128"/>
              </a:rPr>
              <a:t>(</a:t>
            </a:r>
            <a:r>
              <a:rPr lang="ja-JP" altLang="en-US" sz="2800" b="1" u="sng" dirty="0" smtClean="0">
                <a:solidFill>
                  <a:schemeClr val="tx2"/>
                </a:solidFill>
                <a:latin typeface="メイリオ" pitchFamily="50" charset="-128"/>
                <a:ea typeface="メイリオ" pitchFamily="50" charset="-128"/>
              </a:rPr>
              <a:t>満期日の受取額</a:t>
            </a:r>
            <a:r>
              <a:rPr lang="en-US" altLang="ja-JP" sz="2800" b="1" u="sng"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権利行使価格を上回った場合のみ</a:t>
            </a:r>
            <a:endParaRPr lang="en-US" altLang="ja-JP" dirty="0" smtClean="0">
              <a:solidFill>
                <a:schemeClr val="tx2"/>
              </a:solidFill>
              <a:latin typeface="メイリオ" pitchFamily="50" charset="-128"/>
              <a:ea typeface="メイリオ" pitchFamily="50" charset="-128"/>
            </a:endParaRPr>
          </a:p>
        </p:txBody>
      </p:sp>
      <p:cxnSp>
        <p:nvCxnSpPr>
          <p:cNvPr id="4" name="直線矢印コネクタ 3"/>
          <p:cNvCxnSpPr/>
          <p:nvPr/>
        </p:nvCxnSpPr>
        <p:spPr>
          <a:xfrm flipV="1">
            <a:off x="2200379" y="3892986"/>
            <a:ext cx="0" cy="216024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2200379" y="5477162"/>
            <a:ext cx="4536504"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200379" y="5909210"/>
            <a:ext cx="172354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3923928" y="4037002"/>
            <a:ext cx="2232248" cy="187220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6808891" y="5333146"/>
            <a:ext cx="1723549"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満期日の株価</a:t>
            </a:r>
            <a:endParaRPr lang="ja-JP" altLang="en-US" sz="2000" b="1" dirty="0"/>
          </a:p>
        </p:txBody>
      </p:sp>
      <p:sp>
        <p:nvSpPr>
          <p:cNvPr id="19" name="正方形/長方形 18"/>
          <p:cNvSpPr/>
          <p:nvPr/>
        </p:nvSpPr>
        <p:spPr>
          <a:xfrm>
            <a:off x="989791" y="3892986"/>
            <a:ext cx="1210588"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ペイオフ</a:t>
            </a:r>
            <a:endParaRPr lang="ja-JP" altLang="en-US" sz="2000" b="1" dirty="0"/>
          </a:p>
        </p:txBody>
      </p:sp>
      <p:sp>
        <p:nvSpPr>
          <p:cNvPr id="20" name="正方形/長方形 19"/>
          <p:cNvSpPr/>
          <p:nvPr/>
        </p:nvSpPr>
        <p:spPr>
          <a:xfrm>
            <a:off x="3136483" y="6269250"/>
            <a:ext cx="1723549"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権利行使価格</a:t>
            </a:r>
            <a:endParaRPr lang="ja-JP" altLang="en-US" sz="2000" b="1" dirty="0"/>
          </a:p>
        </p:txBody>
      </p:sp>
      <p:sp>
        <p:nvSpPr>
          <p:cNvPr id="22" name="二等辺三角形 21"/>
          <p:cNvSpPr/>
          <p:nvPr/>
        </p:nvSpPr>
        <p:spPr>
          <a:xfrm>
            <a:off x="3851920" y="5949280"/>
            <a:ext cx="144016" cy="28803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a:off x="2195736" y="5445224"/>
            <a:ext cx="0" cy="504056"/>
          </a:xfrm>
          <a:prstGeom prst="straightConnector1">
            <a:avLst/>
          </a:prstGeom>
          <a:ln w="44450">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1169621" y="5517232"/>
            <a:ext cx="954107" cy="400110"/>
          </a:xfrm>
          <a:prstGeom prst="rect">
            <a:avLst/>
          </a:prstGeom>
        </p:spPr>
        <p:txBody>
          <a:bodyPr wrap="none">
            <a:spAutoFit/>
          </a:bodyPr>
          <a:lstStyle/>
          <a:p>
            <a:r>
              <a:rPr lang="ja-JP" altLang="en-US" sz="2000" b="1" dirty="0" smtClean="0">
                <a:solidFill>
                  <a:schemeClr val="tx2"/>
                </a:solidFill>
                <a:latin typeface="メイリオ" pitchFamily="50" charset="-128"/>
                <a:ea typeface="メイリオ" pitchFamily="50" charset="-128"/>
              </a:rPr>
              <a:t>手数料</a:t>
            </a:r>
            <a:endParaRPr lang="ja-JP" altLang="en-US" sz="2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金融工学とは</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kumimoji="1" lang="ja-JP" altLang="en-US" sz="2800" dirty="0" smtClean="0">
                <a:solidFill>
                  <a:schemeClr val="tx2"/>
                </a:solidFill>
                <a:latin typeface="メイリオ" pitchFamily="50" charset="-128"/>
                <a:ea typeface="メイリオ" pitchFamily="50" charset="-128"/>
              </a:rPr>
              <a:t>経営資源：ヒト，モノ，カネ，情報の中で，特に</a:t>
            </a:r>
            <a:r>
              <a:rPr kumimoji="1" lang="en-US" altLang="ja-JP"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カネ</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に着目し，数理的に取り扱う理論</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金融・資金調達・資産運用</a:t>
            </a:r>
            <a:endParaRPr kumimoji="1" lang="en-US" altLang="ja-JP" sz="2800"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資産コスト</a:t>
            </a:r>
            <a:endParaRPr kumimoji="1"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分散投資</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工学的アプローチ</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リスク管理</a:t>
            </a:r>
            <a:endParaRPr lang="en-US" altLang="ja-JP" sz="2800" dirty="0" smtClean="0">
              <a:solidFill>
                <a:schemeClr val="tx2"/>
              </a:solidFill>
              <a:latin typeface="メイリオ" pitchFamily="50" charset="-128"/>
              <a:ea typeface="メイリオ" pitchFamily="50" charset="-128"/>
            </a:endParaRPr>
          </a:p>
          <a:p>
            <a:pPr lvl="1"/>
            <a:r>
              <a:rPr lang="ja-JP" altLang="en-US" b="1" dirty="0" smtClean="0">
                <a:solidFill>
                  <a:srgbClr val="C00000"/>
                </a:solidFill>
                <a:latin typeface="メイリオ" pitchFamily="50" charset="-128"/>
                <a:ea typeface="メイリオ" pitchFamily="50" charset="-128"/>
              </a:rPr>
              <a:t>将来の不確実性＝リスク</a:t>
            </a:r>
            <a:endParaRPr lang="en-US" altLang="ja-JP"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リスク分散：ポートフォリオ</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リスク転嫁：デリバティブ</a:t>
            </a:r>
            <a:endParaRPr lang="en-US" altLang="ja-JP"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P.270</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コールオプションの収支</a:t>
            </a:r>
            <a:endParaRPr kumimoji="1" lang="ja-JP" altLang="en-US" sz="4000" dirty="0">
              <a:latin typeface="メイリオ" pitchFamily="50" charset="-128"/>
              <a:ea typeface="メイリオ" pitchFamily="50" charset="-128"/>
            </a:endParaRPr>
          </a:p>
        </p:txBody>
      </p:sp>
      <p:graphicFrame>
        <p:nvGraphicFramePr>
          <p:cNvPr id="17" name="表 16"/>
          <p:cNvGraphicFramePr>
            <a:graphicFrameLocks noGrp="1"/>
          </p:cNvGraphicFramePr>
          <p:nvPr/>
        </p:nvGraphicFramePr>
        <p:xfrm>
          <a:off x="683568" y="1916832"/>
          <a:ext cx="7776864" cy="2380730"/>
        </p:xfrm>
        <a:graphic>
          <a:graphicData uri="http://schemas.openxmlformats.org/drawingml/2006/table">
            <a:tbl>
              <a:tblPr firstRow="1" bandRow="1"/>
              <a:tblGrid>
                <a:gridCol w="1584176"/>
                <a:gridCol w="3097043"/>
                <a:gridCol w="3095645"/>
              </a:tblGrid>
              <a:tr h="778885">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買い手</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売り手</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229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値上がり</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1" dirty="0" smtClean="0">
                          <a:solidFill>
                            <a:srgbClr val="002060"/>
                          </a:solidFill>
                          <a:latin typeface="メイリオ" pitchFamily="50" charset="-128"/>
                          <a:ea typeface="メイリオ" pitchFamily="50" charset="-128"/>
                        </a:rPr>
                        <a:t>ペイオフを受け取る</a:t>
                      </a:r>
                      <a:endParaRPr kumimoji="1" lang="ja-JP" altLang="en-US" sz="2400" b="1" dirty="0">
                        <a:solidFill>
                          <a:srgbClr val="00206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1" dirty="0" smtClean="0">
                          <a:solidFill>
                            <a:srgbClr val="C00000"/>
                          </a:solidFill>
                          <a:latin typeface="メイリオ" pitchFamily="50" charset="-128"/>
                          <a:ea typeface="メイリオ" pitchFamily="50" charset="-128"/>
                        </a:rPr>
                        <a:t>ペイオフの支払い</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778885">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値下がり</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権利放棄</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何もなし</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5" name="コンテンツ プレースホルダ 2"/>
          <p:cNvSpPr>
            <a:spLocks noGrp="1"/>
          </p:cNvSpPr>
          <p:nvPr>
            <p:ph sz="quarter" idx="1"/>
          </p:nvPr>
        </p:nvSpPr>
        <p:spPr>
          <a:xfrm>
            <a:off x="107504" y="4581128"/>
            <a:ext cx="8892480" cy="2088232"/>
          </a:xfrm>
        </p:spPr>
        <p:txBody>
          <a:bodyPr>
            <a:normAutofit/>
          </a:bodyPr>
          <a:lstStyle/>
          <a:p>
            <a:r>
              <a:rPr lang="ja-JP" altLang="en-US" sz="2800" dirty="0" smtClean="0">
                <a:solidFill>
                  <a:schemeClr val="tx2"/>
                </a:solidFill>
                <a:latin typeface="メイリオ" pitchFamily="50" charset="-128"/>
                <a:ea typeface="メイリオ" pitchFamily="50" charset="-128"/>
              </a:rPr>
              <a:t>オプションを買うお金がかからないとすれば，買い手は全く損をしない</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リスクは全て売り手に</a:t>
            </a:r>
            <a:r>
              <a:rPr lang="en-US" altLang="ja-JP" sz="2800" dirty="0" smtClean="0">
                <a:solidFill>
                  <a:schemeClr val="tx2"/>
                </a:solidFill>
                <a:latin typeface="メイリオ" pitchFamily="50" charset="-128"/>
                <a:ea typeface="メイリオ" pitchFamily="50" charset="-128"/>
              </a:rPr>
              <a:t>)</a:t>
            </a:r>
          </a:p>
          <a:p>
            <a:pPr>
              <a:buNone/>
            </a:pPr>
            <a:r>
              <a:rPr lang="ja-JP" altLang="en-US" sz="2800" dirty="0" smtClean="0">
                <a:solidFill>
                  <a:schemeClr val="tx2"/>
                </a:solidFill>
                <a:latin typeface="メイリオ" pitchFamily="50" charset="-128"/>
                <a:ea typeface="メイリオ" pitchFamily="50" charset="-128"/>
              </a:rPr>
              <a:t>　→ 売り手はリスクに見合う対価を要求するはず！　その</a:t>
            </a:r>
            <a:r>
              <a:rPr lang="ja-JP" altLang="en-US" sz="2800" b="1" dirty="0" smtClean="0">
                <a:solidFill>
                  <a:schemeClr val="tx2"/>
                </a:solidFill>
                <a:latin typeface="メイリオ" pitchFamily="50" charset="-128"/>
                <a:ea typeface="メイリオ" pitchFamily="50" charset="-128"/>
              </a:rPr>
              <a:t>対価＝コールオプションの価格</a:t>
            </a:r>
            <a:r>
              <a:rPr lang="en-US" altLang="ja-JP" sz="2800" b="1"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＝プレミアム</a:t>
            </a:r>
            <a:r>
              <a:rPr lang="en-US" altLang="ja-JP" sz="2800" b="1" dirty="0" smtClean="0">
                <a:solidFill>
                  <a:schemeClr val="tx2"/>
                </a:solidFill>
                <a:latin typeface="メイリオ" pitchFamily="50" charset="-128"/>
                <a:ea typeface="メイリオ" pitchFamily="50" charset="-128"/>
              </a:rPr>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en-US" altLang="ja-JP" sz="4000" dirty="0" smtClean="0">
                <a:latin typeface="メイリオ" pitchFamily="50" charset="-128"/>
                <a:ea typeface="メイリオ" pitchFamily="50" charset="-128"/>
              </a:rPr>
              <a:t>(</a:t>
            </a:r>
            <a:r>
              <a:rPr kumimoji="1" lang="ja-JP" altLang="en-US" sz="4000" dirty="0" smtClean="0">
                <a:latin typeface="メイリオ" pitchFamily="50" charset="-128"/>
                <a:ea typeface="メイリオ" pitchFamily="50" charset="-128"/>
              </a:rPr>
              <a:t>参考</a:t>
            </a:r>
            <a:r>
              <a:rPr kumimoji="1" lang="en-US" altLang="ja-JP" sz="4000" dirty="0" smtClean="0">
                <a:latin typeface="メイリオ" pitchFamily="50" charset="-128"/>
                <a:ea typeface="メイリオ" pitchFamily="50" charset="-128"/>
              </a:rPr>
              <a:t>)</a:t>
            </a:r>
            <a:r>
              <a:rPr lang="ja-JP" altLang="en-US" sz="4000" dirty="0" smtClean="0">
                <a:latin typeface="メイリオ" pitchFamily="50" charset="-128"/>
                <a:ea typeface="メイリオ" pitchFamily="50" charset="-128"/>
              </a:rPr>
              <a:t>その他の</a:t>
            </a:r>
            <a:r>
              <a:rPr kumimoji="1" lang="ja-JP" altLang="en-US" sz="4000" dirty="0" smtClean="0">
                <a:latin typeface="メイリオ" pitchFamily="50" charset="-128"/>
                <a:ea typeface="メイリオ" pitchFamily="50" charset="-128"/>
              </a:rPr>
              <a:t>オプション</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b="1" dirty="0" smtClean="0">
                <a:solidFill>
                  <a:srgbClr val="C00000"/>
                </a:solidFill>
                <a:latin typeface="メイリオ" pitchFamily="50" charset="-128"/>
                <a:ea typeface="メイリオ" pitchFamily="50" charset="-128"/>
              </a:rPr>
              <a:t>コールオプション</a:t>
            </a:r>
            <a:endParaRPr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「満期日」に「権利行使価格」で株を</a:t>
            </a:r>
            <a:r>
              <a:rPr lang="ja-JP" altLang="en-US" b="1" dirty="0" smtClean="0">
                <a:solidFill>
                  <a:srgbClr val="C00000"/>
                </a:solidFill>
                <a:latin typeface="メイリオ" pitchFamily="50" charset="-128"/>
                <a:ea typeface="メイリオ" pitchFamily="50" charset="-128"/>
              </a:rPr>
              <a:t>買う</a:t>
            </a:r>
            <a:r>
              <a:rPr lang="ja-JP" altLang="en-US" dirty="0" smtClean="0">
                <a:solidFill>
                  <a:schemeClr val="tx2"/>
                </a:solidFill>
                <a:latin typeface="メイリオ" pitchFamily="50" charset="-128"/>
                <a:ea typeface="メイリオ" pitchFamily="50" charset="-128"/>
              </a:rPr>
              <a:t>権利</a:t>
            </a:r>
            <a:endParaRPr lang="en-US" altLang="ja-JP" dirty="0" smtClean="0">
              <a:solidFill>
                <a:schemeClr val="tx2"/>
              </a:solidFill>
              <a:latin typeface="メイリオ" pitchFamily="50" charset="-128"/>
              <a:ea typeface="メイリオ" pitchFamily="50" charset="-128"/>
            </a:endParaRPr>
          </a:p>
          <a:p>
            <a:r>
              <a:rPr lang="ja-JP" altLang="en-US" sz="2800" b="1" dirty="0" smtClean="0">
                <a:solidFill>
                  <a:srgbClr val="002060"/>
                </a:solidFill>
                <a:latin typeface="メイリオ" pitchFamily="50" charset="-128"/>
                <a:ea typeface="メイリオ" pitchFamily="50" charset="-128"/>
              </a:rPr>
              <a:t>プットオプション</a:t>
            </a:r>
            <a:endParaRPr lang="en-US" altLang="ja-JP" sz="2800" b="1" dirty="0" smtClean="0">
              <a:solidFill>
                <a:srgbClr val="00206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「満期日」に「権利行使価格」で株を</a:t>
            </a:r>
            <a:r>
              <a:rPr lang="ja-JP" altLang="en-US" b="1" dirty="0" smtClean="0">
                <a:solidFill>
                  <a:srgbClr val="002060"/>
                </a:solidFill>
                <a:latin typeface="メイリオ" pitchFamily="50" charset="-128"/>
                <a:ea typeface="メイリオ" pitchFamily="50" charset="-128"/>
              </a:rPr>
              <a:t>売る</a:t>
            </a:r>
            <a:r>
              <a:rPr lang="ja-JP" altLang="en-US" dirty="0" smtClean="0">
                <a:solidFill>
                  <a:schemeClr val="tx2"/>
                </a:solidFill>
                <a:latin typeface="メイリオ" pitchFamily="50" charset="-128"/>
                <a:ea typeface="メイリオ" pitchFamily="50" charset="-128"/>
              </a:rPr>
              <a:t>権利</a:t>
            </a:r>
            <a:endParaRPr lang="en-US" altLang="ja-JP" dirty="0" smtClean="0">
              <a:solidFill>
                <a:schemeClr val="tx2"/>
              </a:solidFill>
              <a:latin typeface="メイリオ" pitchFamily="50" charset="-128"/>
              <a:ea typeface="メイリオ" pitchFamily="50" charset="-128"/>
            </a:endParaRPr>
          </a:p>
          <a:p>
            <a:pPr lvl="1"/>
            <a:endParaRPr lang="en-US" altLang="ja-JP" dirty="0" smtClean="0">
              <a:solidFill>
                <a:schemeClr val="tx2"/>
              </a:solidFill>
              <a:latin typeface="メイリオ" pitchFamily="50" charset="-128"/>
              <a:ea typeface="メイリオ" pitchFamily="50" charset="-128"/>
            </a:endParaRPr>
          </a:p>
          <a:p>
            <a:r>
              <a:rPr lang="ja-JP" altLang="en-US" sz="2800" b="1" dirty="0" smtClean="0">
                <a:solidFill>
                  <a:schemeClr val="tx2"/>
                </a:solidFill>
                <a:latin typeface="メイリオ" pitchFamily="50" charset="-128"/>
                <a:ea typeface="メイリオ" pitchFamily="50" charset="-128"/>
              </a:rPr>
              <a:t>ヨーロピアンオプション</a:t>
            </a:r>
            <a:endParaRPr lang="en-US" altLang="ja-JP" sz="2800" b="1"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権利行使はある一時点</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＝満期日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のみ</a:t>
            </a:r>
            <a:endParaRPr lang="en-US" altLang="ja-JP" dirty="0" smtClean="0">
              <a:solidFill>
                <a:schemeClr val="tx2"/>
              </a:solidFill>
              <a:latin typeface="メイリオ" pitchFamily="50" charset="-128"/>
              <a:ea typeface="メイリオ" pitchFamily="50" charset="-128"/>
            </a:endParaRPr>
          </a:p>
          <a:p>
            <a:r>
              <a:rPr lang="ja-JP" altLang="en-US" sz="2800" b="1" dirty="0" smtClean="0">
                <a:solidFill>
                  <a:schemeClr val="tx2"/>
                </a:solidFill>
                <a:latin typeface="メイリオ" pitchFamily="50" charset="-128"/>
                <a:ea typeface="メイリオ" pitchFamily="50" charset="-128"/>
              </a:rPr>
              <a:t>アメリカンオプション</a:t>
            </a:r>
            <a:endParaRPr lang="en-US" altLang="ja-JP" sz="2800" b="1"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満期日までであればいつでも権利行使可能</a:t>
            </a:r>
            <a:endParaRPr lang="en-US" altLang="ja-JP" dirty="0" smtClean="0">
              <a:solidFill>
                <a:schemeClr val="tx2"/>
              </a:solidFill>
              <a:latin typeface="メイリオ" pitchFamily="50" charset="-128"/>
              <a:ea typeface="メイリオ" pitchFamily="50" charset="-128"/>
            </a:endParaRPr>
          </a:p>
          <a:p>
            <a:pPr lvl="1"/>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3600" dirty="0" smtClean="0">
                <a:latin typeface="メイリオ" pitchFamily="50" charset="-128"/>
                <a:ea typeface="メイリオ" pitchFamily="50" charset="-128"/>
              </a:rPr>
              <a:t>コールオプションの価格：数値例</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売り手が損しないための方策：</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株の値上がり</a:t>
            </a:r>
            <a:r>
              <a:rPr lang="ja-JP" altLang="en-US" dirty="0" smtClean="0">
                <a:solidFill>
                  <a:schemeClr val="tx2"/>
                </a:solidFill>
                <a:latin typeface="メイリオ" pitchFamily="50" charset="-128"/>
                <a:ea typeface="メイリオ" pitchFamily="50" charset="-128"/>
              </a:rPr>
              <a:t>は</a:t>
            </a:r>
            <a:r>
              <a:rPr lang="ja-JP" altLang="en-US" dirty="0" smtClean="0">
                <a:solidFill>
                  <a:schemeClr val="tx2"/>
                </a:solidFill>
                <a:latin typeface="メイリオ" pitchFamily="50" charset="-128"/>
                <a:ea typeface="メイリオ" pitchFamily="50" charset="-128"/>
              </a:rPr>
              <a:t>，事前に買った</a:t>
            </a:r>
            <a:r>
              <a:rPr lang="ja-JP" altLang="en-US" dirty="0" smtClean="0">
                <a:solidFill>
                  <a:schemeClr val="tx2"/>
                </a:solidFill>
                <a:latin typeface="メイリオ" pitchFamily="50" charset="-128"/>
                <a:ea typeface="メイリオ" pitchFamily="50" charset="-128"/>
              </a:rPr>
              <a:t>株</a:t>
            </a:r>
            <a:r>
              <a:rPr lang="ja-JP" altLang="en-US" dirty="0" smtClean="0">
                <a:solidFill>
                  <a:schemeClr val="tx2"/>
                </a:solidFill>
                <a:latin typeface="メイリオ" pitchFamily="50" charset="-128"/>
                <a:ea typeface="メイリオ" pitchFamily="50" charset="-128"/>
              </a:rPr>
              <a:t>を売って支払う</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状況設定</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株の現在価格：</a:t>
            </a:r>
            <a:r>
              <a:rPr lang="en-US" altLang="ja-JP" dirty="0" smtClean="0">
                <a:solidFill>
                  <a:schemeClr val="tx2"/>
                </a:solidFill>
                <a:latin typeface="メイリオ" pitchFamily="50" charset="-128"/>
                <a:ea typeface="メイリオ" pitchFamily="50" charset="-128"/>
              </a:rPr>
              <a:t>5</a:t>
            </a:r>
            <a:r>
              <a:rPr lang="ja-JP" altLang="en-US" dirty="0" smtClean="0">
                <a:solidFill>
                  <a:schemeClr val="tx2"/>
                </a:solidFill>
                <a:latin typeface="メイリオ" pitchFamily="50" charset="-128"/>
                <a:ea typeface="メイリオ" pitchFamily="50" charset="-128"/>
              </a:rPr>
              <a:t>万円</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株は満期日にどちらかの価格になる：</a:t>
            </a:r>
            <a:r>
              <a:rPr lang="en-US" altLang="ja-JP" dirty="0" smtClean="0">
                <a:solidFill>
                  <a:schemeClr val="tx2"/>
                </a:solidFill>
                <a:latin typeface="メイリオ" pitchFamily="50" charset="-128"/>
                <a:ea typeface="メイリオ" pitchFamily="50" charset="-128"/>
              </a:rPr>
              <a:t>8</a:t>
            </a:r>
            <a:r>
              <a:rPr lang="ja-JP" altLang="en-US" dirty="0" smtClean="0">
                <a:solidFill>
                  <a:schemeClr val="tx2"/>
                </a:solidFill>
                <a:latin typeface="メイリオ" pitchFamily="50" charset="-128"/>
                <a:ea typeface="メイリオ" pitchFamily="50" charset="-128"/>
              </a:rPr>
              <a:t>万円</a:t>
            </a:r>
            <a:r>
              <a:rPr lang="en-US" altLang="ja-JP" dirty="0" smtClean="0">
                <a:solidFill>
                  <a:schemeClr val="tx2"/>
                </a:solidFill>
                <a:latin typeface="メイリオ" pitchFamily="50" charset="-128"/>
                <a:ea typeface="メイリオ" pitchFamily="50" charset="-128"/>
              </a:rPr>
              <a:t>or3</a:t>
            </a:r>
            <a:r>
              <a:rPr lang="ja-JP" altLang="en-US" dirty="0" smtClean="0">
                <a:solidFill>
                  <a:schemeClr val="tx2"/>
                </a:solidFill>
                <a:latin typeface="メイリオ" pitchFamily="50" charset="-128"/>
                <a:ea typeface="メイリオ" pitchFamily="50" charset="-128"/>
              </a:rPr>
              <a:t>万円</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権利行使価格：</a:t>
            </a:r>
            <a:r>
              <a:rPr lang="en-US" altLang="ja-JP" dirty="0" smtClean="0">
                <a:solidFill>
                  <a:schemeClr val="tx2"/>
                </a:solidFill>
                <a:latin typeface="メイリオ" pitchFamily="50" charset="-128"/>
                <a:ea typeface="メイリオ" pitchFamily="50" charset="-128"/>
              </a:rPr>
              <a:t>6</a:t>
            </a:r>
            <a:r>
              <a:rPr lang="ja-JP" altLang="en-US" dirty="0" smtClean="0">
                <a:solidFill>
                  <a:schemeClr val="tx2"/>
                </a:solidFill>
                <a:latin typeface="メイリオ" pitchFamily="50" charset="-128"/>
                <a:ea typeface="メイリオ" pitchFamily="50" charset="-128"/>
              </a:rPr>
              <a:t>万円</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アクション</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株を</a:t>
            </a:r>
            <a:r>
              <a:rPr lang="en-US" altLang="ja-JP" dirty="0" smtClean="0">
                <a:solidFill>
                  <a:schemeClr val="tx2"/>
                </a:solidFill>
                <a:latin typeface="メイリオ" pitchFamily="50" charset="-128"/>
                <a:ea typeface="メイリオ" pitchFamily="50" charset="-128"/>
              </a:rPr>
              <a:t>0.4</a:t>
            </a:r>
            <a:r>
              <a:rPr lang="ja-JP" altLang="en-US" dirty="0" smtClean="0">
                <a:solidFill>
                  <a:schemeClr val="tx2"/>
                </a:solidFill>
                <a:latin typeface="メイリオ" pitchFamily="50" charset="-128"/>
                <a:ea typeface="メイリオ" pitchFamily="50" charset="-128"/>
              </a:rPr>
              <a:t>単位購入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値上がりに備えて購入</a:t>
            </a:r>
            <a:r>
              <a:rPr lang="en-US" altLang="ja-JP" dirty="0" smtClean="0">
                <a:solidFill>
                  <a:schemeClr val="tx2"/>
                </a:solidFill>
                <a:latin typeface="メイリオ" pitchFamily="50" charset="-128"/>
                <a:ea typeface="メイリオ" pitchFamily="50" charset="-128"/>
              </a:rPr>
              <a:t>)</a:t>
            </a: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P.284</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3600" dirty="0" smtClean="0">
                <a:latin typeface="メイリオ" pitchFamily="50" charset="-128"/>
                <a:ea typeface="メイリオ" pitchFamily="50" charset="-128"/>
              </a:rPr>
              <a:t>コールオプションの収支：数値例</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売り手の収支決算</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手数料を除く</a:t>
            </a:r>
            <a:r>
              <a:rPr lang="en-US" altLang="ja-JP" sz="2800"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収入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値上がりの場合</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0.4×8</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(8</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6)</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1.2</a:t>
            </a:r>
          </a:p>
          <a:p>
            <a:pPr lvl="1"/>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値下がりの場合</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0.4×3</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0</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1.2</a:t>
            </a:r>
          </a:p>
          <a:p>
            <a:pPr lvl="1"/>
            <a:r>
              <a:rPr lang="ja-JP" altLang="en-US" dirty="0" smtClean="0">
                <a:solidFill>
                  <a:schemeClr val="tx2"/>
                </a:solidFill>
                <a:latin typeface="メイリオ" pitchFamily="50" charset="-128"/>
                <a:ea typeface="メイリオ" pitchFamily="50" charset="-128"/>
              </a:rPr>
              <a:t>支出</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株の購入代金</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0.4×5</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2</a:t>
            </a: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買い手の収支決算</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収入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値上がりの場合</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8</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6</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2</a:t>
            </a:r>
          </a:p>
          <a:p>
            <a:pPr lvl="1"/>
            <a:r>
              <a:rPr lang="ja-JP" altLang="en-US" dirty="0" smtClean="0">
                <a:solidFill>
                  <a:schemeClr val="tx2"/>
                </a:solidFill>
                <a:latin typeface="メイリオ" pitchFamily="50" charset="-128"/>
                <a:ea typeface="メイリオ" pitchFamily="50" charset="-128"/>
              </a:rPr>
              <a:t>支出</a:t>
            </a:r>
            <a:r>
              <a:rPr lang="ja-JP" altLang="en-US" dirty="0" smtClean="0">
                <a:solidFill>
                  <a:schemeClr val="tx2"/>
                </a:solidFill>
                <a:latin typeface="メイリオ" pitchFamily="50" charset="-128"/>
                <a:ea typeface="メイリオ" pitchFamily="50" charset="-128"/>
                <a:sym typeface="Wingdings" pitchFamily="2" charset="2"/>
              </a:rPr>
              <a:t>：</a:t>
            </a:r>
            <a:r>
              <a:rPr lang="en-US" altLang="ja-JP" dirty="0" smtClean="0">
                <a:solidFill>
                  <a:schemeClr val="tx2"/>
                </a:solidFill>
                <a:latin typeface="メイリオ" pitchFamily="50" charset="-128"/>
                <a:ea typeface="メイリオ" pitchFamily="50" charset="-128"/>
                <a:sym typeface="Wingdings" pitchFamily="2" charset="2"/>
              </a:rPr>
              <a:t>(</a:t>
            </a:r>
            <a:r>
              <a:rPr lang="ja-JP" altLang="en-US" dirty="0" smtClean="0">
                <a:solidFill>
                  <a:schemeClr val="tx2"/>
                </a:solidFill>
                <a:latin typeface="メイリオ" pitchFamily="50" charset="-128"/>
                <a:ea typeface="メイリオ" pitchFamily="50" charset="-128"/>
                <a:sym typeface="Wingdings" pitchFamily="2" charset="2"/>
              </a:rPr>
              <a:t>あれば</a:t>
            </a:r>
            <a:r>
              <a:rPr lang="en-US" altLang="ja-JP" dirty="0" smtClean="0">
                <a:solidFill>
                  <a:schemeClr val="tx2"/>
                </a:solidFill>
                <a:latin typeface="メイリオ" pitchFamily="50" charset="-128"/>
                <a:ea typeface="メイリオ" pitchFamily="50" charset="-128"/>
                <a:sym typeface="Wingdings" pitchFamily="2" charset="2"/>
              </a:rPr>
              <a:t>)</a:t>
            </a:r>
            <a:r>
              <a:rPr lang="ja-JP" altLang="en-US" dirty="0" smtClean="0">
                <a:solidFill>
                  <a:schemeClr val="tx2"/>
                </a:solidFill>
                <a:latin typeface="メイリオ" pitchFamily="50" charset="-128"/>
                <a:ea typeface="メイリオ" pitchFamily="50" charset="-128"/>
              </a:rPr>
              <a:t>手数料</a:t>
            </a:r>
            <a:endParaRPr lang="en-US" altLang="ja-JP" dirty="0" smtClean="0">
              <a:solidFill>
                <a:schemeClr val="tx2"/>
              </a:solidFill>
              <a:latin typeface="メイリオ" pitchFamily="50" charset="-128"/>
              <a:ea typeface="メイリオ" pitchFamily="50" charset="-128"/>
            </a:endParaRPr>
          </a:p>
        </p:txBody>
      </p:sp>
      <p:sp>
        <p:nvSpPr>
          <p:cNvPr id="4" name="右中かっこ 3"/>
          <p:cNvSpPr/>
          <p:nvPr/>
        </p:nvSpPr>
        <p:spPr>
          <a:xfrm rot="3568868">
            <a:off x="6947825" y="2298667"/>
            <a:ext cx="144894" cy="1920701"/>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正方形/長方形 4"/>
          <p:cNvSpPr/>
          <p:nvPr/>
        </p:nvSpPr>
        <p:spPr>
          <a:xfrm>
            <a:off x="6732240" y="3501008"/>
            <a:ext cx="1904689" cy="461665"/>
          </a:xfrm>
          <a:prstGeom prst="rect">
            <a:avLst/>
          </a:prstGeom>
          <a:ln w="25400">
            <a:solidFill>
              <a:srgbClr val="C00000"/>
            </a:solidFill>
          </a:ln>
        </p:spPr>
        <p:txBody>
          <a:bodyPr wrap="none">
            <a:spAutoFit/>
          </a:bodyPr>
          <a:lstStyle/>
          <a:p>
            <a:r>
              <a:rPr lang="ja-JP" altLang="en-US" sz="2400" dirty="0" smtClean="0">
                <a:solidFill>
                  <a:schemeClr val="tx2"/>
                </a:solidFill>
                <a:latin typeface="メイリオ" pitchFamily="50" charset="-128"/>
                <a:ea typeface="メイリオ" pitchFamily="50" charset="-128"/>
              </a:rPr>
              <a:t>常に</a:t>
            </a:r>
            <a:r>
              <a:rPr lang="en-US" altLang="ja-JP" sz="2400" dirty="0" smtClean="0">
                <a:solidFill>
                  <a:schemeClr val="tx2"/>
                </a:solidFill>
                <a:latin typeface="メイリオ" pitchFamily="50" charset="-128"/>
                <a:ea typeface="メイリオ" pitchFamily="50" charset="-128"/>
              </a:rPr>
              <a:t>0.8</a:t>
            </a:r>
            <a:r>
              <a:rPr lang="ja-JP" altLang="en-US" sz="2400" dirty="0" smtClean="0">
                <a:solidFill>
                  <a:schemeClr val="tx2"/>
                </a:solidFill>
                <a:latin typeface="メイリオ" pitchFamily="50" charset="-128"/>
                <a:ea typeface="メイリオ" pitchFamily="50" charset="-128"/>
              </a:rPr>
              <a:t>の損</a:t>
            </a:r>
            <a:endParaRPr lang="ja-JP" altLang="en-US" sz="2400" dirty="0"/>
          </a:p>
        </p:txBody>
      </p:sp>
      <p:sp>
        <p:nvSpPr>
          <p:cNvPr id="6" name="正方形/長方形 5"/>
          <p:cNvSpPr/>
          <p:nvPr/>
        </p:nvSpPr>
        <p:spPr>
          <a:xfrm>
            <a:off x="6084168" y="1268760"/>
            <a:ext cx="1224136" cy="707886"/>
          </a:xfrm>
          <a:prstGeom prst="rect">
            <a:avLst/>
          </a:prstGeom>
          <a:solidFill>
            <a:schemeClr val="bg1"/>
          </a:solidFill>
          <a:ln w="25400">
            <a:solidFill>
              <a:srgbClr val="C00000"/>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株売却による収入</a:t>
            </a:r>
            <a:endParaRPr lang="ja-JP" altLang="en-US" sz="2000" dirty="0">
              <a:solidFill>
                <a:schemeClr val="tx2"/>
              </a:solidFill>
              <a:latin typeface="メイリオ" pitchFamily="50" charset="-128"/>
              <a:ea typeface="メイリオ" pitchFamily="50" charset="-128"/>
            </a:endParaRPr>
          </a:p>
        </p:txBody>
      </p:sp>
      <p:cxnSp>
        <p:nvCxnSpPr>
          <p:cNvPr id="8" name="直線矢印コネクタ 7"/>
          <p:cNvCxnSpPr/>
          <p:nvPr/>
        </p:nvCxnSpPr>
        <p:spPr>
          <a:xfrm flipH="1">
            <a:off x="5508104" y="1988840"/>
            <a:ext cx="792088" cy="360040"/>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7452320" y="1268760"/>
            <a:ext cx="1512168" cy="707886"/>
          </a:xfrm>
          <a:prstGeom prst="rect">
            <a:avLst/>
          </a:prstGeom>
          <a:solidFill>
            <a:schemeClr val="bg1"/>
          </a:solidFill>
          <a:ln w="25400">
            <a:solidFill>
              <a:srgbClr val="002060"/>
            </a:solidFill>
          </a:ln>
        </p:spPr>
        <p:txBody>
          <a:bodyPr wrap="square">
            <a:spAutoFit/>
          </a:bodyPr>
          <a:lstStyle/>
          <a:p>
            <a:r>
              <a:rPr lang="ja-JP" altLang="en-US" sz="2000" dirty="0" smtClean="0">
                <a:solidFill>
                  <a:schemeClr val="tx2"/>
                </a:solidFill>
                <a:latin typeface="メイリオ" pitchFamily="50" charset="-128"/>
                <a:ea typeface="メイリオ" pitchFamily="50" charset="-128"/>
              </a:rPr>
              <a:t>オプションによる損失</a:t>
            </a:r>
            <a:endParaRPr lang="ja-JP" altLang="en-US" sz="2000" dirty="0">
              <a:solidFill>
                <a:schemeClr val="tx2"/>
              </a:solidFill>
              <a:latin typeface="メイリオ" pitchFamily="50" charset="-128"/>
              <a:ea typeface="メイリオ" pitchFamily="50" charset="-128"/>
            </a:endParaRPr>
          </a:p>
        </p:txBody>
      </p:sp>
      <p:cxnSp>
        <p:nvCxnSpPr>
          <p:cNvPr id="10" name="直線矢印コネクタ 9"/>
          <p:cNvCxnSpPr/>
          <p:nvPr/>
        </p:nvCxnSpPr>
        <p:spPr>
          <a:xfrm flipH="1">
            <a:off x="6804248" y="1988840"/>
            <a:ext cx="864096" cy="36004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3600" dirty="0" smtClean="0">
                <a:latin typeface="メイリオ" pitchFamily="50" charset="-128"/>
                <a:ea typeface="メイリオ" pitchFamily="50" charset="-128"/>
              </a:rPr>
              <a:t>コールオプションの価格</a:t>
            </a:r>
            <a:r>
              <a:rPr kumimoji="1" lang="ja-JP" altLang="en-US" sz="3600" dirty="0" smtClean="0">
                <a:latin typeface="メイリオ" pitchFamily="50" charset="-128"/>
                <a:ea typeface="メイリオ" pitchFamily="50" charset="-128"/>
              </a:rPr>
              <a:t>：</a:t>
            </a:r>
            <a:r>
              <a:rPr lang="ja-JP" altLang="en-US" sz="3600" dirty="0" smtClean="0">
                <a:latin typeface="メイリオ" pitchFamily="50" charset="-128"/>
                <a:ea typeface="メイリオ" pitchFamily="50" charset="-128"/>
              </a:rPr>
              <a:t>一般的に</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売り手が損しないための方策：</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株の値上がり</a:t>
            </a:r>
            <a:r>
              <a:rPr lang="ja-JP" altLang="en-US" dirty="0" smtClean="0">
                <a:solidFill>
                  <a:schemeClr val="tx2"/>
                </a:solidFill>
                <a:latin typeface="メイリオ" pitchFamily="50" charset="-128"/>
                <a:ea typeface="メイリオ" pitchFamily="50" charset="-128"/>
              </a:rPr>
              <a:t>は，事前に買った株</a:t>
            </a:r>
            <a:r>
              <a:rPr lang="ja-JP" altLang="en-US" dirty="0" smtClean="0">
                <a:solidFill>
                  <a:schemeClr val="tx2"/>
                </a:solidFill>
                <a:latin typeface="メイリオ" pitchFamily="50" charset="-128"/>
                <a:ea typeface="メイリオ" pitchFamily="50" charset="-128"/>
              </a:rPr>
              <a:t>を売って支払う</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状況設定</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株の現在価格：</a:t>
            </a:r>
            <a:r>
              <a:rPr lang="en-US" altLang="ja-JP" i="1" dirty="0" smtClean="0">
                <a:solidFill>
                  <a:schemeClr val="tx2"/>
                </a:solidFill>
                <a:latin typeface="Times New Roman" pitchFamily="18" charset="0"/>
                <a:ea typeface="メイリオ" pitchFamily="50" charset="-128"/>
                <a:cs typeface="Times New Roman" pitchFamily="18" charset="0"/>
              </a:rPr>
              <a:t>S</a:t>
            </a:r>
          </a:p>
          <a:p>
            <a:pPr lvl="1"/>
            <a:r>
              <a:rPr lang="ja-JP" altLang="en-US" dirty="0" smtClean="0">
                <a:solidFill>
                  <a:schemeClr val="tx2"/>
                </a:solidFill>
                <a:latin typeface="メイリオ" pitchFamily="50" charset="-128"/>
                <a:ea typeface="メイリオ" pitchFamily="50" charset="-128"/>
              </a:rPr>
              <a:t>株は満期日にどちらかの価格になる：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権利行使価格：</a:t>
            </a:r>
            <a:r>
              <a:rPr lang="en-US" altLang="ja-JP" i="1" dirty="0" smtClean="0">
                <a:solidFill>
                  <a:schemeClr val="tx2"/>
                </a:solidFill>
                <a:latin typeface="Times New Roman" pitchFamily="18" charset="0"/>
                <a:ea typeface="メイリオ" pitchFamily="50" charset="-128"/>
                <a:cs typeface="Times New Roman" pitchFamily="18" charset="0"/>
              </a:rPr>
              <a:t>P</a:t>
            </a:r>
          </a:p>
          <a:p>
            <a:r>
              <a:rPr lang="ja-JP" altLang="en-US" sz="2800" dirty="0" smtClean="0">
                <a:solidFill>
                  <a:schemeClr val="tx2"/>
                </a:solidFill>
                <a:latin typeface="メイリオ" pitchFamily="50" charset="-128"/>
                <a:ea typeface="メイリオ" pitchFamily="50" charset="-128"/>
              </a:rPr>
              <a:t>アクション</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株を</a:t>
            </a:r>
            <a:r>
              <a:rPr lang="en-US" altLang="ja-JP" i="1" dirty="0" smtClean="0">
                <a:solidFill>
                  <a:schemeClr val="tx2"/>
                </a:solidFill>
                <a:latin typeface="Times New Roman" pitchFamily="18" charset="0"/>
                <a:ea typeface="メイリオ" pitchFamily="50" charset="-128"/>
                <a:cs typeface="Times New Roman" pitchFamily="18" charset="0"/>
              </a:rPr>
              <a:t>a</a:t>
            </a:r>
            <a:r>
              <a:rPr lang="ja-JP" altLang="en-US" dirty="0" smtClean="0">
                <a:solidFill>
                  <a:schemeClr val="tx2"/>
                </a:solidFill>
                <a:latin typeface="メイリオ" pitchFamily="50" charset="-128"/>
                <a:ea typeface="メイリオ" pitchFamily="50" charset="-128"/>
              </a:rPr>
              <a:t>単位購入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値上がりに備えて購入</a:t>
            </a:r>
            <a:r>
              <a:rPr lang="en-US" altLang="ja-JP" dirty="0" smtClean="0">
                <a:solidFill>
                  <a:schemeClr val="tx2"/>
                </a:solidFill>
                <a:latin typeface="メイリオ" pitchFamily="50" charset="-128"/>
                <a:ea typeface="メイリオ" pitchFamily="50" charset="-128"/>
              </a:rPr>
              <a:t>)</a:t>
            </a:r>
          </a:p>
        </p:txBody>
      </p:sp>
      <p:pic>
        <p:nvPicPr>
          <p:cNvPr id="10242" name="Picture 2"/>
          <p:cNvPicPr>
            <a:picLocks noChangeAspect="1" noChangeArrowheads="1"/>
          </p:cNvPicPr>
          <p:nvPr/>
        </p:nvPicPr>
        <p:blipFill>
          <a:blip r:embed="rId2" cstate="print"/>
          <a:srcRect/>
          <a:stretch>
            <a:fillRect/>
          </a:stretch>
        </p:blipFill>
        <p:spPr bwMode="auto">
          <a:xfrm>
            <a:off x="6444208" y="3789040"/>
            <a:ext cx="1224136" cy="3847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コールオプションの価格</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売り手のリスクを無くす</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収入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値上がりの場合</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収入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値下がりの場合</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同じ収入を得るには</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これだけの株を購入しておけば，値上がりしても値下がりしても同じ収入が確保できる！</a:t>
            </a:r>
            <a:endParaRPr lang="en-US" altLang="ja-JP" sz="2800" dirty="0" smtClean="0">
              <a:solidFill>
                <a:schemeClr val="tx2"/>
              </a:solidFill>
              <a:latin typeface="メイリオ" pitchFamily="50" charset="-128"/>
              <a:ea typeface="メイリオ" pitchFamily="50" charset="-128"/>
            </a:endParaRPr>
          </a:p>
        </p:txBody>
      </p:sp>
      <p:pic>
        <p:nvPicPr>
          <p:cNvPr id="11266" name="Picture 2"/>
          <p:cNvPicPr>
            <a:picLocks noChangeAspect="1" noChangeArrowheads="1"/>
          </p:cNvPicPr>
          <p:nvPr/>
        </p:nvPicPr>
        <p:blipFill>
          <a:blip r:embed="rId2" cstate="print"/>
          <a:srcRect/>
          <a:stretch>
            <a:fillRect/>
          </a:stretch>
        </p:blipFill>
        <p:spPr bwMode="auto">
          <a:xfrm>
            <a:off x="4499992" y="2278831"/>
            <a:ext cx="2289224" cy="502097"/>
          </a:xfrm>
          <a:prstGeom prst="rect">
            <a:avLst/>
          </a:prstGeom>
          <a:noFill/>
          <a:ln w="9525">
            <a:noFill/>
            <a:miter lim="800000"/>
            <a:headEnd/>
            <a:tailEnd/>
          </a:ln>
        </p:spPr>
      </p:pic>
      <p:pic>
        <p:nvPicPr>
          <p:cNvPr id="11267" name="Picture 3"/>
          <p:cNvPicPr>
            <a:picLocks noChangeAspect="1" noChangeArrowheads="1"/>
          </p:cNvPicPr>
          <p:nvPr/>
        </p:nvPicPr>
        <p:blipFill>
          <a:blip r:embed="rId3" cstate="print"/>
          <a:srcRect/>
          <a:stretch>
            <a:fillRect/>
          </a:stretch>
        </p:blipFill>
        <p:spPr bwMode="auto">
          <a:xfrm>
            <a:off x="4499992" y="2780928"/>
            <a:ext cx="1088902" cy="360040"/>
          </a:xfrm>
          <a:prstGeom prst="rect">
            <a:avLst/>
          </a:prstGeom>
          <a:noFill/>
          <a:ln w="9525">
            <a:noFill/>
            <a:miter lim="800000"/>
            <a:headEnd/>
            <a:tailEnd/>
          </a:ln>
        </p:spPr>
      </p:pic>
      <p:pic>
        <p:nvPicPr>
          <p:cNvPr id="11268" name="Picture 4"/>
          <p:cNvPicPr>
            <a:picLocks noChangeAspect="1" noChangeArrowheads="1"/>
          </p:cNvPicPr>
          <p:nvPr/>
        </p:nvPicPr>
        <p:blipFill>
          <a:blip r:embed="rId4" cstate="print"/>
          <a:srcRect/>
          <a:stretch>
            <a:fillRect/>
          </a:stretch>
        </p:blipFill>
        <p:spPr bwMode="auto">
          <a:xfrm>
            <a:off x="971600" y="3645024"/>
            <a:ext cx="6962775" cy="100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コールオプションの価格</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売り手の収支決算</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支出</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株の購入代金</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収入</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決算後</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←株価上昇時でも，減少時</a:t>
            </a:r>
            <a:endParaRPr lang="en-US" altLang="ja-JP" dirty="0" smtClean="0">
              <a:solidFill>
                <a:schemeClr val="tx2"/>
              </a:solidFill>
              <a:latin typeface="メイリオ" pitchFamily="50" charset="-128"/>
              <a:ea typeface="メイリオ" pitchFamily="50" charset="-128"/>
            </a:endParaRPr>
          </a:p>
          <a:p>
            <a:pPr lvl="1">
              <a:spcBef>
                <a:spcPts val="0"/>
              </a:spcBef>
              <a:buNone/>
            </a:pPr>
            <a:r>
              <a:rPr lang="ja-JP" altLang="en-US" dirty="0" smtClean="0">
                <a:solidFill>
                  <a:schemeClr val="tx2"/>
                </a:solidFill>
                <a:latin typeface="メイリオ" pitchFamily="50" charset="-128"/>
                <a:ea typeface="メイリオ" pitchFamily="50" charset="-128"/>
              </a:rPr>
              <a:t>　　　　　　　　　　　でも同じ値になるはずなので</a:t>
            </a:r>
            <a:r>
              <a:rPr lang="en-US" altLang="ja-JP" dirty="0" smtClean="0">
                <a:solidFill>
                  <a:schemeClr val="tx2"/>
                </a:solidFill>
                <a:latin typeface="メイリオ" pitchFamily="50" charset="-128"/>
                <a:ea typeface="メイリオ" pitchFamily="50" charset="-128"/>
              </a:rPr>
              <a:t>)</a:t>
            </a:r>
          </a:p>
          <a:p>
            <a:pPr lvl="1">
              <a:spcBef>
                <a:spcPts val="0"/>
              </a:spcBef>
              <a:buNone/>
            </a:pP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足りない分を「手数料」とする：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3059832" y="5354052"/>
            <a:ext cx="5211683" cy="523220"/>
          </a:xfrm>
          <a:prstGeom prst="rect">
            <a:avLst/>
          </a:prstGeom>
          <a:ln w="25400">
            <a:solidFill>
              <a:schemeClr val="tx2"/>
            </a:solidFill>
          </a:ln>
        </p:spPr>
        <p:txBody>
          <a:bodyPr wrap="none">
            <a:spAutoFit/>
          </a:bodyPr>
          <a:lstStyle/>
          <a:p>
            <a:r>
              <a:rPr lang="ja-JP" altLang="en-US" sz="2800" b="1" dirty="0" smtClean="0">
                <a:solidFill>
                  <a:srgbClr val="C00000"/>
                </a:solidFill>
                <a:latin typeface="メイリオ" pitchFamily="50" charset="-128"/>
                <a:ea typeface="メイリオ" pitchFamily="50" charset="-128"/>
              </a:rPr>
              <a:t>これがコールオプションの価格</a:t>
            </a:r>
            <a:endParaRPr lang="en-US" altLang="ja-JP" sz="2800" b="1" dirty="0" smtClean="0">
              <a:solidFill>
                <a:srgbClr val="C00000"/>
              </a:solidFill>
              <a:latin typeface="メイリオ" pitchFamily="50" charset="-128"/>
              <a:ea typeface="メイリオ" pitchFamily="50" charset="-128"/>
            </a:endParaRPr>
          </a:p>
        </p:txBody>
      </p:sp>
      <p:pic>
        <p:nvPicPr>
          <p:cNvPr id="12290" name="Picture 2"/>
          <p:cNvPicPr>
            <a:picLocks noChangeAspect="1" noChangeArrowheads="1"/>
          </p:cNvPicPr>
          <p:nvPr/>
        </p:nvPicPr>
        <p:blipFill>
          <a:blip r:embed="rId2" cstate="print"/>
          <a:srcRect/>
          <a:stretch>
            <a:fillRect/>
          </a:stretch>
        </p:blipFill>
        <p:spPr bwMode="auto">
          <a:xfrm>
            <a:off x="4139952" y="2348880"/>
            <a:ext cx="752475" cy="342900"/>
          </a:xfrm>
          <a:prstGeom prst="rect">
            <a:avLst/>
          </a:prstGeom>
          <a:noFill/>
          <a:ln w="9525">
            <a:noFill/>
            <a:miter lim="800000"/>
            <a:headEnd/>
            <a:tailEnd/>
          </a:ln>
        </p:spPr>
      </p:pic>
      <p:pic>
        <p:nvPicPr>
          <p:cNvPr id="12291" name="Picture 3"/>
          <p:cNvPicPr>
            <a:picLocks noChangeAspect="1" noChangeArrowheads="1"/>
          </p:cNvPicPr>
          <p:nvPr/>
        </p:nvPicPr>
        <p:blipFill>
          <a:blip r:embed="rId3" cstate="print"/>
          <a:srcRect/>
          <a:stretch>
            <a:fillRect/>
          </a:stretch>
        </p:blipFill>
        <p:spPr bwMode="auto">
          <a:xfrm>
            <a:off x="3203848" y="2780929"/>
            <a:ext cx="1080120" cy="416112"/>
          </a:xfrm>
          <a:prstGeom prst="rect">
            <a:avLst/>
          </a:prstGeom>
          <a:noFill/>
          <a:ln w="9525">
            <a:noFill/>
            <a:miter lim="800000"/>
            <a:headEnd/>
            <a:tailEnd/>
          </a:ln>
        </p:spPr>
      </p:pic>
      <p:pic>
        <p:nvPicPr>
          <p:cNvPr id="12292" name="Picture 4"/>
          <p:cNvPicPr>
            <a:picLocks noChangeAspect="1" noChangeArrowheads="1"/>
          </p:cNvPicPr>
          <p:nvPr/>
        </p:nvPicPr>
        <p:blipFill>
          <a:blip r:embed="rId4" cstate="print"/>
          <a:srcRect/>
          <a:stretch>
            <a:fillRect/>
          </a:stretch>
        </p:blipFill>
        <p:spPr bwMode="auto">
          <a:xfrm>
            <a:off x="1259632" y="4273932"/>
            <a:ext cx="6362700" cy="971550"/>
          </a:xfrm>
          <a:prstGeom prst="rect">
            <a:avLst/>
          </a:prstGeom>
          <a:noFill/>
          <a:ln w="9525">
            <a:noFill/>
            <a:miter lim="800000"/>
            <a:headEnd/>
            <a:tailEnd/>
          </a:ln>
        </p:spPr>
      </p:pic>
      <p:sp>
        <p:nvSpPr>
          <p:cNvPr id="8" name="正方形/長方形 7"/>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P.286</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3936" y="228600"/>
            <a:ext cx="8370512" cy="990600"/>
          </a:xfrm>
        </p:spPr>
        <p:txBody>
          <a:bodyPr>
            <a:noAutofit/>
          </a:bodyPr>
          <a:lstStyle/>
          <a:p>
            <a:r>
              <a:rPr lang="ja-JP" altLang="en-US" sz="3600" dirty="0" smtClean="0">
                <a:latin typeface="メイリオ" pitchFamily="50" charset="-128"/>
                <a:ea typeface="メイリオ" pitchFamily="50" charset="-128"/>
              </a:rPr>
              <a:t>結局</a:t>
            </a:r>
            <a:r>
              <a:rPr kumimoji="1" lang="ja-JP" altLang="en-US" sz="3600" dirty="0" smtClean="0">
                <a:latin typeface="メイリオ" pitchFamily="50" charset="-128"/>
                <a:ea typeface="メイリオ" pitchFamily="50" charset="-128"/>
              </a:rPr>
              <a:t>コールオプションの売り手は</a:t>
            </a:r>
            <a:r>
              <a:rPr kumimoji="1" lang="en-US" altLang="ja-JP" sz="3600" dirty="0" smtClean="0">
                <a:latin typeface="メイリオ" pitchFamily="50" charset="-128"/>
                <a:ea typeface="メイリオ" pitchFamily="50" charset="-128"/>
              </a:rPr>
              <a:t>…</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コールオプションを</a:t>
            </a:r>
            <a:r>
              <a:rPr lang="en-US" altLang="ja-JP" sz="2800" i="1" dirty="0" smtClean="0">
                <a:solidFill>
                  <a:schemeClr val="tx2"/>
                </a:solidFill>
                <a:latin typeface="Times New Roman" pitchFamily="18" charset="0"/>
                <a:ea typeface="メイリオ" pitchFamily="50" charset="-128"/>
                <a:cs typeface="Times New Roman" pitchFamily="18" charset="0"/>
              </a:rPr>
              <a:t>C</a:t>
            </a:r>
            <a:r>
              <a:rPr lang="ja-JP" altLang="en-US" sz="2800" dirty="0" smtClean="0">
                <a:solidFill>
                  <a:schemeClr val="tx2"/>
                </a:solidFill>
                <a:latin typeface="メイリオ" pitchFamily="50" charset="-128"/>
                <a:ea typeface="メイリオ" pitchFamily="50" charset="-128"/>
              </a:rPr>
              <a:t>円で売り，</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 銀行から</a:t>
            </a:r>
            <a:r>
              <a:rPr lang="en-US" altLang="ja-JP" sz="2800" i="1" dirty="0" err="1" smtClean="0">
                <a:solidFill>
                  <a:schemeClr val="tx2"/>
                </a:solidFill>
                <a:latin typeface="Times New Roman" pitchFamily="18" charset="0"/>
                <a:ea typeface="メイリオ" pitchFamily="50" charset="-128"/>
                <a:cs typeface="Times New Roman" pitchFamily="18" charset="0"/>
              </a:rPr>
              <a:t>aS</a:t>
            </a:r>
            <a:r>
              <a:rPr lang="ja-JP" altLang="en-US" sz="2800" i="1" dirty="0" smtClean="0">
                <a:solidFill>
                  <a:schemeClr val="tx2"/>
                </a:solidFill>
                <a:latin typeface="Times New Roman" pitchFamily="18" charset="0"/>
                <a:ea typeface="メイリオ" pitchFamily="50" charset="-128"/>
                <a:cs typeface="Times New Roman" pitchFamily="18" charset="0"/>
              </a:rPr>
              <a:t>－</a:t>
            </a:r>
            <a:r>
              <a:rPr lang="en-US" altLang="ja-JP" sz="2800" i="1" dirty="0" smtClean="0">
                <a:solidFill>
                  <a:schemeClr val="tx2"/>
                </a:solidFill>
                <a:latin typeface="Times New Roman" pitchFamily="18" charset="0"/>
                <a:ea typeface="メイリオ" pitchFamily="50" charset="-128"/>
                <a:cs typeface="Times New Roman" pitchFamily="18" charset="0"/>
              </a:rPr>
              <a:t>C</a:t>
            </a:r>
            <a:r>
              <a:rPr lang="ja-JP" altLang="en-US" sz="2800" dirty="0" smtClean="0">
                <a:solidFill>
                  <a:schemeClr val="tx2"/>
                </a:solidFill>
                <a:latin typeface="Times New Roman" pitchFamily="18" charset="0"/>
                <a:ea typeface="メイリオ" pitchFamily="50" charset="-128"/>
                <a:cs typeface="Times New Roman" pitchFamily="18" charset="0"/>
              </a:rPr>
              <a:t>円借りて，</a:t>
            </a:r>
            <a:r>
              <a:rPr lang="en-US" altLang="ja-JP" sz="2800" i="1" dirty="0" smtClean="0">
                <a:solidFill>
                  <a:schemeClr val="tx2"/>
                </a:solidFill>
                <a:latin typeface="Times New Roman" pitchFamily="18" charset="0"/>
                <a:ea typeface="メイリオ" pitchFamily="50" charset="-128"/>
                <a:cs typeface="Times New Roman" pitchFamily="18" charset="0"/>
              </a:rPr>
              <a:t>a</a:t>
            </a:r>
            <a:r>
              <a:rPr lang="ja-JP" altLang="en-US" sz="2800" dirty="0" smtClean="0">
                <a:solidFill>
                  <a:schemeClr val="tx2"/>
                </a:solidFill>
                <a:latin typeface="Times New Roman" pitchFamily="18" charset="0"/>
                <a:ea typeface="メイリオ" pitchFamily="50" charset="-128"/>
                <a:cs typeface="Times New Roman" pitchFamily="18" charset="0"/>
              </a:rPr>
              <a:t>単位の株を買う</a:t>
            </a:r>
            <a:endParaRPr lang="en-US" altLang="ja-JP" sz="2800" dirty="0" smtClean="0">
              <a:solidFill>
                <a:schemeClr val="tx2"/>
              </a:solidFill>
              <a:latin typeface="Times New Roman" pitchFamily="18" charset="0"/>
              <a:ea typeface="メイリオ" pitchFamily="50" charset="-128"/>
              <a:cs typeface="Times New Roman" pitchFamily="18" charset="0"/>
            </a:endParaRPr>
          </a:p>
          <a:p>
            <a:r>
              <a:rPr lang="ja-JP" altLang="en-US" sz="2800" i="1" dirty="0" smtClean="0">
                <a:solidFill>
                  <a:schemeClr val="tx2"/>
                </a:solidFill>
                <a:latin typeface="Times New Roman" pitchFamily="18" charset="0"/>
                <a:ea typeface="メイリオ" pitchFamily="50" charset="-128"/>
                <a:cs typeface="Times New Roman" pitchFamily="18" charset="0"/>
              </a:rPr>
              <a:t>満期日にコールオプションのペイオフを払う</a:t>
            </a:r>
            <a:endParaRPr lang="en-US" altLang="ja-JP" sz="2800" i="1" dirty="0" smtClean="0">
              <a:solidFill>
                <a:schemeClr val="tx2"/>
              </a:solidFill>
              <a:latin typeface="Times New Roman" pitchFamily="18" charset="0"/>
              <a:ea typeface="メイリオ" pitchFamily="50" charset="-128"/>
              <a:cs typeface="Times New Roman" pitchFamily="18" charset="0"/>
            </a:endParaRPr>
          </a:p>
          <a:p>
            <a:r>
              <a:rPr lang="ja-JP" altLang="en-US" sz="2800" i="1" dirty="0" smtClean="0">
                <a:solidFill>
                  <a:schemeClr val="tx2"/>
                </a:solidFill>
                <a:latin typeface="Times New Roman" pitchFamily="18" charset="0"/>
                <a:ea typeface="メイリオ" pitchFamily="50" charset="-128"/>
                <a:cs typeface="Times New Roman" pitchFamily="18" charset="0"/>
              </a:rPr>
              <a:t>残ったお金を銀行に返す</a:t>
            </a:r>
            <a:endParaRPr lang="en-US" altLang="ja-JP" sz="2800" i="1" dirty="0" smtClean="0">
              <a:solidFill>
                <a:schemeClr val="tx2"/>
              </a:solidFill>
              <a:latin typeface="Times New Roman" pitchFamily="18" charset="0"/>
              <a:ea typeface="メイリオ" pitchFamily="50" charset="-128"/>
              <a:cs typeface="Times New Roman" pitchFamily="18" charset="0"/>
            </a:endParaRPr>
          </a:p>
          <a:p>
            <a:pPr lvl="1"/>
            <a:r>
              <a:rPr lang="ja-JP" altLang="en-US" i="1" dirty="0" smtClean="0">
                <a:solidFill>
                  <a:schemeClr val="tx2"/>
                </a:solidFill>
                <a:latin typeface="Times New Roman" pitchFamily="18" charset="0"/>
                <a:ea typeface="メイリオ" pitchFamily="50" charset="-128"/>
                <a:cs typeface="Times New Roman" pitchFamily="18" charset="0"/>
              </a:rPr>
              <a:t>銀行からの利息は？？</a:t>
            </a:r>
            <a:endParaRPr lang="en-US" altLang="ja-JP" i="1" dirty="0" smtClean="0">
              <a:solidFill>
                <a:schemeClr val="tx2"/>
              </a:solidFill>
              <a:latin typeface="Times New Roman" pitchFamily="18" charset="0"/>
              <a:ea typeface="メイリオ" pitchFamily="50" charset="-128"/>
              <a:cs typeface="Times New Roman" pitchFamily="18" charset="0"/>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P.286</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4000" dirty="0" smtClean="0">
                <a:latin typeface="メイリオ" pitchFamily="50" charset="-128"/>
                <a:ea typeface="メイリオ" pitchFamily="50" charset="-128"/>
              </a:rPr>
              <a:t>現在価値法</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rPr>
              <a:t>マイナス分だけ借金をして，満期日に返済するが，</a:t>
            </a:r>
            <a:r>
              <a:rPr lang="en-US" altLang="ja-JP" sz="2800" b="1" i="1" dirty="0" smtClean="0">
                <a:solidFill>
                  <a:schemeClr val="tx2"/>
                </a:solidFill>
                <a:latin typeface="Times New Roman" pitchFamily="18" charset="0"/>
                <a:ea typeface="メイリオ" pitchFamily="50" charset="-128"/>
                <a:cs typeface="Times New Roman" pitchFamily="18" charset="0"/>
              </a:rPr>
              <a:t>B</a:t>
            </a:r>
            <a:r>
              <a:rPr lang="ja-JP" altLang="en-US" sz="2800" b="1" dirty="0" smtClean="0">
                <a:solidFill>
                  <a:schemeClr val="tx2"/>
                </a:solidFill>
                <a:latin typeface="メイリオ" pitchFamily="50" charset="-128"/>
                <a:ea typeface="メイリオ" pitchFamily="50" charset="-128"/>
              </a:rPr>
              <a:t>円借りたら，</a:t>
            </a:r>
            <a:r>
              <a:rPr lang="en-US" altLang="ja-JP" sz="2800" b="1" dirty="0" smtClean="0">
                <a:solidFill>
                  <a:schemeClr val="tx2"/>
                </a:solidFill>
                <a:latin typeface="Times New Roman" pitchFamily="18" charset="0"/>
                <a:ea typeface="メイリオ" pitchFamily="50" charset="-128"/>
                <a:cs typeface="Times New Roman" pitchFamily="18" charset="0"/>
              </a:rPr>
              <a:t>(1</a:t>
            </a:r>
            <a:r>
              <a:rPr lang="ja-JP" altLang="en-US" sz="2800" b="1" dirty="0" smtClean="0">
                <a:solidFill>
                  <a:schemeClr val="tx2"/>
                </a:solidFill>
                <a:latin typeface="Times New Roman" pitchFamily="18" charset="0"/>
                <a:ea typeface="メイリオ" pitchFamily="50" charset="-128"/>
                <a:cs typeface="Times New Roman" pitchFamily="18" charset="0"/>
              </a:rPr>
              <a:t>＋</a:t>
            </a:r>
            <a:r>
              <a:rPr lang="en-US" altLang="ja-JP" sz="2800" b="1" i="1" dirty="0" smtClean="0">
                <a:solidFill>
                  <a:schemeClr val="tx2"/>
                </a:solidFill>
                <a:latin typeface="Times New Roman" pitchFamily="18" charset="0"/>
                <a:ea typeface="メイリオ" pitchFamily="50" charset="-128"/>
                <a:cs typeface="Times New Roman" pitchFamily="18" charset="0"/>
              </a:rPr>
              <a:t>r</a:t>
            </a:r>
            <a:r>
              <a:rPr lang="en-US" altLang="ja-JP" sz="2800" b="1" dirty="0" smtClean="0">
                <a:solidFill>
                  <a:schemeClr val="tx2"/>
                </a:solidFill>
                <a:latin typeface="Times New Roman" pitchFamily="18" charset="0"/>
                <a:ea typeface="メイリオ" pitchFamily="50" charset="-128"/>
                <a:cs typeface="Times New Roman" pitchFamily="18" charset="0"/>
              </a:rPr>
              <a:t>)</a:t>
            </a:r>
            <a:r>
              <a:rPr lang="en-US" altLang="ja-JP" sz="2800" b="1" i="1" dirty="0" smtClean="0">
                <a:solidFill>
                  <a:schemeClr val="tx2"/>
                </a:solidFill>
                <a:latin typeface="Times New Roman" pitchFamily="18" charset="0"/>
                <a:ea typeface="メイリオ" pitchFamily="50" charset="-128"/>
                <a:cs typeface="Times New Roman" pitchFamily="18" charset="0"/>
              </a:rPr>
              <a:t>B</a:t>
            </a:r>
            <a:r>
              <a:rPr lang="ja-JP" altLang="en-US" sz="2800" b="1" dirty="0" smtClean="0">
                <a:solidFill>
                  <a:schemeClr val="tx2"/>
                </a:solidFill>
                <a:latin typeface="メイリオ" pitchFamily="50" charset="-128"/>
                <a:ea typeface="メイリオ" pitchFamily="50" charset="-128"/>
              </a:rPr>
              <a:t>円返さなければならない</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金利</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利子率</a:t>
            </a:r>
            <a:r>
              <a:rPr lang="en-US" altLang="ja-JP" sz="2800" dirty="0" smtClean="0">
                <a:solidFill>
                  <a:schemeClr val="tx2"/>
                </a:solidFill>
                <a:latin typeface="メイリオ" pitchFamily="50" charset="-128"/>
                <a:ea typeface="メイリオ" pitchFamily="50" charset="-128"/>
              </a:rPr>
              <a:t>)r</a:t>
            </a:r>
            <a:r>
              <a:rPr lang="ja-JP" altLang="en-US" sz="2800" dirty="0" err="1" smtClean="0">
                <a:solidFill>
                  <a:schemeClr val="tx2"/>
                </a:solidFill>
                <a:latin typeface="メイリオ" pitchFamily="50" charset="-128"/>
                <a:ea typeface="メイリオ" pitchFamily="50" charset="-128"/>
              </a:rPr>
              <a:t>がつ</a:t>
            </a:r>
            <a:r>
              <a:rPr lang="ja-JP" altLang="en-US" sz="2800" dirty="0" smtClean="0">
                <a:solidFill>
                  <a:schemeClr val="tx2"/>
                </a:solidFill>
                <a:latin typeface="メイリオ" pitchFamily="50" charset="-128"/>
                <a:ea typeface="メイリオ" pitchFamily="50" charset="-128"/>
              </a:rPr>
              <a:t>いて返却</a:t>
            </a:r>
            <a:r>
              <a:rPr lang="en-US" altLang="ja-JP" sz="2800" dirty="0" smtClean="0">
                <a:solidFill>
                  <a:schemeClr val="tx2"/>
                </a:solidFill>
                <a:latin typeface="メイリオ" pitchFamily="50" charset="-128"/>
                <a:ea typeface="メイリオ" pitchFamily="50" charset="-128"/>
              </a:rPr>
              <a:t>)</a:t>
            </a:r>
            <a:endParaRPr lang="en-US" altLang="ja-JP" sz="2800" b="1"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修正：銀行から　　　 円で借りる</a:t>
            </a:r>
            <a:endParaRPr lang="en-US" altLang="ja-JP" sz="2800" dirty="0" smtClean="0">
              <a:solidFill>
                <a:schemeClr val="tx2"/>
              </a:solidFill>
              <a:latin typeface="メイリオ" pitchFamily="50" charset="-128"/>
              <a:ea typeface="メイリオ" pitchFamily="50" charset="-128"/>
            </a:endParaRPr>
          </a:p>
          <a:p>
            <a:endParaRPr lang="en-US" altLang="ja-JP" sz="2800" i="1" dirty="0" smtClean="0">
              <a:solidFill>
                <a:schemeClr val="tx2"/>
              </a:solidFill>
              <a:latin typeface="Times New Roman" pitchFamily="18" charset="0"/>
              <a:ea typeface="メイリオ" pitchFamily="50" charset="-128"/>
              <a:cs typeface="Times New Roman" pitchFamily="18" charset="0"/>
            </a:endParaRPr>
          </a:p>
          <a:p>
            <a:endParaRPr lang="en-US" altLang="ja-JP" sz="2800" i="1" dirty="0" smtClean="0">
              <a:solidFill>
                <a:schemeClr val="tx2"/>
              </a:solidFill>
              <a:latin typeface="Times New Roman" pitchFamily="18" charset="0"/>
              <a:ea typeface="メイリオ" pitchFamily="50" charset="-128"/>
              <a:cs typeface="Times New Roman" pitchFamily="18" charset="0"/>
            </a:endParaRPr>
          </a:p>
          <a:p>
            <a:endParaRPr lang="en-US" altLang="ja-JP" sz="2800" i="1" dirty="0" smtClean="0">
              <a:solidFill>
                <a:schemeClr val="tx2"/>
              </a:solidFill>
              <a:latin typeface="Times New Roman" pitchFamily="18" charset="0"/>
              <a:ea typeface="メイリオ" pitchFamily="50" charset="-128"/>
              <a:cs typeface="Times New Roman" pitchFamily="18" charset="0"/>
            </a:endParaRPr>
          </a:p>
          <a:p>
            <a:r>
              <a:rPr lang="en-US" altLang="ja-JP" sz="2800" dirty="0" smtClean="0">
                <a:solidFill>
                  <a:schemeClr val="tx2"/>
                </a:solidFill>
                <a:latin typeface="メイリオ" pitchFamily="50" charset="-128"/>
                <a:ea typeface="メイリオ" pitchFamily="50" charset="-128"/>
                <a:cs typeface="Times New Roman" pitchFamily="18" charset="0"/>
              </a:rPr>
              <a:t>(</a:t>
            </a:r>
            <a:r>
              <a:rPr lang="ja-JP" altLang="en-US" sz="2800" dirty="0" smtClean="0">
                <a:solidFill>
                  <a:schemeClr val="tx2"/>
                </a:solidFill>
                <a:latin typeface="メイリオ" pitchFamily="50" charset="-128"/>
                <a:ea typeface="メイリオ" pitchFamily="50" charset="-128"/>
                <a:cs typeface="Times New Roman" pitchFamily="18" charset="0"/>
              </a:rPr>
              <a:t>ちなみに修正前は，  　　　　　　　  </a:t>
            </a:r>
            <a:r>
              <a:rPr lang="en-US" altLang="ja-JP" sz="2800" dirty="0" smtClean="0">
                <a:solidFill>
                  <a:schemeClr val="tx2"/>
                </a:solidFill>
                <a:latin typeface="メイリオ" pitchFamily="50" charset="-128"/>
                <a:ea typeface="メイリオ" pitchFamily="50" charset="-128"/>
                <a:cs typeface="Times New Roman" pitchFamily="18" charset="0"/>
              </a:rPr>
              <a:t>)</a:t>
            </a:r>
          </a:p>
        </p:txBody>
      </p:sp>
      <p:pic>
        <p:nvPicPr>
          <p:cNvPr id="13314" name="Picture 2"/>
          <p:cNvPicPr>
            <a:picLocks noChangeAspect="1" noChangeArrowheads="1"/>
          </p:cNvPicPr>
          <p:nvPr/>
        </p:nvPicPr>
        <p:blipFill>
          <a:blip r:embed="rId2" cstate="print"/>
          <a:srcRect/>
          <a:stretch>
            <a:fillRect/>
          </a:stretch>
        </p:blipFill>
        <p:spPr bwMode="auto">
          <a:xfrm>
            <a:off x="3203848" y="3501008"/>
            <a:ext cx="1095375" cy="828675"/>
          </a:xfrm>
          <a:prstGeom prst="rect">
            <a:avLst/>
          </a:prstGeom>
          <a:noFill/>
          <a:ln w="9525">
            <a:noFill/>
            <a:miter lim="800000"/>
            <a:headEnd/>
            <a:tailEnd/>
          </a:ln>
        </p:spPr>
      </p:pic>
      <p:sp>
        <p:nvSpPr>
          <p:cNvPr id="6" name="右矢印 5"/>
          <p:cNvSpPr/>
          <p:nvPr/>
        </p:nvSpPr>
        <p:spPr>
          <a:xfrm>
            <a:off x="1763688" y="4689723"/>
            <a:ext cx="360040"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316" name="Picture 4"/>
          <p:cNvPicPr>
            <a:picLocks noChangeAspect="1" noChangeArrowheads="1"/>
          </p:cNvPicPr>
          <p:nvPr/>
        </p:nvPicPr>
        <p:blipFill>
          <a:blip r:embed="rId3" cstate="print"/>
          <a:srcRect/>
          <a:stretch>
            <a:fillRect/>
          </a:stretch>
        </p:blipFill>
        <p:spPr bwMode="auto">
          <a:xfrm>
            <a:off x="2195736" y="4401691"/>
            <a:ext cx="3848100" cy="962025"/>
          </a:xfrm>
          <a:prstGeom prst="rect">
            <a:avLst/>
          </a:prstGeom>
          <a:noFill/>
          <a:ln w="9525">
            <a:noFill/>
            <a:miter lim="800000"/>
            <a:headEnd/>
            <a:tailEnd/>
          </a:ln>
        </p:spPr>
      </p:pic>
      <p:sp>
        <p:nvSpPr>
          <p:cNvPr id="7" name="円/楕円 6"/>
          <p:cNvSpPr/>
          <p:nvPr/>
        </p:nvSpPr>
        <p:spPr>
          <a:xfrm>
            <a:off x="4932040" y="4329683"/>
            <a:ext cx="1080120" cy="108012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317" name="Picture 5"/>
          <p:cNvPicPr>
            <a:picLocks noChangeAspect="1" noChangeArrowheads="1"/>
          </p:cNvPicPr>
          <p:nvPr/>
        </p:nvPicPr>
        <p:blipFill>
          <a:blip r:embed="rId4" cstate="print"/>
          <a:srcRect/>
          <a:stretch>
            <a:fillRect/>
          </a:stretch>
        </p:blipFill>
        <p:spPr bwMode="auto">
          <a:xfrm>
            <a:off x="3923928" y="5553819"/>
            <a:ext cx="2936797"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44" y="228600"/>
            <a:ext cx="8514528" cy="990600"/>
          </a:xfrm>
        </p:spPr>
        <p:txBody>
          <a:bodyPr>
            <a:noAutofit/>
          </a:bodyPr>
          <a:lstStyle/>
          <a:p>
            <a:r>
              <a:rPr lang="ja-JP" altLang="en-US" sz="3600" dirty="0" smtClean="0">
                <a:latin typeface="メイリオ" pitchFamily="50" charset="-128"/>
                <a:ea typeface="メイリオ" pitchFamily="50" charset="-128"/>
              </a:rPr>
              <a:t>ちなみにコールオプションの買い手は</a:t>
            </a:r>
            <a:r>
              <a:rPr lang="en-US" altLang="ja-JP" sz="3600" dirty="0" smtClean="0">
                <a:latin typeface="メイリオ" pitchFamily="50" charset="-128"/>
                <a:ea typeface="メイリオ" pitchFamily="50" charset="-128"/>
              </a:rPr>
              <a:t>…</a:t>
            </a:r>
            <a:endParaRPr kumimoji="1" lang="ja-JP" altLang="en-US" sz="36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i="1" dirty="0" smtClean="0">
                <a:solidFill>
                  <a:schemeClr val="tx2"/>
                </a:solidFill>
                <a:latin typeface="Times New Roman" pitchFamily="18" charset="0"/>
                <a:ea typeface="メイリオ" pitchFamily="50" charset="-128"/>
                <a:cs typeface="Times New Roman" pitchFamily="18" charset="0"/>
              </a:rPr>
              <a:t>コールオプションを</a:t>
            </a:r>
            <a:r>
              <a:rPr lang="en-US" altLang="ja-JP" sz="2800" i="1" dirty="0" smtClean="0">
                <a:solidFill>
                  <a:schemeClr val="tx2"/>
                </a:solidFill>
                <a:latin typeface="Times New Roman" pitchFamily="18" charset="0"/>
                <a:ea typeface="メイリオ" pitchFamily="50" charset="-128"/>
                <a:cs typeface="Times New Roman" pitchFamily="18" charset="0"/>
              </a:rPr>
              <a:t>C</a:t>
            </a:r>
            <a:r>
              <a:rPr lang="ja-JP" altLang="en-US" sz="2800" i="1" dirty="0" smtClean="0">
                <a:solidFill>
                  <a:schemeClr val="tx2"/>
                </a:solidFill>
                <a:latin typeface="Times New Roman" pitchFamily="18" charset="0"/>
                <a:ea typeface="メイリオ" pitchFamily="50" charset="-128"/>
                <a:cs typeface="Times New Roman" pitchFamily="18" charset="0"/>
              </a:rPr>
              <a:t>円で買う</a:t>
            </a:r>
            <a:endParaRPr lang="en-US" altLang="ja-JP" sz="2800" i="1" dirty="0" smtClean="0">
              <a:solidFill>
                <a:schemeClr val="tx2"/>
              </a:solidFill>
              <a:latin typeface="Times New Roman" pitchFamily="18" charset="0"/>
              <a:ea typeface="メイリオ" pitchFamily="50" charset="-128"/>
              <a:cs typeface="Times New Roman" pitchFamily="18" charset="0"/>
            </a:endParaRPr>
          </a:p>
          <a:p>
            <a:r>
              <a:rPr lang="ja-JP" altLang="en-US" sz="2800" i="1" dirty="0" smtClean="0">
                <a:solidFill>
                  <a:schemeClr val="tx2"/>
                </a:solidFill>
                <a:latin typeface="Times New Roman" pitchFamily="18" charset="0"/>
                <a:ea typeface="メイリオ" pitchFamily="50" charset="-128"/>
                <a:cs typeface="Times New Roman" pitchFamily="18" charset="0"/>
              </a:rPr>
              <a:t>満期日に</a:t>
            </a:r>
            <a:endParaRPr lang="en-US" altLang="ja-JP" sz="2800" i="1" dirty="0" smtClean="0">
              <a:solidFill>
                <a:schemeClr val="tx2"/>
              </a:solidFill>
              <a:latin typeface="Times New Roman" pitchFamily="18" charset="0"/>
              <a:ea typeface="メイリオ" pitchFamily="50" charset="-128"/>
              <a:cs typeface="Times New Roman" pitchFamily="18" charset="0"/>
            </a:endParaRPr>
          </a:p>
          <a:p>
            <a:pPr lvl="1"/>
            <a:r>
              <a:rPr lang="ja-JP" altLang="en-US" i="1" dirty="0" smtClean="0">
                <a:solidFill>
                  <a:schemeClr val="tx2"/>
                </a:solidFill>
                <a:latin typeface="Times New Roman" pitchFamily="18" charset="0"/>
                <a:ea typeface="メイリオ" pitchFamily="50" charset="-128"/>
                <a:cs typeface="Times New Roman" pitchFamily="18" charset="0"/>
              </a:rPr>
              <a:t>値下がりしていれば，権利放棄，</a:t>
            </a:r>
            <a:r>
              <a:rPr lang="en-US" altLang="ja-JP" i="1" dirty="0" smtClean="0">
                <a:solidFill>
                  <a:schemeClr val="tx2"/>
                </a:solidFill>
                <a:latin typeface="Times New Roman" pitchFamily="18" charset="0"/>
                <a:ea typeface="メイリオ" pitchFamily="50" charset="-128"/>
                <a:cs typeface="Times New Roman" pitchFamily="18" charset="0"/>
              </a:rPr>
              <a:t>C</a:t>
            </a:r>
            <a:r>
              <a:rPr lang="ja-JP" altLang="en-US" i="1" dirty="0" smtClean="0">
                <a:solidFill>
                  <a:schemeClr val="tx2"/>
                </a:solidFill>
                <a:latin typeface="Times New Roman" pitchFamily="18" charset="0"/>
                <a:ea typeface="メイリオ" pitchFamily="50" charset="-128"/>
                <a:cs typeface="Times New Roman" pitchFamily="18" charset="0"/>
              </a:rPr>
              <a:t>円の損</a:t>
            </a:r>
            <a:endParaRPr lang="en-US" altLang="ja-JP" i="1" dirty="0" smtClean="0">
              <a:solidFill>
                <a:schemeClr val="tx2"/>
              </a:solidFill>
              <a:latin typeface="Times New Roman" pitchFamily="18" charset="0"/>
              <a:ea typeface="メイリオ" pitchFamily="50" charset="-128"/>
              <a:cs typeface="Times New Roman" pitchFamily="18" charset="0"/>
            </a:endParaRPr>
          </a:p>
          <a:p>
            <a:pPr lvl="1">
              <a:buNone/>
            </a:pPr>
            <a:r>
              <a:rPr lang="en-US" altLang="ja-JP" dirty="0" smtClean="0">
                <a:solidFill>
                  <a:schemeClr val="tx2"/>
                </a:solidFill>
                <a:latin typeface="メイリオ" pitchFamily="50" charset="-128"/>
                <a:ea typeface="メイリオ" pitchFamily="50" charset="-128"/>
                <a:cs typeface="Times New Roman" pitchFamily="18" charset="0"/>
              </a:rPr>
              <a:t>  (</a:t>
            </a:r>
            <a:r>
              <a:rPr lang="ja-JP" altLang="en-US" dirty="0" smtClean="0">
                <a:solidFill>
                  <a:schemeClr val="tx2"/>
                </a:solidFill>
                <a:latin typeface="メイリオ" pitchFamily="50" charset="-128"/>
                <a:ea typeface="メイリオ" pitchFamily="50" charset="-128"/>
                <a:cs typeface="Times New Roman" pitchFamily="18" charset="0"/>
              </a:rPr>
              <a:t>もし，現物の株券を持っていれば，　　　  円損するところだが，</a:t>
            </a:r>
            <a:r>
              <a:rPr lang="en-US" altLang="ja-JP" sz="2400" i="1" dirty="0" smtClean="0">
                <a:solidFill>
                  <a:schemeClr val="tx2"/>
                </a:solidFill>
                <a:latin typeface="Times New Roman" pitchFamily="18" charset="0"/>
                <a:ea typeface="メイリオ" pitchFamily="50" charset="-128"/>
                <a:cs typeface="Times New Roman" pitchFamily="18" charset="0"/>
              </a:rPr>
              <a:t> C</a:t>
            </a:r>
            <a:r>
              <a:rPr lang="ja-JP" altLang="en-US" dirty="0" smtClean="0">
                <a:solidFill>
                  <a:schemeClr val="tx2"/>
                </a:solidFill>
                <a:latin typeface="メイリオ" pitchFamily="50" charset="-128"/>
                <a:ea typeface="メイリオ" pitchFamily="50" charset="-128"/>
                <a:cs typeface="Times New Roman" pitchFamily="18" charset="0"/>
              </a:rPr>
              <a:t>円の損で済む</a:t>
            </a:r>
            <a:r>
              <a:rPr lang="en-US" altLang="ja-JP" dirty="0" smtClean="0">
                <a:solidFill>
                  <a:schemeClr val="tx2"/>
                </a:solidFill>
                <a:latin typeface="メイリオ" pitchFamily="50" charset="-128"/>
                <a:ea typeface="メイリオ" pitchFamily="50" charset="-128"/>
                <a:cs typeface="Times New Roman" pitchFamily="18" charset="0"/>
              </a:rPr>
              <a:t>(</a:t>
            </a:r>
            <a:r>
              <a:rPr lang="ja-JP" altLang="en-US" dirty="0" smtClean="0">
                <a:solidFill>
                  <a:schemeClr val="tx2"/>
                </a:solidFill>
                <a:latin typeface="メイリオ" pitchFamily="50" charset="-128"/>
                <a:ea typeface="メイリオ" pitchFamily="50" charset="-128"/>
                <a:cs typeface="Times New Roman" pitchFamily="18" charset="0"/>
              </a:rPr>
              <a:t>実際に各自で，</a:t>
            </a:r>
            <a:r>
              <a:rPr lang="en-US" altLang="ja-JP" sz="2800" i="1" dirty="0" smtClean="0">
                <a:solidFill>
                  <a:schemeClr val="tx2"/>
                </a:solidFill>
                <a:latin typeface="Times New Roman" pitchFamily="18" charset="0"/>
                <a:ea typeface="メイリオ" pitchFamily="50" charset="-128"/>
                <a:cs typeface="Times New Roman" pitchFamily="18" charset="0"/>
              </a:rPr>
              <a:t>C</a:t>
            </a:r>
            <a:r>
              <a:rPr lang="ja-JP" altLang="en-US" i="1" dirty="0" smtClean="0">
                <a:solidFill>
                  <a:schemeClr val="tx2"/>
                </a:solidFill>
                <a:latin typeface="メイリオ" pitchFamily="50" charset="-128"/>
                <a:ea typeface="メイリオ" pitchFamily="50" charset="-128"/>
                <a:cs typeface="Times New Roman" pitchFamily="18" charset="0"/>
              </a:rPr>
              <a:t>の方が　　　　より小さくなることを確認しておこう</a:t>
            </a:r>
            <a:r>
              <a:rPr lang="en-US" altLang="ja-JP" dirty="0" smtClean="0">
                <a:solidFill>
                  <a:schemeClr val="tx2"/>
                </a:solidFill>
                <a:latin typeface="メイリオ" pitchFamily="50" charset="-128"/>
                <a:ea typeface="メイリオ" pitchFamily="50" charset="-128"/>
                <a:cs typeface="Times New Roman" pitchFamily="18" charset="0"/>
              </a:rPr>
              <a:t>)</a:t>
            </a:r>
          </a:p>
          <a:p>
            <a:pPr lvl="1"/>
            <a:r>
              <a:rPr lang="ja-JP" altLang="en-US" dirty="0" smtClean="0">
                <a:solidFill>
                  <a:schemeClr val="tx2"/>
                </a:solidFill>
                <a:latin typeface="メイリオ" pitchFamily="50" charset="-128"/>
                <a:ea typeface="メイリオ" pitchFamily="50" charset="-128"/>
                <a:cs typeface="Times New Roman" pitchFamily="18" charset="0"/>
              </a:rPr>
              <a:t>値上がりしていれば，　　　　円の得</a:t>
            </a:r>
            <a:endParaRPr lang="en-US" altLang="ja-JP" dirty="0" smtClean="0">
              <a:solidFill>
                <a:schemeClr val="tx2"/>
              </a:solidFill>
              <a:latin typeface="メイリオ" pitchFamily="50" charset="-128"/>
              <a:ea typeface="メイリオ" pitchFamily="50" charset="-128"/>
              <a:cs typeface="Times New Roman" pitchFamily="18" charset="0"/>
            </a:endParaRPr>
          </a:p>
          <a:p>
            <a:endParaRPr lang="en-US" altLang="ja-JP" sz="12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つまり，売り手も買い手も現物の株券を持つよりは，リスクが小さくなっている．</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pic>
        <p:nvPicPr>
          <p:cNvPr id="14338" name="Picture 2"/>
          <p:cNvPicPr>
            <a:picLocks noChangeAspect="1" noChangeArrowheads="1"/>
          </p:cNvPicPr>
          <p:nvPr/>
        </p:nvPicPr>
        <p:blipFill>
          <a:blip r:embed="rId2" cstate="print"/>
          <a:srcRect/>
          <a:stretch>
            <a:fillRect/>
          </a:stretch>
        </p:blipFill>
        <p:spPr bwMode="auto">
          <a:xfrm>
            <a:off x="6228184" y="3284984"/>
            <a:ext cx="1247775" cy="438150"/>
          </a:xfrm>
          <a:prstGeom prst="rect">
            <a:avLst/>
          </a:prstGeom>
          <a:noFill/>
          <a:ln w="9525">
            <a:noFill/>
            <a:miter lim="800000"/>
            <a:headEnd/>
            <a:tailEnd/>
          </a:ln>
        </p:spPr>
      </p:pic>
      <p:pic>
        <p:nvPicPr>
          <p:cNvPr id="14339" name="Picture 3"/>
          <p:cNvPicPr>
            <a:picLocks noChangeAspect="1" noChangeArrowheads="1"/>
          </p:cNvPicPr>
          <p:nvPr/>
        </p:nvPicPr>
        <p:blipFill>
          <a:blip r:embed="rId3" cstate="print"/>
          <a:srcRect/>
          <a:stretch>
            <a:fillRect/>
          </a:stretch>
        </p:blipFill>
        <p:spPr bwMode="auto">
          <a:xfrm>
            <a:off x="4067944" y="4581128"/>
            <a:ext cx="1440160" cy="346368"/>
          </a:xfrm>
          <a:prstGeom prst="rect">
            <a:avLst/>
          </a:prstGeom>
          <a:noFill/>
          <a:ln w="9525">
            <a:noFill/>
            <a:miter lim="800000"/>
            <a:headEnd/>
            <a:tailEnd/>
          </a:ln>
        </p:spPr>
      </p:pic>
      <p:pic>
        <p:nvPicPr>
          <p:cNvPr id="6" name="Picture 2"/>
          <p:cNvPicPr>
            <a:picLocks noChangeAspect="1" noChangeArrowheads="1"/>
          </p:cNvPicPr>
          <p:nvPr/>
        </p:nvPicPr>
        <p:blipFill>
          <a:blip r:embed="rId2" cstate="print"/>
          <a:srcRect/>
          <a:stretch>
            <a:fillRect/>
          </a:stretch>
        </p:blipFill>
        <p:spPr bwMode="auto">
          <a:xfrm>
            <a:off x="1691680" y="4077072"/>
            <a:ext cx="1247775" cy="438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リスク管理の重要性</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kumimoji="1" lang="ja-JP" altLang="en-US" sz="2800" dirty="0" smtClean="0">
                <a:solidFill>
                  <a:schemeClr val="tx2"/>
                </a:solidFill>
                <a:latin typeface="メイリオ" pitchFamily="50" charset="-128"/>
                <a:ea typeface="メイリオ" pitchFamily="50" charset="-128"/>
              </a:rPr>
              <a:t>リスク：予期せぬ出来事</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平均からのずれ</a:t>
            </a:r>
            <a:r>
              <a:rPr kumimoji="1" lang="en-US" altLang="ja-JP" sz="2800"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凶作，不漁</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海難事故，天災</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リスクの移転</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保険：事前に被害を想定して，補償契約を結ぶ</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リスクの分散，限定化</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証券会社</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752528"/>
          </a:xfrm>
        </p:spPr>
        <p:txBody>
          <a:bodyPr>
            <a:normAutofit/>
          </a:bodyPr>
          <a:lstStyle/>
          <a:p>
            <a:r>
              <a:rPr lang="ja-JP" altLang="en-US" sz="2800" dirty="0" smtClean="0">
                <a:solidFill>
                  <a:schemeClr val="bg1">
                    <a:lumMod val="95000"/>
                  </a:schemeClr>
                </a:solidFill>
                <a:latin typeface="メイリオ" pitchFamily="50" charset="-128"/>
                <a:ea typeface="メイリオ" pitchFamily="50" charset="-128"/>
              </a:rPr>
              <a:t>期待効用最大化</a:t>
            </a:r>
            <a:endParaRPr lang="en-US" altLang="ja-JP" sz="2800" dirty="0" smtClean="0">
              <a:solidFill>
                <a:schemeClr val="bg1">
                  <a:lumMod val="95000"/>
                </a:schemeClr>
              </a:solidFill>
              <a:latin typeface="メイリオ" pitchFamily="50" charset="-128"/>
              <a:ea typeface="メイリオ" pitchFamily="50" charset="-128"/>
            </a:endParaRPr>
          </a:p>
          <a:p>
            <a:r>
              <a:rPr lang="ja-JP" altLang="en-US" sz="2800" dirty="0" smtClean="0">
                <a:solidFill>
                  <a:schemeClr val="bg1">
                    <a:lumMod val="95000"/>
                  </a:schemeClr>
                </a:solidFill>
                <a:latin typeface="メイリオ" pitchFamily="50" charset="-128"/>
                <a:ea typeface="メイリオ" pitchFamily="50" charset="-128"/>
              </a:rPr>
              <a:t>デリバティブ</a:t>
            </a:r>
            <a:r>
              <a:rPr lang="en-US" altLang="ja-JP" sz="2800" dirty="0" smtClean="0">
                <a:solidFill>
                  <a:schemeClr val="bg1">
                    <a:lumMod val="95000"/>
                  </a:schemeClr>
                </a:solidFill>
                <a:latin typeface="メイリオ" pitchFamily="50" charset="-128"/>
                <a:ea typeface="メイリオ" pitchFamily="50" charset="-128"/>
              </a:rPr>
              <a:t>(</a:t>
            </a:r>
            <a:r>
              <a:rPr lang="ja-JP" altLang="en-US" sz="2800" dirty="0" smtClean="0">
                <a:solidFill>
                  <a:schemeClr val="bg1">
                    <a:lumMod val="95000"/>
                  </a:schemeClr>
                </a:solidFill>
                <a:latin typeface="メイリオ" pitchFamily="50" charset="-128"/>
                <a:ea typeface="メイリオ" pitchFamily="50" charset="-128"/>
              </a:rPr>
              <a:t>派生証券</a:t>
            </a:r>
            <a:r>
              <a:rPr lang="en-US" altLang="ja-JP" sz="2800" dirty="0" smtClean="0">
                <a:solidFill>
                  <a:schemeClr val="bg1">
                    <a:lumMod val="95000"/>
                  </a:schemeClr>
                </a:solidFill>
                <a:latin typeface="メイリオ" pitchFamily="50" charset="-128"/>
                <a:ea typeface="メイリオ" pitchFamily="50" charset="-128"/>
              </a:rPr>
              <a:t>)</a:t>
            </a:r>
          </a:p>
          <a:p>
            <a:r>
              <a:rPr lang="ja-JP" altLang="en-US" sz="2800" b="1" dirty="0" smtClean="0">
                <a:solidFill>
                  <a:srgbClr val="C00000"/>
                </a:solidFill>
                <a:latin typeface="メイリオ" pitchFamily="50" charset="-128"/>
                <a:ea typeface="メイリオ" pitchFamily="50" charset="-128"/>
              </a:rPr>
              <a:t>天候デリバティブ</a:t>
            </a:r>
            <a:endParaRPr lang="en-US" altLang="ja-JP" sz="2800" b="1" dirty="0" smtClean="0">
              <a:solidFill>
                <a:srgbClr val="C0000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天候デリバティブとは</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144016" y="1772816"/>
            <a:ext cx="8892480" cy="4896544"/>
          </a:xfrm>
        </p:spPr>
        <p:txBody>
          <a:bodyPr>
            <a:normAutofit/>
          </a:bodyPr>
          <a:lstStyle/>
          <a:p>
            <a:r>
              <a:rPr lang="ja-JP" altLang="en-US" sz="2800" b="1" dirty="0" smtClean="0">
                <a:solidFill>
                  <a:schemeClr val="tx2"/>
                </a:solidFill>
                <a:latin typeface="メイリオ" pitchFamily="50" charset="-128"/>
                <a:ea typeface="メイリオ" pitchFamily="50" charset="-128"/>
                <a:cs typeface="Times New Roman" pitchFamily="18" charset="0"/>
              </a:rPr>
              <a:t>天候リスク</a:t>
            </a:r>
            <a:endParaRPr lang="en-US" altLang="ja-JP" sz="2800" b="1"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暖冬だと：スキー用具が売れない，スキー場の売上　減少，</a:t>
            </a:r>
            <a:r>
              <a:rPr lang="en-US" altLang="ja-JP" dirty="0" smtClean="0">
                <a:solidFill>
                  <a:schemeClr val="tx2"/>
                </a:solidFill>
                <a:latin typeface="メイリオ" pitchFamily="50" charset="-128"/>
                <a:ea typeface="メイリオ" pitchFamily="50" charset="-128"/>
                <a:cs typeface="Times New Roman" pitchFamily="18" charset="0"/>
              </a:rPr>
              <a:t>…</a:t>
            </a:r>
          </a:p>
          <a:p>
            <a:pPr lvl="1"/>
            <a:r>
              <a:rPr lang="ja-JP" altLang="en-US" dirty="0" smtClean="0">
                <a:solidFill>
                  <a:schemeClr val="tx2"/>
                </a:solidFill>
                <a:latin typeface="メイリオ" pitchFamily="50" charset="-128"/>
                <a:ea typeface="メイリオ" pitchFamily="50" charset="-128"/>
                <a:cs typeface="Times New Roman" pitchFamily="18" charset="0"/>
              </a:rPr>
              <a:t>厳冬だと：屋外テーマパークの入場者が減少する，</a:t>
            </a:r>
            <a:r>
              <a:rPr lang="en-US" altLang="ja-JP" dirty="0" smtClean="0">
                <a:solidFill>
                  <a:schemeClr val="tx2"/>
                </a:solidFill>
                <a:latin typeface="メイリオ" pitchFamily="50" charset="-128"/>
                <a:ea typeface="メイリオ" pitchFamily="50" charset="-128"/>
                <a:cs typeface="Times New Roman" pitchFamily="18" charset="0"/>
              </a:rPr>
              <a:t>…</a:t>
            </a:r>
          </a:p>
          <a:p>
            <a:pPr lvl="1"/>
            <a:r>
              <a:rPr lang="ja-JP" altLang="en-US" dirty="0" smtClean="0">
                <a:solidFill>
                  <a:schemeClr val="tx2"/>
                </a:solidFill>
                <a:latin typeface="メイリオ" pitchFamily="50" charset="-128"/>
                <a:ea typeface="メイリオ" pitchFamily="50" charset="-128"/>
                <a:cs typeface="Times New Roman" pitchFamily="18" charset="0"/>
              </a:rPr>
              <a:t>冷夏だと</a:t>
            </a:r>
            <a:r>
              <a:rPr lang="en-US" altLang="ja-JP" dirty="0" smtClean="0">
                <a:solidFill>
                  <a:schemeClr val="tx2"/>
                </a:solidFill>
                <a:latin typeface="メイリオ" pitchFamily="50" charset="-128"/>
                <a:ea typeface="メイリオ" pitchFamily="50" charset="-128"/>
                <a:cs typeface="Times New Roman" pitchFamily="18" charset="0"/>
              </a:rPr>
              <a:t>…</a:t>
            </a:r>
            <a:r>
              <a:rPr lang="ja-JP" altLang="en-US" dirty="0" smtClean="0">
                <a:solidFill>
                  <a:schemeClr val="tx2"/>
                </a:solidFill>
                <a:latin typeface="メイリオ" pitchFamily="50" charset="-128"/>
                <a:ea typeface="メイリオ" pitchFamily="50" charset="-128"/>
                <a:cs typeface="Times New Roman" pitchFamily="18" charset="0"/>
              </a:rPr>
              <a:t>：クーラーが売れない，アイスクリームが売れない，</a:t>
            </a:r>
            <a:r>
              <a:rPr lang="en-US" altLang="ja-JP" dirty="0" smtClean="0">
                <a:solidFill>
                  <a:schemeClr val="tx2"/>
                </a:solidFill>
                <a:latin typeface="メイリオ" pitchFamily="50" charset="-128"/>
                <a:ea typeface="メイリオ" pitchFamily="50" charset="-128"/>
                <a:cs typeface="Times New Roman" pitchFamily="18" charset="0"/>
              </a:rPr>
              <a:t>…</a:t>
            </a:r>
          </a:p>
          <a:p>
            <a:pPr lvl="1"/>
            <a:r>
              <a:rPr lang="ja-JP" altLang="en-US" dirty="0" smtClean="0">
                <a:solidFill>
                  <a:schemeClr val="tx2"/>
                </a:solidFill>
                <a:latin typeface="メイリオ" pitchFamily="50" charset="-128"/>
                <a:ea typeface="メイリオ" pitchFamily="50" charset="-128"/>
                <a:cs typeface="Times New Roman" pitchFamily="18" charset="0"/>
              </a:rPr>
              <a:t>酷暑だと</a:t>
            </a:r>
            <a:r>
              <a:rPr lang="en-US" altLang="ja-JP" dirty="0" smtClean="0">
                <a:solidFill>
                  <a:schemeClr val="tx2"/>
                </a:solidFill>
                <a:latin typeface="メイリオ" pitchFamily="50" charset="-128"/>
                <a:ea typeface="メイリオ" pitchFamily="50" charset="-128"/>
                <a:cs typeface="Times New Roman" pitchFamily="18" charset="0"/>
              </a:rPr>
              <a:t>…</a:t>
            </a:r>
            <a:r>
              <a:rPr lang="ja-JP" altLang="en-US" dirty="0" smtClean="0">
                <a:solidFill>
                  <a:schemeClr val="tx2"/>
                </a:solidFill>
                <a:latin typeface="メイリオ" pitchFamily="50" charset="-128"/>
                <a:ea typeface="メイリオ" pitchFamily="50" charset="-128"/>
                <a:cs typeface="Times New Roman" pitchFamily="18" charset="0"/>
              </a:rPr>
              <a:t>：あまり人が外に出たがらない</a:t>
            </a:r>
            <a:endParaRPr lang="en-US" altLang="ja-JP"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台風が来ると</a:t>
            </a:r>
            <a:r>
              <a:rPr lang="en-US" altLang="ja-JP" dirty="0" smtClean="0">
                <a:solidFill>
                  <a:schemeClr val="tx2"/>
                </a:solidFill>
                <a:latin typeface="メイリオ" pitchFamily="50" charset="-128"/>
                <a:ea typeface="メイリオ" pitchFamily="50" charset="-128"/>
                <a:cs typeface="Times New Roman" pitchFamily="18" charset="0"/>
              </a:rPr>
              <a:t>…</a:t>
            </a:r>
          </a:p>
          <a:p>
            <a:pPr lvl="1"/>
            <a:endParaRPr lang="en-US" altLang="ja-JP" sz="12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収益が気象条件に依存する企業に着目！</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P.290</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天候デリバティブの例</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電気会社：暑さに強い</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ガス会社：冷夏に強い</a:t>
            </a:r>
            <a:endParaRPr lang="en-US" altLang="ja-JP" sz="2800" dirty="0" smtClean="0">
              <a:solidFill>
                <a:schemeClr val="tx2"/>
              </a:solidFill>
              <a:latin typeface="メイリオ" pitchFamily="50" charset="-128"/>
              <a:ea typeface="メイリオ" pitchFamily="50" charset="-128"/>
              <a:cs typeface="Times New Roman" pitchFamily="18" charset="0"/>
            </a:endParaRPr>
          </a:p>
          <a:p>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sp>
        <p:nvSpPr>
          <p:cNvPr id="4" name="テキスト ボックス 3"/>
          <p:cNvSpPr txBox="1"/>
          <p:nvPr/>
        </p:nvSpPr>
        <p:spPr>
          <a:xfrm>
            <a:off x="611560" y="3068960"/>
            <a:ext cx="7992888" cy="2677656"/>
          </a:xfrm>
          <a:prstGeom prst="rect">
            <a:avLst/>
          </a:prstGeom>
          <a:noFill/>
          <a:ln>
            <a:solidFill>
              <a:srgbClr val="C0000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東京大手町の</a:t>
            </a:r>
            <a:r>
              <a:rPr kumimoji="1" lang="en-US" altLang="ja-JP" sz="2400" dirty="0" smtClean="0">
                <a:solidFill>
                  <a:schemeClr val="tx2"/>
                </a:solidFill>
                <a:latin typeface="メイリオ" pitchFamily="50" charset="-128"/>
                <a:ea typeface="メイリオ" pitchFamily="50" charset="-128"/>
              </a:rPr>
              <a:t>8</a:t>
            </a:r>
            <a:r>
              <a:rPr kumimoji="1" lang="ja-JP" altLang="en-US" sz="2400" dirty="0" smtClean="0">
                <a:solidFill>
                  <a:schemeClr val="tx2"/>
                </a:solidFill>
                <a:latin typeface="メイリオ" pitchFamily="50" charset="-128"/>
                <a:ea typeface="メイリオ" pitchFamily="50" charset="-128"/>
              </a:rPr>
              <a:t>月</a:t>
            </a:r>
            <a:r>
              <a:rPr kumimoji="1" lang="en-US" altLang="ja-JP" sz="2400" dirty="0" smtClean="0">
                <a:solidFill>
                  <a:schemeClr val="tx2"/>
                </a:solidFill>
                <a:latin typeface="メイリオ" pitchFamily="50" charset="-128"/>
                <a:ea typeface="メイリオ" pitchFamily="50" charset="-128"/>
              </a:rPr>
              <a:t>9</a:t>
            </a:r>
            <a:r>
              <a:rPr kumimoji="1" lang="ja-JP" altLang="en-US" sz="2400" dirty="0" smtClean="0">
                <a:solidFill>
                  <a:schemeClr val="tx2"/>
                </a:solidFill>
                <a:latin typeface="メイリオ" pitchFamily="50" charset="-128"/>
                <a:ea typeface="メイリオ" pitchFamily="50" charset="-128"/>
              </a:rPr>
              <a:t>月の</a:t>
            </a:r>
            <a:r>
              <a:rPr kumimoji="1" lang="en-US" altLang="ja-JP" sz="2400" dirty="0" smtClean="0">
                <a:solidFill>
                  <a:schemeClr val="tx2"/>
                </a:solidFill>
                <a:latin typeface="メイリオ" pitchFamily="50" charset="-128"/>
                <a:ea typeface="メイリオ" pitchFamily="50" charset="-128"/>
              </a:rPr>
              <a:t>2</a:t>
            </a:r>
            <a:r>
              <a:rPr kumimoji="1" lang="ja-JP" altLang="en-US" sz="2400" dirty="0" smtClean="0">
                <a:solidFill>
                  <a:schemeClr val="tx2"/>
                </a:solidFill>
                <a:latin typeface="メイリオ" pitchFamily="50" charset="-128"/>
                <a:ea typeface="メイリオ" pitchFamily="50" charset="-128"/>
              </a:rPr>
              <a:t>カ月間の平均気温が</a:t>
            </a:r>
            <a:r>
              <a:rPr kumimoji="1" lang="en-US" altLang="ja-JP" sz="2400" dirty="0" smtClean="0">
                <a:solidFill>
                  <a:schemeClr val="tx2"/>
                </a:solidFill>
                <a:latin typeface="メイリオ" pitchFamily="50" charset="-128"/>
                <a:ea typeface="メイリオ" pitchFamily="50" charset="-128"/>
              </a:rPr>
              <a:t>25.5</a:t>
            </a:r>
            <a:r>
              <a:rPr kumimoji="1" lang="ja-JP" altLang="en-US" sz="2400" dirty="0" smtClean="0">
                <a:solidFill>
                  <a:schemeClr val="tx2"/>
                </a:solidFill>
                <a:latin typeface="メイリオ" pitchFamily="50" charset="-128"/>
                <a:ea typeface="メイリオ" pitchFamily="50" charset="-128"/>
              </a:rPr>
              <a:t>度を　下回った場合：</a:t>
            </a:r>
            <a:r>
              <a:rPr lang="ja-JP" altLang="en-US" sz="2400" dirty="0" smtClean="0">
                <a:solidFill>
                  <a:schemeClr val="tx2"/>
                </a:solidFill>
                <a:latin typeface="メイリオ" pitchFamily="50" charset="-128"/>
                <a:ea typeface="メイリオ" pitchFamily="50" charset="-128"/>
              </a:rPr>
              <a:t>東京ガスは</a:t>
            </a:r>
            <a:r>
              <a:rPr lang="en-US" altLang="ja-JP" sz="2400" dirty="0" smtClean="0">
                <a:solidFill>
                  <a:schemeClr val="tx2"/>
                </a:solidFill>
                <a:latin typeface="メイリオ" pitchFamily="50" charset="-128"/>
                <a:ea typeface="メイリオ" pitchFamily="50" charset="-128"/>
              </a:rPr>
              <a:t>0.1</a:t>
            </a:r>
            <a:r>
              <a:rPr lang="ja-JP" altLang="en-US" sz="2400" dirty="0" smtClean="0">
                <a:solidFill>
                  <a:schemeClr val="tx2"/>
                </a:solidFill>
                <a:latin typeface="メイリオ" pitchFamily="50" charset="-128"/>
                <a:ea typeface="メイリオ" pitchFamily="50" charset="-128"/>
              </a:rPr>
              <a:t>度につき</a:t>
            </a:r>
            <a:r>
              <a:rPr lang="en-US" altLang="ja-JP" sz="2400" dirty="0" smtClean="0">
                <a:solidFill>
                  <a:schemeClr val="tx2"/>
                </a:solidFill>
                <a:latin typeface="メイリオ" pitchFamily="50" charset="-128"/>
                <a:ea typeface="メイリオ" pitchFamily="50" charset="-128"/>
              </a:rPr>
              <a:t>5000</a:t>
            </a:r>
            <a:r>
              <a:rPr lang="ja-JP" altLang="en-US" sz="2400" dirty="0" smtClean="0">
                <a:solidFill>
                  <a:schemeClr val="tx2"/>
                </a:solidFill>
                <a:latin typeface="メイリオ" pitchFamily="50" charset="-128"/>
                <a:ea typeface="メイリオ" pitchFamily="50" charset="-128"/>
              </a:rPr>
              <a:t>万円を東京電力に支払う</a:t>
            </a:r>
            <a:endParaRPr lang="en-US" altLang="ja-JP" sz="2400" dirty="0" smtClean="0">
              <a:solidFill>
                <a:schemeClr val="tx2"/>
              </a:solidFill>
              <a:latin typeface="メイリオ" pitchFamily="50" charset="-128"/>
              <a:ea typeface="メイリオ" pitchFamily="50" charset="-128"/>
            </a:endParaRPr>
          </a:p>
          <a:p>
            <a:endParaRPr kumimoji="1" lang="en-US" altLang="ja-JP" sz="1200" dirty="0" smtClean="0">
              <a:solidFill>
                <a:schemeClr val="tx2"/>
              </a:solidFill>
              <a:latin typeface="メイリオ" pitchFamily="50" charset="-128"/>
              <a:ea typeface="メイリオ" pitchFamily="50" charset="-128"/>
            </a:endParaRPr>
          </a:p>
          <a:p>
            <a:r>
              <a:rPr kumimoji="1" lang="ja-JP" altLang="en-US" sz="2400" dirty="0" smtClean="0">
                <a:solidFill>
                  <a:schemeClr val="tx2"/>
                </a:solidFill>
                <a:latin typeface="メイリオ" pitchFamily="50" charset="-128"/>
                <a:ea typeface="メイリオ" pitchFamily="50" charset="-128"/>
              </a:rPr>
              <a:t>逆に平均気温が</a:t>
            </a:r>
            <a:r>
              <a:rPr kumimoji="1" lang="en-US" altLang="ja-JP" sz="2400" dirty="0" smtClean="0">
                <a:solidFill>
                  <a:schemeClr val="tx2"/>
                </a:solidFill>
                <a:latin typeface="メイリオ" pitchFamily="50" charset="-128"/>
                <a:ea typeface="メイリオ" pitchFamily="50" charset="-128"/>
              </a:rPr>
              <a:t>26.5</a:t>
            </a:r>
            <a:r>
              <a:rPr kumimoji="1" lang="ja-JP" altLang="en-US" sz="2400" dirty="0" smtClean="0">
                <a:solidFill>
                  <a:schemeClr val="tx2"/>
                </a:solidFill>
                <a:latin typeface="メイリオ" pitchFamily="50" charset="-128"/>
                <a:ea typeface="メイリオ" pitchFamily="50" charset="-128"/>
              </a:rPr>
              <a:t>を上回ったら場合：</a:t>
            </a:r>
            <a:r>
              <a:rPr lang="ja-JP" altLang="en-US" sz="2400" dirty="0" smtClean="0">
                <a:solidFill>
                  <a:schemeClr val="tx2"/>
                </a:solidFill>
                <a:latin typeface="メイリオ" pitchFamily="50" charset="-128"/>
                <a:ea typeface="メイリオ" pitchFamily="50" charset="-128"/>
              </a:rPr>
              <a:t>東京電力は</a:t>
            </a:r>
            <a:r>
              <a:rPr lang="en-US" altLang="ja-JP" sz="2400" dirty="0" smtClean="0">
                <a:solidFill>
                  <a:schemeClr val="tx2"/>
                </a:solidFill>
                <a:latin typeface="メイリオ" pitchFamily="50" charset="-128"/>
                <a:ea typeface="メイリオ" pitchFamily="50" charset="-128"/>
              </a:rPr>
              <a:t>0.1</a:t>
            </a:r>
            <a:r>
              <a:rPr lang="ja-JP" altLang="en-US" sz="2400" dirty="0" smtClean="0">
                <a:solidFill>
                  <a:schemeClr val="tx2"/>
                </a:solidFill>
                <a:latin typeface="メイリオ" pitchFamily="50" charset="-128"/>
                <a:ea typeface="メイリオ" pitchFamily="50" charset="-128"/>
              </a:rPr>
              <a:t>度につき</a:t>
            </a:r>
            <a:r>
              <a:rPr lang="en-US" altLang="ja-JP" sz="2400" dirty="0" smtClean="0">
                <a:solidFill>
                  <a:schemeClr val="tx2"/>
                </a:solidFill>
                <a:latin typeface="メイリオ" pitchFamily="50" charset="-128"/>
                <a:ea typeface="メイリオ" pitchFamily="50" charset="-128"/>
              </a:rPr>
              <a:t>5000</a:t>
            </a:r>
            <a:r>
              <a:rPr lang="ja-JP" altLang="en-US" sz="2400" dirty="0" smtClean="0">
                <a:solidFill>
                  <a:schemeClr val="tx2"/>
                </a:solidFill>
                <a:latin typeface="メイリオ" pitchFamily="50" charset="-128"/>
                <a:ea typeface="メイリオ" pitchFamily="50" charset="-128"/>
              </a:rPr>
              <a:t>万円を東京ガスに支払う</a:t>
            </a:r>
            <a:endParaRPr lang="en-US" altLang="ja-JP" sz="2400" dirty="0" smtClean="0">
              <a:solidFill>
                <a:schemeClr val="tx2"/>
              </a:solidFill>
              <a:latin typeface="メイリオ" pitchFamily="50" charset="-128"/>
              <a:ea typeface="メイリオ" pitchFamily="50" charset="-128"/>
            </a:endParaRPr>
          </a:p>
          <a:p>
            <a:endParaRPr kumimoji="1" lang="en-US" altLang="ja-JP" sz="1200" dirty="0" smtClean="0">
              <a:solidFill>
                <a:schemeClr val="tx2"/>
              </a:solidFill>
              <a:latin typeface="メイリオ" pitchFamily="50" charset="-128"/>
              <a:ea typeface="メイリオ" pitchFamily="50" charset="-128"/>
            </a:endParaRPr>
          </a:p>
          <a:p>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ただし，支払いの上限は</a:t>
            </a:r>
            <a:r>
              <a:rPr lang="en-US" altLang="ja-JP" sz="2400" dirty="0" smtClean="0">
                <a:solidFill>
                  <a:schemeClr val="tx2"/>
                </a:solidFill>
                <a:latin typeface="メイリオ" pitchFamily="50" charset="-128"/>
                <a:ea typeface="メイリオ" pitchFamily="50" charset="-128"/>
              </a:rPr>
              <a:t>7</a:t>
            </a:r>
            <a:r>
              <a:rPr lang="ja-JP" altLang="en-US" sz="2400" dirty="0" smtClean="0">
                <a:solidFill>
                  <a:schemeClr val="tx2"/>
                </a:solidFill>
                <a:latin typeface="メイリオ" pitchFamily="50" charset="-128"/>
                <a:ea typeface="メイリオ" pitchFamily="50" charset="-128"/>
              </a:rPr>
              <a:t>億円とする</a:t>
            </a:r>
            <a:r>
              <a:rPr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天候デリバティブの例</a:t>
            </a:r>
            <a:r>
              <a:rPr kumimoji="1" lang="en-US" altLang="ja-JP" sz="4000" dirty="0" smtClean="0">
                <a:latin typeface="メイリオ" pitchFamily="50" charset="-128"/>
                <a:ea typeface="メイリオ" pitchFamily="50" charset="-128"/>
              </a:rPr>
              <a:t>(</a:t>
            </a:r>
            <a:r>
              <a:rPr kumimoji="1" lang="ja-JP" altLang="en-US" sz="4000" dirty="0" smtClean="0">
                <a:latin typeface="メイリオ" pitchFamily="50" charset="-128"/>
                <a:ea typeface="メイリオ" pitchFamily="50" charset="-128"/>
              </a:rPr>
              <a:t>続き</a:t>
            </a:r>
            <a:r>
              <a:rPr kumimoji="1" lang="en-US" altLang="ja-JP" sz="4000" dirty="0" smtClean="0">
                <a:latin typeface="メイリオ" pitchFamily="50" charset="-128"/>
                <a:ea typeface="メイリオ" pitchFamily="50" charset="-128"/>
              </a:rPr>
              <a:t>)</a:t>
            </a:r>
            <a:endParaRPr kumimoji="1" lang="ja-JP" altLang="en-US" sz="4000" dirty="0">
              <a:latin typeface="メイリオ" pitchFamily="50" charset="-128"/>
              <a:ea typeface="メイリオ" pitchFamily="50" charset="-128"/>
            </a:endParaRPr>
          </a:p>
        </p:txBody>
      </p:sp>
      <p:pic>
        <p:nvPicPr>
          <p:cNvPr id="15362" name="Picture 2"/>
          <p:cNvPicPr>
            <a:picLocks noChangeAspect="1" noChangeArrowheads="1"/>
          </p:cNvPicPr>
          <p:nvPr/>
        </p:nvPicPr>
        <p:blipFill>
          <a:blip r:embed="rId2" cstate="print"/>
          <a:srcRect/>
          <a:stretch>
            <a:fillRect/>
          </a:stretch>
        </p:blipFill>
        <p:spPr bwMode="auto">
          <a:xfrm>
            <a:off x="683568" y="1700808"/>
            <a:ext cx="8064896" cy="449563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天候デリバティブ</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en-US" altLang="ja-JP" sz="2800" dirty="0" smtClean="0">
                <a:solidFill>
                  <a:schemeClr val="tx2"/>
                </a:solidFill>
                <a:latin typeface="メイリオ" pitchFamily="50" charset="-128"/>
                <a:ea typeface="メイリオ" pitchFamily="50" charset="-128"/>
                <a:cs typeface="Times New Roman" pitchFamily="18" charset="0"/>
              </a:rPr>
              <a:t>8</a:t>
            </a:r>
            <a:r>
              <a:rPr lang="ja-JP" altLang="en-US" sz="2800" dirty="0" smtClean="0">
                <a:solidFill>
                  <a:schemeClr val="tx2"/>
                </a:solidFill>
                <a:latin typeface="メイリオ" pitchFamily="50" charset="-128"/>
                <a:ea typeface="メイリオ" pitchFamily="50" charset="-128"/>
                <a:cs typeface="Times New Roman" pitchFamily="18" charset="0"/>
              </a:rPr>
              <a:t>月</a:t>
            </a:r>
            <a:r>
              <a:rPr lang="en-US" altLang="ja-JP" sz="2800" dirty="0" smtClean="0">
                <a:solidFill>
                  <a:schemeClr val="tx2"/>
                </a:solidFill>
                <a:latin typeface="メイリオ" pitchFamily="50" charset="-128"/>
                <a:ea typeface="メイリオ" pitchFamily="50" charset="-128"/>
                <a:cs typeface="Times New Roman" pitchFamily="18" charset="0"/>
              </a:rPr>
              <a:t>9</a:t>
            </a:r>
            <a:r>
              <a:rPr lang="ja-JP" altLang="en-US" sz="2800" dirty="0" smtClean="0">
                <a:solidFill>
                  <a:schemeClr val="tx2"/>
                </a:solidFill>
                <a:latin typeface="メイリオ" pitchFamily="50" charset="-128"/>
                <a:ea typeface="メイリオ" pitchFamily="50" charset="-128"/>
                <a:cs typeface="Times New Roman" pitchFamily="18" charset="0"/>
              </a:rPr>
              <a:t>月の</a:t>
            </a:r>
            <a:r>
              <a:rPr lang="en-US" altLang="ja-JP" sz="2800" dirty="0" smtClean="0">
                <a:solidFill>
                  <a:schemeClr val="tx2"/>
                </a:solidFill>
                <a:latin typeface="メイリオ" pitchFamily="50" charset="-128"/>
                <a:ea typeface="メイリオ" pitchFamily="50" charset="-128"/>
                <a:cs typeface="Times New Roman" pitchFamily="18" charset="0"/>
              </a:rPr>
              <a:t>2</a:t>
            </a:r>
            <a:r>
              <a:rPr lang="ja-JP" altLang="en-US" sz="2800" dirty="0" smtClean="0">
                <a:solidFill>
                  <a:schemeClr val="tx2"/>
                </a:solidFill>
                <a:latin typeface="メイリオ" pitchFamily="50" charset="-128"/>
                <a:ea typeface="メイリオ" pitchFamily="50" charset="-128"/>
                <a:cs typeface="Times New Roman" pitchFamily="18" charset="0"/>
              </a:rPr>
              <a:t>カ月間の</a:t>
            </a:r>
            <a:endParaRPr lang="en-US" altLang="ja-JP" sz="2800"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日中平均気温が</a:t>
            </a:r>
            <a:r>
              <a:rPr lang="en-US" altLang="ja-JP" dirty="0" smtClean="0">
                <a:solidFill>
                  <a:schemeClr val="tx2"/>
                </a:solidFill>
                <a:latin typeface="メイリオ" pitchFamily="50" charset="-128"/>
                <a:ea typeface="メイリオ" pitchFamily="50" charset="-128"/>
                <a:cs typeface="Times New Roman" pitchFamily="18" charset="0"/>
              </a:rPr>
              <a:t>25</a:t>
            </a:r>
            <a:r>
              <a:rPr lang="ja-JP" altLang="en-US" dirty="0" smtClean="0">
                <a:solidFill>
                  <a:schemeClr val="tx2"/>
                </a:solidFill>
                <a:latin typeface="メイリオ" pitchFamily="50" charset="-128"/>
                <a:ea typeface="メイリオ" pitchFamily="50" charset="-128"/>
                <a:cs typeface="Times New Roman" pitchFamily="18" charset="0"/>
              </a:rPr>
              <a:t>度を下回った場合</a:t>
            </a:r>
            <a:endParaRPr lang="en-US" altLang="ja-JP" dirty="0" smtClean="0">
              <a:solidFill>
                <a:schemeClr val="tx2"/>
              </a:solidFill>
              <a:latin typeface="メイリオ" pitchFamily="50" charset="-128"/>
              <a:ea typeface="メイリオ" pitchFamily="50" charset="-128"/>
              <a:cs typeface="Times New Roman" pitchFamily="18" charset="0"/>
            </a:endParaRPr>
          </a:p>
          <a:p>
            <a:pPr lvl="1"/>
            <a:r>
              <a:rPr lang="en-US" altLang="ja-JP" dirty="0" smtClean="0">
                <a:solidFill>
                  <a:schemeClr val="tx2"/>
                </a:solidFill>
                <a:latin typeface="メイリオ" pitchFamily="50" charset="-128"/>
                <a:ea typeface="メイリオ" pitchFamily="50" charset="-128"/>
                <a:cs typeface="Times New Roman" pitchFamily="18" charset="0"/>
              </a:rPr>
              <a:t>0.1</a:t>
            </a:r>
            <a:r>
              <a:rPr lang="ja-JP" altLang="en-US" dirty="0" smtClean="0">
                <a:solidFill>
                  <a:schemeClr val="tx2"/>
                </a:solidFill>
                <a:latin typeface="メイリオ" pitchFamily="50" charset="-128"/>
                <a:ea typeface="メイリオ" pitchFamily="50" charset="-128"/>
                <a:cs typeface="Times New Roman" pitchFamily="18" charset="0"/>
              </a:rPr>
              <a:t>度につき</a:t>
            </a:r>
            <a:r>
              <a:rPr lang="en-US" altLang="ja-JP" dirty="0" smtClean="0">
                <a:solidFill>
                  <a:schemeClr val="tx2"/>
                </a:solidFill>
                <a:latin typeface="メイリオ" pitchFamily="50" charset="-128"/>
                <a:ea typeface="メイリオ" pitchFamily="50" charset="-128"/>
                <a:cs typeface="Times New Roman" pitchFamily="18" charset="0"/>
              </a:rPr>
              <a:t>500</a:t>
            </a:r>
            <a:r>
              <a:rPr lang="ja-JP" altLang="en-US" dirty="0" smtClean="0">
                <a:solidFill>
                  <a:schemeClr val="tx2"/>
                </a:solidFill>
                <a:latin typeface="メイリオ" pitchFamily="50" charset="-128"/>
                <a:ea typeface="メイリオ" pitchFamily="50" charset="-128"/>
                <a:cs typeface="Times New Roman" pitchFamily="18" charset="0"/>
              </a:rPr>
              <a:t>万円を支払う</a:t>
            </a:r>
            <a:endParaRPr lang="en-US" altLang="ja-JP"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ただし，上限は</a:t>
            </a:r>
            <a:r>
              <a:rPr lang="en-US" altLang="ja-JP" dirty="0" smtClean="0">
                <a:solidFill>
                  <a:schemeClr val="tx2"/>
                </a:solidFill>
                <a:latin typeface="メイリオ" pitchFamily="50" charset="-128"/>
                <a:ea typeface="メイリオ" pitchFamily="50" charset="-128"/>
                <a:cs typeface="Times New Roman" pitchFamily="18" charset="0"/>
              </a:rPr>
              <a:t>5000</a:t>
            </a:r>
            <a:r>
              <a:rPr lang="ja-JP" altLang="en-US" dirty="0" smtClean="0">
                <a:solidFill>
                  <a:schemeClr val="tx2"/>
                </a:solidFill>
                <a:latin typeface="メイリオ" pitchFamily="50" charset="-128"/>
                <a:ea typeface="メイリオ" pitchFamily="50" charset="-128"/>
                <a:cs typeface="Times New Roman" pitchFamily="18" charset="0"/>
              </a:rPr>
              <a:t>万円とする</a:t>
            </a:r>
            <a:endParaRPr lang="en-US" altLang="ja-JP" dirty="0" smtClean="0">
              <a:solidFill>
                <a:schemeClr val="tx2"/>
              </a:solidFill>
              <a:latin typeface="メイリオ" pitchFamily="50" charset="-128"/>
              <a:ea typeface="メイリオ" pitchFamily="50" charset="-128"/>
              <a:cs typeface="Times New Roman" pitchFamily="18" charset="0"/>
            </a:endParaRPr>
          </a:p>
          <a:p>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ストライク値：支払いの発生する気温</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オプション料金：契約金</a:t>
            </a:r>
            <a:r>
              <a:rPr lang="en-US" altLang="ja-JP" sz="2800" dirty="0" smtClean="0">
                <a:solidFill>
                  <a:schemeClr val="tx2"/>
                </a:solidFill>
                <a:latin typeface="メイリオ" pitchFamily="50" charset="-128"/>
                <a:ea typeface="メイリオ" pitchFamily="50" charset="-128"/>
                <a:cs typeface="Times New Roman" pitchFamily="18" charset="0"/>
              </a:rPr>
              <a:t>(</a:t>
            </a:r>
            <a:r>
              <a:rPr lang="ja-JP" altLang="en-US" sz="2800" dirty="0" smtClean="0">
                <a:solidFill>
                  <a:schemeClr val="tx2"/>
                </a:solidFill>
                <a:latin typeface="メイリオ" pitchFamily="50" charset="-128"/>
                <a:ea typeface="メイリオ" pitchFamily="50" charset="-128"/>
                <a:cs typeface="Times New Roman" pitchFamily="18" charset="0"/>
              </a:rPr>
              <a:t>保険料</a:t>
            </a:r>
            <a:r>
              <a:rPr lang="en-US" altLang="ja-JP" sz="2800" dirty="0" smtClean="0">
                <a:solidFill>
                  <a:schemeClr val="tx2"/>
                </a:solidFill>
                <a:latin typeface="メイリオ" pitchFamily="50" charset="-128"/>
                <a:ea typeface="メイリオ" pitchFamily="50" charset="-128"/>
                <a:cs typeface="Times New Roman" pitchFamily="18" charset="0"/>
              </a:rPr>
              <a:t>)</a:t>
            </a:r>
          </a:p>
        </p:txBody>
      </p:sp>
      <p:cxnSp>
        <p:nvCxnSpPr>
          <p:cNvPr id="5" name="直線矢印コネクタ 4"/>
          <p:cNvCxnSpPr/>
          <p:nvPr/>
        </p:nvCxnSpPr>
        <p:spPr>
          <a:xfrm flipV="1">
            <a:off x="6660232" y="2708920"/>
            <a:ext cx="0" cy="129614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6660232" y="4005064"/>
            <a:ext cx="216024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6660232" y="3140968"/>
            <a:ext cx="43204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092280" y="3140968"/>
            <a:ext cx="1080120" cy="864096"/>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8172400" y="4005064"/>
            <a:ext cx="50405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7380312" y="2996952"/>
            <a:ext cx="1293944"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cs typeface="Times New Roman" pitchFamily="18" charset="0"/>
              </a:rPr>
              <a:t>気温</a:t>
            </a:r>
            <a:r>
              <a:rPr lang="en-US" altLang="ja-JP" dirty="0" smtClean="0">
                <a:solidFill>
                  <a:schemeClr val="tx2"/>
                </a:solidFill>
                <a:latin typeface="メイリオ" pitchFamily="50" charset="-128"/>
                <a:ea typeface="メイリオ" pitchFamily="50" charset="-128"/>
                <a:cs typeface="Times New Roman" pitchFamily="18" charset="0"/>
              </a:rPr>
              <a:t>×</a:t>
            </a:r>
            <a:r>
              <a:rPr lang="ja-JP" altLang="en-US" dirty="0" smtClean="0">
                <a:solidFill>
                  <a:schemeClr val="tx2"/>
                </a:solidFill>
                <a:latin typeface="メイリオ" pitchFamily="50" charset="-128"/>
                <a:ea typeface="メイリオ" pitchFamily="50" charset="-128"/>
                <a:cs typeface="Times New Roman" pitchFamily="18" charset="0"/>
              </a:rPr>
              <a:t>収益</a:t>
            </a:r>
            <a:endParaRPr lang="ja-JP" altLang="en-US" dirty="0"/>
          </a:p>
        </p:txBody>
      </p:sp>
      <p:sp>
        <p:nvSpPr>
          <p:cNvPr id="17" name="正方形/長方形 16"/>
          <p:cNvSpPr/>
          <p:nvPr/>
        </p:nvSpPr>
        <p:spPr>
          <a:xfrm>
            <a:off x="7308304" y="4397042"/>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ストライク値</a:t>
            </a:r>
            <a:endParaRPr lang="ja-JP" altLang="en-US" sz="2000" b="1" dirty="0">
              <a:solidFill>
                <a:schemeClr val="tx2"/>
              </a:solidFill>
              <a:latin typeface="メイリオ" pitchFamily="50" charset="-128"/>
              <a:ea typeface="メイリオ" pitchFamily="50" charset="-128"/>
            </a:endParaRPr>
          </a:p>
        </p:txBody>
      </p:sp>
      <p:sp>
        <p:nvSpPr>
          <p:cNvPr id="18" name="二等辺三角形 17"/>
          <p:cNvSpPr/>
          <p:nvPr/>
        </p:nvSpPr>
        <p:spPr>
          <a:xfrm>
            <a:off x="8100392" y="4005064"/>
            <a:ext cx="144016" cy="360040"/>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P.293</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お金の流れ</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オプションの収支決算</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cxnSp>
        <p:nvCxnSpPr>
          <p:cNvPr id="13" name="直線矢印コネクタ 12"/>
          <p:cNvCxnSpPr/>
          <p:nvPr/>
        </p:nvCxnSpPr>
        <p:spPr>
          <a:xfrm flipV="1">
            <a:off x="3031956" y="2420888"/>
            <a:ext cx="0" cy="345638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031956" y="5085184"/>
            <a:ext cx="46805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3031956" y="2492896"/>
            <a:ext cx="4104456" cy="25922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031956" y="3789040"/>
            <a:ext cx="72008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752036" y="3789040"/>
            <a:ext cx="2016224" cy="1296144"/>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768260" y="5085184"/>
            <a:ext cx="1728192"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031956" y="5373216"/>
            <a:ext cx="4464496" cy="0"/>
          </a:xfrm>
          <a:prstGeom prst="line">
            <a:avLst/>
          </a:prstGeom>
          <a:ln w="4445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3779912" y="3789040"/>
            <a:ext cx="0" cy="1296144"/>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768260" y="3356992"/>
            <a:ext cx="0" cy="1728192"/>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9" name="二等辺三角形 38"/>
          <p:cNvSpPr/>
          <p:nvPr/>
        </p:nvSpPr>
        <p:spPr>
          <a:xfrm>
            <a:off x="5696252"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4976172"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ストライク値</a:t>
            </a:r>
            <a:endParaRPr lang="ja-JP" altLang="en-US" sz="2000" b="1" dirty="0">
              <a:solidFill>
                <a:schemeClr val="tx2"/>
              </a:solidFill>
              <a:latin typeface="メイリオ" pitchFamily="50" charset="-128"/>
              <a:ea typeface="メイリオ" pitchFamily="50" charset="-128"/>
            </a:endParaRPr>
          </a:p>
        </p:txBody>
      </p:sp>
      <p:sp>
        <p:nvSpPr>
          <p:cNvPr id="42" name="二等辺三角形 41"/>
          <p:cNvSpPr/>
          <p:nvPr/>
        </p:nvSpPr>
        <p:spPr>
          <a:xfrm>
            <a:off x="3707904"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2887940"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打ち切り条件</a:t>
            </a:r>
            <a:endParaRPr lang="ja-JP" altLang="en-US" sz="2000" b="1" dirty="0">
              <a:solidFill>
                <a:schemeClr val="tx2"/>
              </a:solidFill>
              <a:latin typeface="メイリオ" pitchFamily="50" charset="-128"/>
              <a:ea typeface="メイリオ" pitchFamily="50" charset="-128"/>
            </a:endParaRPr>
          </a:p>
        </p:txBody>
      </p:sp>
      <p:sp>
        <p:nvSpPr>
          <p:cNvPr id="44" name="正方形/長方形 43"/>
          <p:cNvSpPr/>
          <p:nvPr/>
        </p:nvSpPr>
        <p:spPr>
          <a:xfrm>
            <a:off x="655692" y="5013176"/>
            <a:ext cx="1728192" cy="707886"/>
          </a:xfrm>
          <a:prstGeom prst="rect">
            <a:avLst/>
          </a:prstGeom>
          <a:ln w="25400">
            <a:noFill/>
          </a:ln>
        </p:spPr>
        <p:txBody>
          <a:bodyPr wrap="square">
            <a:spAutoFit/>
          </a:bodyPr>
          <a:lstStyle/>
          <a:p>
            <a:r>
              <a:rPr lang="ja-JP" altLang="en-US" sz="2000" b="1" dirty="0" smtClean="0">
                <a:solidFill>
                  <a:srgbClr val="008000"/>
                </a:solidFill>
                <a:latin typeface="メイリオ" pitchFamily="50" charset="-128"/>
                <a:ea typeface="メイリオ" pitchFamily="50" charset="-128"/>
              </a:rPr>
              <a:t>オプション料の支払い</a:t>
            </a:r>
            <a:endParaRPr lang="ja-JP" altLang="en-US" sz="2000" b="1" dirty="0">
              <a:solidFill>
                <a:srgbClr val="008000"/>
              </a:solidFill>
              <a:latin typeface="メイリオ" pitchFamily="50" charset="-128"/>
              <a:ea typeface="メイリオ" pitchFamily="50" charset="-128"/>
            </a:endParaRPr>
          </a:p>
        </p:txBody>
      </p:sp>
      <p:cxnSp>
        <p:nvCxnSpPr>
          <p:cNvPr id="46" name="直線矢印コネクタ 45"/>
          <p:cNvCxnSpPr/>
          <p:nvPr/>
        </p:nvCxnSpPr>
        <p:spPr>
          <a:xfrm>
            <a:off x="2239868" y="5373216"/>
            <a:ext cx="792088" cy="0"/>
          </a:xfrm>
          <a:prstGeom prst="straightConnector1">
            <a:avLst/>
          </a:prstGeom>
          <a:ln w="25400">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5408220" y="2564904"/>
            <a:ext cx="1224136" cy="400110"/>
          </a:xfrm>
          <a:prstGeom prst="rect">
            <a:avLst/>
          </a:prstGeom>
          <a:ln w="25400">
            <a:noFill/>
          </a:ln>
        </p:spPr>
        <p:txBody>
          <a:bodyPr wrap="square">
            <a:spAutoFit/>
          </a:bodyPr>
          <a:lstStyle/>
          <a:p>
            <a:r>
              <a:rPr lang="ja-JP" altLang="en-US" sz="2000" b="1" dirty="0" smtClean="0">
                <a:solidFill>
                  <a:srgbClr val="002060"/>
                </a:solidFill>
                <a:latin typeface="メイリオ" pitchFamily="50" charset="-128"/>
                <a:ea typeface="メイリオ" pitchFamily="50" charset="-128"/>
              </a:rPr>
              <a:t>営業収入</a:t>
            </a:r>
            <a:endParaRPr lang="ja-JP" altLang="en-US" sz="2000" b="1" dirty="0">
              <a:solidFill>
                <a:srgbClr val="002060"/>
              </a:solidFill>
              <a:latin typeface="メイリオ" pitchFamily="50" charset="-128"/>
              <a:ea typeface="メイリオ" pitchFamily="50" charset="-128"/>
            </a:endParaRPr>
          </a:p>
        </p:txBody>
      </p:sp>
      <p:sp>
        <p:nvSpPr>
          <p:cNvPr id="48" name="正方形/長方形 47"/>
          <p:cNvSpPr/>
          <p:nvPr/>
        </p:nvSpPr>
        <p:spPr>
          <a:xfrm>
            <a:off x="655692" y="3429000"/>
            <a:ext cx="1728192" cy="707886"/>
          </a:xfrm>
          <a:prstGeom prst="rect">
            <a:avLst/>
          </a:prstGeom>
          <a:ln w="25400">
            <a:noFill/>
          </a:ln>
        </p:spPr>
        <p:txBody>
          <a:bodyPr wrap="square">
            <a:spAutoFit/>
          </a:bodyPr>
          <a:lstStyle/>
          <a:p>
            <a:r>
              <a:rPr lang="ja-JP" altLang="en-US" sz="2000" b="1" dirty="0" smtClean="0">
                <a:solidFill>
                  <a:srgbClr val="C00000"/>
                </a:solidFill>
                <a:latin typeface="メイリオ" pitchFamily="50" charset="-128"/>
                <a:ea typeface="メイリオ" pitchFamily="50" charset="-128"/>
              </a:rPr>
              <a:t>オプション料の受取り</a:t>
            </a:r>
            <a:endParaRPr lang="ja-JP" altLang="en-US" sz="2000" b="1" dirty="0">
              <a:solidFill>
                <a:srgbClr val="C00000"/>
              </a:solidFill>
              <a:latin typeface="メイリオ" pitchFamily="50" charset="-128"/>
              <a:ea typeface="メイリオ" pitchFamily="50" charset="-128"/>
            </a:endParaRPr>
          </a:p>
        </p:txBody>
      </p:sp>
      <p:cxnSp>
        <p:nvCxnSpPr>
          <p:cNvPr id="49" name="直線矢印コネクタ 48"/>
          <p:cNvCxnSpPr/>
          <p:nvPr/>
        </p:nvCxnSpPr>
        <p:spPr>
          <a:xfrm>
            <a:off x="2239868" y="3789040"/>
            <a:ext cx="792088" cy="0"/>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0" name="正方形/長方形 49"/>
          <p:cNvSpPr/>
          <p:nvPr/>
        </p:nvSpPr>
        <p:spPr>
          <a:xfrm>
            <a:off x="2383884" y="2420888"/>
            <a:ext cx="646331"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収入</a:t>
            </a:r>
            <a:endParaRPr lang="ja-JP" altLang="en-US" dirty="0"/>
          </a:p>
        </p:txBody>
      </p:sp>
      <p:sp>
        <p:nvSpPr>
          <p:cNvPr id="51" name="正方形/長方形 50"/>
          <p:cNvSpPr/>
          <p:nvPr/>
        </p:nvSpPr>
        <p:spPr>
          <a:xfrm>
            <a:off x="7568460" y="5157192"/>
            <a:ext cx="1107996"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平均気温</a:t>
            </a:r>
            <a:endParaRPr lang="ja-JP"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ペイオフ関数</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収支決算</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cxnSp>
        <p:nvCxnSpPr>
          <p:cNvPr id="13" name="直線矢印コネクタ 12"/>
          <p:cNvCxnSpPr/>
          <p:nvPr/>
        </p:nvCxnSpPr>
        <p:spPr>
          <a:xfrm flipV="1">
            <a:off x="3031956" y="2420888"/>
            <a:ext cx="0" cy="345638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031956" y="5085184"/>
            <a:ext cx="46805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3031956" y="2492896"/>
            <a:ext cx="4104456" cy="25922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031956" y="3789040"/>
            <a:ext cx="72008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752036" y="3789040"/>
            <a:ext cx="2016224" cy="1296144"/>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768260" y="5085184"/>
            <a:ext cx="1728192"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031956" y="5373216"/>
            <a:ext cx="4464496" cy="0"/>
          </a:xfrm>
          <a:prstGeom prst="line">
            <a:avLst/>
          </a:prstGeom>
          <a:ln w="4445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3779912" y="3212976"/>
            <a:ext cx="0" cy="1872208"/>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768260" y="3356992"/>
            <a:ext cx="0" cy="1728192"/>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9" name="二等辺三角形 38"/>
          <p:cNvSpPr/>
          <p:nvPr/>
        </p:nvSpPr>
        <p:spPr>
          <a:xfrm>
            <a:off x="5696252"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4976172"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ストライク値</a:t>
            </a:r>
            <a:endParaRPr lang="ja-JP" altLang="en-US" sz="2000" b="1" dirty="0">
              <a:solidFill>
                <a:schemeClr val="tx2"/>
              </a:solidFill>
              <a:latin typeface="メイリオ" pitchFamily="50" charset="-128"/>
              <a:ea typeface="メイリオ" pitchFamily="50" charset="-128"/>
            </a:endParaRPr>
          </a:p>
        </p:txBody>
      </p:sp>
      <p:sp>
        <p:nvSpPr>
          <p:cNvPr id="42" name="二等辺三角形 41"/>
          <p:cNvSpPr/>
          <p:nvPr/>
        </p:nvSpPr>
        <p:spPr>
          <a:xfrm>
            <a:off x="3707904"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2887940"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打ち切り条件</a:t>
            </a:r>
            <a:endParaRPr lang="ja-JP" altLang="en-US" sz="2000" b="1" dirty="0">
              <a:solidFill>
                <a:schemeClr val="tx2"/>
              </a:solidFill>
              <a:latin typeface="メイリオ" pitchFamily="50" charset="-128"/>
              <a:ea typeface="メイリオ" pitchFamily="50" charset="-128"/>
            </a:endParaRPr>
          </a:p>
        </p:txBody>
      </p:sp>
      <p:sp>
        <p:nvSpPr>
          <p:cNvPr id="47" name="正方形/長方形 46"/>
          <p:cNvSpPr/>
          <p:nvPr/>
        </p:nvSpPr>
        <p:spPr>
          <a:xfrm>
            <a:off x="4355976" y="2132856"/>
            <a:ext cx="2376264" cy="1015663"/>
          </a:xfrm>
          <a:prstGeom prst="rect">
            <a:avLst/>
          </a:prstGeom>
          <a:ln w="25400">
            <a:noFill/>
          </a:ln>
        </p:spPr>
        <p:txBody>
          <a:bodyPr wrap="square">
            <a:spAutoFit/>
          </a:bodyPr>
          <a:lstStyle/>
          <a:p>
            <a:r>
              <a:rPr lang="ja-JP" altLang="en-US" sz="2000" b="1" dirty="0" smtClean="0">
                <a:solidFill>
                  <a:srgbClr val="002060"/>
                </a:solidFill>
                <a:latin typeface="メイリオ" pitchFamily="50" charset="-128"/>
                <a:ea typeface="メイリオ" pitchFamily="50" charset="-128"/>
              </a:rPr>
              <a:t>営業収入</a:t>
            </a:r>
            <a:endParaRPr lang="en-US" altLang="ja-JP" sz="2000" b="1" dirty="0" smtClean="0">
              <a:solidFill>
                <a:srgbClr val="002060"/>
              </a:solidFill>
              <a:latin typeface="メイリオ" pitchFamily="50" charset="-128"/>
              <a:ea typeface="メイリオ" pitchFamily="50" charset="-128"/>
            </a:endParaRPr>
          </a:p>
          <a:p>
            <a:r>
              <a:rPr lang="ja-JP" altLang="en-US" sz="2000" b="1" dirty="0" smtClean="0">
                <a:solidFill>
                  <a:srgbClr val="002060"/>
                </a:solidFill>
                <a:latin typeface="メイリオ" pitchFamily="50" charset="-128"/>
                <a:ea typeface="メイリオ" pitchFamily="50" charset="-128"/>
              </a:rPr>
              <a:t>＝契約しなかった場合の収益</a:t>
            </a:r>
            <a:endParaRPr lang="ja-JP" altLang="en-US" sz="2000" b="1" dirty="0">
              <a:solidFill>
                <a:srgbClr val="002060"/>
              </a:solidFill>
              <a:latin typeface="メイリオ" pitchFamily="50" charset="-128"/>
              <a:ea typeface="メイリオ" pitchFamily="50" charset="-128"/>
            </a:endParaRPr>
          </a:p>
        </p:txBody>
      </p:sp>
      <p:sp>
        <p:nvSpPr>
          <p:cNvPr id="50" name="正方形/長方形 49"/>
          <p:cNvSpPr/>
          <p:nvPr/>
        </p:nvSpPr>
        <p:spPr>
          <a:xfrm>
            <a:off x="2383884" y="2420888"/>
            <a:ext cx="646331"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収入</a:t>
            </a:r>
            <a:endParaRPr lang="ja-JP" altLang="en-US" dirty="0"/>
          </a:p>
        </p:txBody>
      </p:sp>
      <p:sp>
        <p:nvSpPr>
          <p:cNvPr id="51" name="正方形/長方形 50"/>
          <p:cNvSpPr/>
          <p:nvPr/>
        </p:nvSpPr>
        <p:spPr>
          <a:xfrm>
            <a:off x="7568460" y="5157192"/>
            <a:ext cx="1107996"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平均気温</a:t>
            </a:r>
            <a:endParaRPr lang="ja-JP" altLang="en-US" dirty="0"/>
          </a:p>
        </p:txBody>
      </p:sp>
      <p:cxnSp>
        <p:nvCxnSpPr>
          <p:cNvPr id="32" name="直線コネクタ 31"/>
          <p:cNvCxnSpPr/>
          <p:nvPr/>
        </p:nvCxnSpPr>
        <p:spPr>
          <a:xfrm flipV="1">
            <a:off x="3059832" y="3645024"/>
            <a:ext cx="720080" cy="432048"/>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V="1">
            <a:off x="3779912" y="3429000"/>
            <a:ext cx="2016224" cy="216024"/>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5796136" y="2564904"/>
            <a:ext cx="1440160" cy="864096"/>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1187624" y="2924944"/>
            <a:ext cx="1728192" cy="707886"/>
          </a:xfrm>
          <a:prstGeom prst="rect">
            <a:avLst/>
          </a:prstGeom>
          <a:ln w="25400">
            <a:noFill/>
          </a:ln>
        </p:spPr>
        <p:txBody>
          <a:bodyPr wrap="square">
            <a:spAutoFit/>
          </a:bodyPr>
          <a:lstStyle/>
          <a:p>
            <a:r>
              <a:rPr lang="ja-JP" altLang="en-US" sz="2000" b="1" dirty="0" smtClean="0">
                <a:solidFill>
                  <a:srgbClr val="7030A0"/>
                </a:solidFill>
                <a:latin typeface="メイリオ" pitchFamily="50" charset="-128"/>
                <a:ea typeface="メイリオ" pitchFamily="50" charset="-128"/>
              </a:rPr>
              <a:t>契約した場合の収益</a:t>
            </a:r>
            <a:endParaRPr lang="ja-JP" altLang="en-US" sz="2000" b="1" dirty="0">
              <a:solidFill>
                <a:srgbClr val="7030A0"/>
              </a:solidFill>
              <a:latin typeface="メイリオ" pitchFamily="50" charset="-128"/>
              <a:ea typeface="メイリオ" pitchFamily="50" charset="-128"/>
            </a:endParaRPr>
          </a:p>
        </p:txBody>
      </p:sp>
      <p:cxnSp>
        <p:nvCxnSpPr>
          <p:cNvPr id="55" name="直線矢印コネクタ 54"/>
          <p:cNvCxnSpPr/>
          <p:nvPr/>
        </p:nvCxnSpPr>
        <p:spPr>
          <a:xfrm>
            <a:off x="2843808" y="3068960"/>
            <a:ext cx="1224136" cy="504056"/>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ペイオフ関数</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オプション料金</a:t>
            </a:r>
            <a:r>
              <a:rPr lang="en-US" altLang="ja-JP" sz="2800" dirty="0" smtClean="0">
                <a:solidFill>
                  <a:schemeClr val="tx2"/>
                </a:solidFill>
                <a:latin typeface="メイリオ" pitchFamily="50" charset="-128"/>
                <a:ea typeface="メイリオ" pitchFamily="50" charset="-128"/>
                <a:cs typeface="Times New Roman" pitchFamily="18" charset="0"/>
              </a:rPr>
              <a:t>(</a:t>
            </a:r>
            <a:r>
              <a:rPr lang="ja-JP" altLang="en-US" sz="2800" dirty="0" smtClean="0">
                <a:solidFill>
                  <a:schemeClr val="tx2"/>
                </a:solidFill>
                <a:latin typeface="メイリオ" pitchFamily="50" charset="-128"/>
                <a:ea typeface="メイリオ" pitchFamily="50" charset="-128"/>
                <a:cs typeface="Times New Roman" pitchFamily="18" charset="0"/>
              </a:rPr>
              <a:t>契約金</a:t>
            </a:r>
            <a:r>
              <a:rPr lang="en-US" altLang="ja-JP" sz="2800" dirty="0" smtClean="0">
                <a:solidFill>
                  <a:schemeClr val="tx2"/>
                </a:solidFill>
                <a:latin typeface="メイリオ" pitchFamily="50" charset="-128"/>
                <a:ea typeface="メイリオ" pitchFamily="50" charset="-128"/>
                <a:cs typeface="Times New Roman" pitchFamily="18" charset="0"/>
              </a:rPr>
              <a:t>)</a:t>
            </a:r>
            <a:r>
              <a:rPr lang="ja-JP" altLang="en-US" sz="2800" dirty="0" smtClean="0">
                <a:solidFill>
                  <a:schemeClr val="tx2"/>
                </a:solidFill>
                <a:latin typeface="メイリオ" pitchFamily="50" charset="-128"/>
                <a:ea typeface="メイリオ" pitchFamily="50" charset="-128"/>
                <a:cs typeface="Times New Roman" pitchFamily="18" charset="0"/>
              </a:rPr>
              <a:t>はいくらが適性か？</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cxnSp>
        <p:nvCxnSpPr>
          <p:cNvPr id="13" name="直線矢印コネクタ 12"/>
          <p:cNvCxnSpPr/>
          <p:nvPr/>
        </p:nvCxnSpPr>
        <p:spPr>
          <a:xfrm flipV="1">
            <a:off x="3031956" y="2420888"/>
            <a:ext cx="0" cy="345638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031956" y="5085184"/>
            <a:ext cx="46805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3031956" y="2492896"/>
            <a:ext cx="4104456" cy="2592288"/>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031956" y="3789040"/>
            <a:ext cx="72008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752036" y="3789040"/>
            <a:ext cx="2016224" cy="1296144"/>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768260" y="5085184"/>
            <a:ext cx="1728192"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031956" y="5373216"/>
            <a:ext cx="4464496" cy="0"/>
          </a:xfrm>
          <a:prstGeom prst="line">
            <a:avLst/>
          </a:prstGeom>
          <a:ln w="4445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3779912" y="3212976"/>
            <a:ext cx="0" cy="1872208"/>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768260" y="3356992"/>
            <a:ext cx="0" cy="1728192"/>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9" name="二等辺三角形 38"/>
          <p:cNvSpPr/>
          <p:nvPr/>
        </p:nvSpPr>
        <p:spPr>
          <a:xfrm>
            <a:off x="5696252"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4976172"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ストライク値</a:t>
            </a:r>
            <a:endParaRPr lang="ja-JP" altLang="en-US" sz="2000" b="1" dirty="0">
              <a:solidFill>
                <a:schemeClr val="tx2"/>
              </a:solidFill>
              <a:latin typeface="メイリオ" pitchFamily="50" charset="-128"/>
              <a:ea typeface="メイリオ" pitchFamily="50" charset="-128"/>
            </a:endParaRPr>
          </a:p>
        </p:txBody>
      </p:sp>
      <p:sp>
        <p:nvSpPr>
          <p:cNvPr id="42" name="二等辺三角形 41"/>
          <p:cNvSpPr/>
          <p:nvPr/>
        </p:nvSpPr>
        <p:spPr>
          <a:xfrm>
            <a:off x="3707904" y="5085184"/>
            <a:ext cx="144016" cy="648072"/>
          </a:xfrm>
          <a:prstGeom prst="triangl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2887940" y="5805264"/>
            <a:ext cx="1723549" cy="400110"/>
          </a:xfrm>
          <a:prstGeom prst="rect">
            <a:avLst/>
          </a:prstGeom>
          <a:ln w="25400">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打ち切り条件</a:t>
            </a:r>
            <a:endParaRPr lang="ja-JP" altLang="en-US" sz="2000" b="1" dirty="0">
              <a:solidFill>
                <a:schemeClr val="tx2"/>
              </a:solidFill>
              <a:latin typeface="メイリオ" pitchFamily="50" charset="-128"/>
              <a:ea typeface="メイリオ" pitchFamily="50" charset="-128"/>
            </a:endParaRPr>
          </a:p>
        </p:txBody>
      </p:sp>
      <p:sp>
        <p:nvSpPr>
          <p:cNvPr id="47" name="正方形/長方形 46"/>
          <p:cNvSpPr/>
          <p:nvPr/>
        </p:nvSpPr>
        <p:spPr>
          <a:xfrm>
            <a:off x="4355976" y="2132856"/>
            <a:ext cx="2376264" cy="1015663"/>
          </a:xfrm>
          <a:prstGeom prst="rect">
            <a:avLst/>
          </a:prstGeom>
          <a:ln w="25400">
            <a:noFill/>
          </a:ln>
        </p:spPr>
        <p:txBody>
          <a:bodyPr wrap="square">
            <a:spAutoFit/>
          </a:bodyPr>
          <a:lstStyle/>
          <a:p>
            <a:r>
              <a:rPr lang="ja-JP" altLang="en-US" sz="2000" b="1" dirty="0" smtClean="0">
                <a:solidFill>
                  <a:srgbClr val="002060"/>
                </a:solidFill>
                <a:latin typeface="メイリオ" pitchFamily="50" charset="-128"/>
                <a:ea typeface="メイリオ" pitchFamily="50" charset="-128"/>
              </a:rPr>
              <a:t>営業収入</a:t>
            </a:r>
            <a:endParaRPr lang="en-US" altLang="ja-JP" sz="2000" b="1" dirty="0" smtClean="0">
              <a:solidFill>
                <a:srgbClr val="002060"/>
              </a:solidFill>
              <a:latin typeface="メイリオ" pitchFamily="50" charset="-128"/>
              <a:ea typeface="メイリオ" pitchFamily="50" charset="-128"/>
            </a:endParaRPr>
          </a:p>
          <a:p>
            <a:r>
              <a:rPr lang="ja-JP" altLang="en-US" sz="2000" b="1" dirty="0" smtClean="0">
                <a:solidFill>
                  <a:srgbClr val="002060"/>
                </a:solidFill>
                <a:latin typeface="メイリオ" pitchFamily="50" charset="-128"/>
                <a:ea typeface="メイリオ" pitchFamily="50" charset="-128"/>
              </a:rPr>
              <a:t>＝契約しなかった場合の収益</a:t>
            </a:r>
            <a:endParaRPr lang="ja-JP" altLang="en-US" sz="2000" b="1" dirty="0">
              <a:solidFill>
                <a:srgbClr val="002060"/>
              </a:solidFill>
              <a:latin typeface="メイリオ" pitchFamily="50" charset="-128"/>
              <a:ea typeface="メイリオ" pitchFamily="50" charset="-128"/>
            </a:endParaRPr>
          </a:p>
        </p:txBody>
      </p:sp>
      <p:sp>
        <p:nvSpPr>
          <p:cNvPr id="50" name="正方形/長方形 49"/>
          <p:cNvSpPr/>
          <p:nvPr/>
        </p:nvSpPr>
        <p:spPr>
          <a:xfrm>
            <a:off x="2383884" y="2420888"/>
            <a:ext cx="646331"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収入</a:t>
            </a:r>
            <a:endParaRPr lang="ja-JP" altLang="en-US" dirty="0"/>
          </a:p>
        </p:txBody>
      </p:sp>
      <p:sp>
        <p:nvSpPr>
          <p:cNvPr id="51" name="正方形/長方形 50"/>
          <p:cNvSpPr/>
          <p:nvPr/>
        </p:nvSpPr>
        <p:spPr>
          <a:xfrm>
            <a:off x="7568460" y="5157192"/>
            <a:ext cx="1107996" cy="369332"/>
          </a:xfrm>
          <a:prstGeom prst="rect">
            <a:avLst/>
          </a:prstGeom>
        </p:spPr>
        <p:txBody>
          <a:bodyPr wrap="none">
            <a:spAutoFit/>
          </a:bodyPr>
          <a:lstStyle/>
          <a:p>
            <a:r>
              <a:rPr lang="ja-JP" altLang="en-US" b="1" dirty="0" smtClean="0">
                <a:solidFill>
                  <a:schemeClr val="tx2"/>
                </a:solidFill>
                <a:latin typeface="メイリオ" pitchFamily="50" charset="-128"/>
                <a:ea typeface="メイリオ" pitchFamily="50" charset="-128"/>
              </a:rPr>
              <a:t>平均気温</a:t>
            </a:r>
            <a:endParaRPr lang="ja-JP" altLang="en-US" dirty="0"/>
          </a:p>
        </p:txBody>
      </p:sp>
      <p:cxnSp>
        <p:nvCxnSpPr>
          <p:cNvPr id="32" name="直線コネクタ 31"/>
          <p:cNvCxnSpPr/>
          <p:nvPr/>
        </p:nvCxnSpPr>
        <p:spPr>
          <a:xfrm flipV="1">
            <a:off x="3059832" y="3645024"/>
            <a:ext cx="720080" cy="432048"/>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V="1">
            <a:off x="3779912" y="3429000"/>
            <a:ext cx="2016224" cy="216024"/>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5796136" y="2564904"/>
            <a:ext cx="1440160" cy="864096"/>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1187624" y="2924944"/>
            <a:ext cx="1728192" cy="707886"/>
          </a:xfrm>
          <a:prstGeom prst="rect">
            <a:avLst/>
          </a:prstGeom>
          <a:ln w="25400">
            <a:noFill/>
          </a:ln>
        </p:spPr>
        <p:txBody>
          <a:bodyPr wrap="square">
            <a:spAutoFit/>
          </a:bodyPr>
          <a:lstStyle/>
          <a:p>
            <a:r>
              <a:rPr lang="ja-JP" altLang="en-US" sz="2000" b="1" dirty="0" smtClean="0">
                <a:solidFill>
                  <a:srgbClr val="7030A0"/>
                </a:solidFill>
                <a:latin typeface="メイリオ" pitchFamily="50" charset="-128"/>
                <a:ea typeface="メイリオ" pitchFamily="50" charset="-128"/>
              </a:rPr>
              <a:t>契約した場合の収益</a:t>
            </a:r>
            <a:endParaRPr lang="ja-JP" altLang="en-US" sz="2000" b="1" dirty="0">
              <a:solidFill>
                <a:srgbClr val="7030A0"/>
              </a:solidFill>
              <a:latin typeface="メイリオ" pitchFamily="50" charset="-128"/>
              <a:ea typeface="メイリオ" pitchFamily="50" charset="-128"/>
            </a:endParaRPr>
          </a:p>
        </p:txBody>
      </p:sp>
      <p:cxnSp>
        <p:nvCxnSpPr>
          <p:cNvPr id="55" name="直線矢印コネクタ 54"/>
          <p:cNvCxnSpPr/>
          <p:nvPr/>
        </p:nvCxnSpPr>
        <p:spPr>
          <a:xfrm>
            <a:off x="2843808" y="3068960"/>
            <a:ext cx="1224136" cy="504056"/>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3059832" y="5661248"/>
            <a:ext cx="4464496" cy="0"/>
          </a:xfrm>
          <a:prstGeom prst="line">
            <a:avLst/>
          </a:prstGeom>
          <a:ln w="44450">
            <a:solidFill>
              <a:srgbClr val="008000"/>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2771800" y="5373216"/>
            <a:ext cx="0" cy="360040"/>
          </a:xfrm>
          <a:prstGeom prst="straightConnector1">
            <a:avLst/>
          </a:prstGeom>
          <a:ln w="44450">
            <a:solidFill>
              <a:srgbClr val="008000"/>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3059832" y="4005064"/>
            <a:ext cx="720080" cy="432048"/>
          </a:xfrm>
          <a:prstGeom prst="line">
            <a:avLst/>
          </a:prstGeom>
          <a:ln w="508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3779912" y="3789040"/>
            <a:ext cx="2016224" cy="216024"/>
          </a:xfrm>
          <a:prstGeom prst="line">
            <a:avLst/>
          </a:prstGeom>
          <a:ln w="508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5796136" y="2924944"/>
            <a:ext cx="1440160" cy="864096"/>
          </a:xfrm>
          <a:prstGeom prst="line">
            <a:avLst/>
          </a:prstGeom>
          <a:ln w="508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7380312" y="2564904"/>
            <a:ext cx="0" cy="360040"/>
          </a:xfrm>
          <a:prstGeom prst="straightConnector1">
            <a:avLst/>
          </a:prstGeom>
          <a:ln w="4445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3936" y="228600"/>
            <a:ext cx="8370512" cy="990600"/>
          </a:xfrm>
        </p:spPr>
        <p:txBody>
          <a:bodyPr>
            <a:noAutofit/>
          </a:bodyPr>
          <a:lstStyle/>
          <a:p>
            <a:r>
              <a:rPr lang="ja-JP" altLang="en-US" sz="3400" dirty="0" smtClean="0">
                <a:latin typeface="メイリオ" pitchFamily="50" charset="-128"/>
                <a:ea typeface="メイリオ" pitchFamily="50" charset="-128"/>
              </a:rPr>
              <a:t>平均気温の推定：バーニングコスト法</a:t>
            </a:r>
            <a:endParaRPr kumimoji="1" lang="ja-JP" altLang="en-US" sz="34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過去のデータが将来も実現するとみなして，支払額を見積もる方法</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例：</a:t>
            </a:r>
            <a:endParaRPr lang="en-US" altLang="ja-JP" sz="2800"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日中平均気温が</a:t>
            </a:r>
            <a:r>
              <a:rPr lang="en-US" altLang="ja-JP" dirty="0" smtClean="0">
                <a:solidFill>
                  <a:schemeClr val="tx2"/>
                </a:solidFill>
                <a:latin typeface="メイリオ" pitchFamily="50" charset="-128"/>
                <a:ea typeface="メイリオ" pitchFamily="50" charset="-128"/>
                <a:cs typeface="Times New Roman" pitchFamily="18" charset="0"/>
              </a:rPr>
              <a:t>25</a:t>
            </a:r>
            <a:r>
              <a:rPr lang="ja-JP" altLang="en-US" dirty="0" smtClean="0">
                <a:solidFill>
                  <a:schemeClr val="tx2"/>
                </a:solidFill>
                <a:latin typeface="メイリオ" pitchFamily="50" charset="-128"/>
                <a:ea typeface="メイリオ" pitchFamily="50" charset="-128"/>
                <a:cs typeface="Times New Roman" pitchFamily="18" charset="0"/>
              </a:rPr>
              <a:t>度を下回ったならば</a:t>
            </a:r>
            <a:endParaRPr lang="en-US" altLang="ja-JP" dirty="0" smtClean="0">
              <a:solidFill>
                <a:schemeClr val="tx2"/>
              </a:solidFill>
              <a:latin typeface="メイリオ" pitchFamily="50" charset="-128"/>
              <a:ea typeface="メイリオ" pitchFamily="50" charset="-128"/>
              <a:cs typeface="Times New Roman" pitchFamily="18" charset="0"/>
            </a:endParaRPr>
          </a:p>
          <a:p>
            <a:pPr lvl="1"/>
            <a:r>
              <a:rPr lang="en-US" altLang="ja-JP" dirty="0" smtClean="0">
                <a:solidFill>
                  <a:schemeClr val="tx2"/>
                </a:solidFill>
                <a:latin typeface="メイリオ" pitchFamily="50" charset="-128"/>
                <a:ea typeface="メイリオ" pitchFamily="50" charset="-128"/>
                <a:cs typeface="Times New Roman" pitchFamily="18" charset="0"/>
              </a:rPr>
              <a:t>0.1</a:t>
            </a:r>
            <a:r>
              <a:rPr lang="ja-JP" altLang="en-US" dirty="0" smtClean="0">
                <a:solidFill>
                  <a:schemeClr val="tx2"/>
                </a:solidFill>
                <a:latin typeface="メイリオ" pitchFamily="50" charset="-128"/>
                <a:ea typeface="メイリオ" pitchFamily="50" charset="-128"/>
                <a:cs typeface="Times New Roman" pitchFamily="18" charset="0"/>
              </a:rPr>
              <a:t>度につき</a:t>
            </a:r>
            <a:r>
              <a:rPr lang="en-US" altLang="ja-JP" dirty="0" smtClean="0">
                <a:solidFill>
                  <a:schemeClr val="tx2"/>
                </a:solidFill>
                <a:latin typeface="メイリオ" pitchFamily="50" charset="-128"/>
                <a:ea typeface="メイリオ" pitchFamily="50" charset="-128"/>
                <a:cs typeface="Times New Roman" pitchFamily="18" charset="0"/>
              </a:rPr>
              <a:t>500</a:t>
            </a:r>
            <a:r>
              <a:rPr lang="ja-JP" altLang="en-US" dirty="0" smtClean="0">
                <a:solidFill>
                  <a:schemeClr val="tx2"/>
                </a:solidFill>
                <a:latin typeface="メイリオ" pitchFamily="50" charset="-128"/>
                <a:ea typeface="メイリオ" pitchFamily="50" charset="-128"/>
                <a:cs typeface="Times New Roman" pitchFamily="18" charset="0"/>
              </a:rPr>
              <a:t>万円を支払う</a:t>
            </a:r>
            <a:r>
              <a:rPr lang="en-US" altLang="ja-JP" dirty="0" smtClean="0">
                <a:solidFill>
                  <a:schemeClr val="tx2"/>
                </a:solidFill>
                <a:latin typeface="メイリオ" pitchFamily="50" charset="-128"/>
                <a:ea typeface="メイリオ" pitchFamily="50" charset="-128"/>
                <a:cs typeface="Times New Roman" pitchFamily="18" charset="0"/>
              </a:rPr>
              <a:t>(</a:t>
            </a:r>
            <a:r>
              <a:rPr lang="ja-JP" altLang="en-US" dirty="0" smtClean="0">
                <a:solidFill>
                  <a:schemeClr val="tx2"/>
                </a:solidFill>
                <a:latin typeface="メイリオ" pitchFamily="50" charset="-128"/>
                <a:ea typeface="メイリオ" pitchFamily="50" charset="-128"/>
                <a:cs typeface="Times New Roman" pitchFamily="18" charset="0"/>
              </a:rPr>
              <a:t>上限：</a:t>
            </a:r>
            <a:r>
              <a:rPr lang="en-US" altLang="ja-JP" dirty="0" smtClean="0">
                <a:solidFill>
                  <a:schemeClr val="tx2"/>
                </a:solidFill>
                <a:latin typeface="メイリオ" pitchFamily="50" charset="-128"/>
                <a:ea typeface="メイリオ" pitchFamily="50" charset="-128"/>
                <a:cs typeface="Times New Roman" pitchFamily="18" charset="0"/>
              </a:rPr>
              <a:t>5000</a:t>
            </a:r>
            <a:r>
              <a:rPr lang="ja-JP" altLang="en-US" dirty="0" smtClean="0">
                <a:solidFill>
                  <a:schemeClr val="tx2"/>
                </a:solidFill>
                <a:latin typeface="メイリオ" pitchFamily="50" charset="-128"/>
                <a:ea typeface="メイリオ" pitchFamily="50" charset="-128"/>
                <a:cs typeface="Times New Roman" pitchFamily="18" charset="0"/>
              </a:rPr>
              <a:t>万円</a:t>
            </a:r>
            <a:r>
              <a:rPr lang="en-US" altLang="ja-JP" dirty="0" smtClean="0">
                <a:solidFill>
                  <a:schemeClr val="tx2"/>
                </a:solidFill>
                <a:latin typeface="メイリオ" pitchFamily="50" charset="-128"/>
                <a:ea typeface="メイリオ" pitchFamily="50" charset="-128"/>
                <a:cs typeface="Times New Roman" pitchFamily="18" charset="0"/>
              </a:rPr>
              <a:t>)</a:t>
            </a:r>
          </a:p>
          <a:p>
            <a:pPr lvl="1"/>
            <a:r>
              <a:rPr lang="ja-JP" altLang="en-US" dirty="0" smtClean="0">
                <a:solidFill>
                  <a:schemeClr val="tx2"/>
                </a:solidFill>
                <a:latin typeface="メイリオ" pitchFamily="50" charset="-128"/>
                <a:ea typeface="メイリオ" pitchFamily="50" charset="-128"/>
                <a:cs typeface="Times New Roman" pitchFamily="18" charset="0"/>
              </a:rPr>
              <a:t>過去</a:t>
            </a:r>
            <a:r>
              <a:rPr lang="en-US" altLang="ja-JP" dirty="0" smtClean="0">
                <a:solidFill>
                  <a:schemeClr val="tx2"/>
                </a:solidFill>
                <a:latin typeface="メイリオ" pitchFamily="50" charset="-128"/>
                <a:ea typeface="メイリオ" pitchFamily="50" charset="-128"/>
                <a:cs typeface="Times New Roman" pitchFamily="18" charset="0"/>
              </a:rPr>
              <a:t>30</a:t>
            </a:r>
            <a:r>
              <a:rPr lang="ja-JP" altLang="en-US" dirty="0" smtClean="0">
                <a:solidFill>
                  <a:schemeClr val="tx2"/>
                </a:solidFill>
                <a:latin typeface="メイリオ" pitchFamily="50" charset="-128"/>
                <a:ea typeface="メイリオ" pitchFamily="50" charset="-128"/>
                <a:cs typeface="Times New Roman" pitchFamily="18" charset="0"/>
              </a:rPr>
              <a:t>年で下回ったのは，</a:t>
            </a:r>
            <a:r>
              <a:rPr lang="en-US" altLang="ja-JP" dirty="0" smtClean="0">
                <a:solidFill>
                  <a:schemeClr val="tx2"/>
                </a:solidFill>
                <a:latin typeface="メイリオ" pitchFamily="50" charset="-128"/>
                <a:ea typeface="メイリオ" pitchFamily="50" charset="-128"/>
                <a:cs typeface="Times New Roman" pitchFamily="18" charset="0"/>
              </a:rPr>
              <a:t>23.6, 24.4, 24.7, 24.9</a:t>
            </a:r>
            <a:r>
              <a:rPr lang="ja-JP" altLang="en-US" dirty="0" smtClean="0">
                <a:solidFill>
                  <a:schemeClr val="tx2"/>
                </a:solidFill>
                <a:latin typeface="メイリオ" pitchFamily="50" charset="-128"/>
                <a:ea typeface="メイリオ" pitchFamily="50" charset="-128"/>
                <a:cs typeface="Times New Roman" pitchFamily="18" charset="0"/>
              </a:rPr>
              <a:t>の</a:t>
            </a:r>
            <a:r>
              <a:rPr lang="en-US" altLang="ja-JP" dirty="0" smtClean="0">
                <a:solidFill>
                  <a:schemeClr val="tx2"/>
                </a:solidFill>
                <a:latin typeface="メイリオ" pitchFamily="50" charset="-128"/>
                <a:ea typeface="メイリオ" pitchFamily="50" charset="-128"/>
                <a:cs typeface="Times New Roman" pitchFamily="18" charset="0"/>
              </a:rPr>
              <a:t>4</a:t>
            </a:r>
            <a:r>
              <a:rPr lang="ja-JP" altLang="en-US" dirty="0" smtClean="0">
                <a:solidFill>
                  <a:schemeClr val="tx2"/>
                </a:solidFill>
                <a:latin typeface="メイリオ" pitchFamily="50" charset="-128"/>
                <a:ea typeface="メイリオ" pitchFamily="50" charset="-128"/>
                <a:cs typeface="Times New Roman" pitchFamily="18" charset="0"/>
              </a:rPr>
              <a:t>回</a:t>
            </a:r>
            <a:endParaRPr lang="en-US" altLang="ja-JP"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年平均支払額：</a:t>
            </a:r>
            <a:endParaRPr lang="en-US" altLang="ja-JP" dirty="0" smtClean="0">
              <a:solidFill>
                <a:schemeClr val="tx2"/>
              </a:solidFill>
              <a:latin typeface="メイリオ" pitchFamily="50" charset="-128"/>
              <a:ea typeface="メイリオ" pitchFamily="50" charset="-128"/>
              <a:cs typeface="Times New Roman" pitchFamily="18" charset="0"/>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P.294</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pic>
        <p:nvPicPr>
          <p:cNvPr id="2050" name="Picture 2"/>
          <p:cNvPicPr>
            <a:picLocks noChangeAspect="1" noChangeArrowheads="1"/>
          </p:cNvPicPr>
          <p:nvPr/>
        </p:nvPicPr>
        <p:blipFill>
          <a:blip r:embed="rId3" cstate="print"/>
          <a:srcRect/>
          <a:stretch>
            <a:fillRect/>
          </a:stretch>
        </p:blipFill>
        <p:spPr bwMode="auto">
          <a:xfrm>
            <a:off x="1636737" y="5436021"/>
            <a:ext cx="5743575" cy="828675"/>
          </a:xfrm>
          <a:prstGeom prst="rect">
            <a:avLst/>
          </a:prstGeom>
          <a:noFill/>
          <a:ln w="9525">
            <a:noFill/>
            <a:miter lim="800000"/>
            <a:headEnd/>
            <a:tailEnd/>
          </a:ln>
        </p:spPr>
      </p:pic>
      <p:sp>
        <p:nvSpPr>
          <p:cNvPr id="6" name="正方形/長方形 5"/>
          <p:cNvSpPr/>
          <p:nvPr/>
        </p:nvSpPr>
        <p:spPr>
          <a:xfrm>
            <a:off x="6228184" y="5544616"/>
            <a:ext cx="1368152" cy="576064"/>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012160" y="6177498"/>
            <a:ext cx="2520280" cy="707886"/>
          </a:xfrm>
          <a:prstGeom prst="rect">
            <a:avLst/>
          </a:prstGeom>
        </p:spPr>
        <p:txBody>
          <a:bodyPr wrap="square">
            <a:spAutoFit/>
          </a:bodyPr>
          <a:lstStyle/>
          <a:p>
            <a:r>
              <a:rPr lang="ja-JP" altLang="en-US" sz="2000" dirty="0" smtClean="0">
                <a:solidFill>
                  <a:schemeClr val="tx2"/>
                </a:solidFill>
                <a:latin typeface="メイリオ" pitchFamily="50" charset="-128"/>
                <a:ea typeface="メイリオ" pitchFamily="50" charset="-128"/>
                <a:cs typeface="Times New Roman" pitchFamily="18" charset="0"/>
              </a:rPr>
              <a:t>これをオプションの価格とする</a:t>
            </a:r>
            <a:endParaRPr lang="ja-JP" altLang="en-US"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4000" dirty="0" smtClean="0">
                <a:latin typeface="メイリオ" pitchFamily="50" charset="-128"/>
                <a:ea typeface="メイリオ" pitchFamily="50" charset="-128"/>
              </a:rPr>
              <a:t>平均気温の推定：確率分布法</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712968"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平均気温は確率分布すると仮定する</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過去の平均気温データから，将来の確率分布を推定する</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期待値を計算して，オプション価値を評価する</a:t>
            </a:r>
            <a:endParaRPr lang="en-US" altLang="ja-JP" sz="2800" dirty="0" smtClean="0">
              <a:solidFill>
                <a:schemeClr val="tx2"/>
              </a:solidFill>
              <a:latin typeface="メイリオ" pitchFamily="50" charset="-128"/>
              <a:ea typeface="メイリオ" pitchFamily="50" charset="-128"/>
              <a:cs typeface="Times New Roman" pitchFamily="18" charset="0"/>
            </a:endParaRPr>
          </a:p>
          <a:p>
            <a:endParaRPr lang="en-US" altLang="ja-JP" sz="2800" dirty="0" smtClean="0">
              <a:solidFill>
                <a:schemeClr val="tx2"/>
              </a:solidFill>
              <a:latin typeface="メイリオ" pitchFamily="50" charset="-128"/>
              <a:ea typeface="メイリオ" pitchFamily="50" charset="-128"/>
              <a:cs typeface="Times New Roman" pitchFamily="18" charset="0"/>
            </a:endParaRPr>
          </a:p>
          <a:p>
            <a:endParaRPr lang="en-US" altLang="ja-JP" dirty="0" smtClean="0">
              <a:solidFill>
                <a:schemeClr val="tx2"/>
              </a:solidFill>
              <a:latin typeface="メイリオ" pitchFamily="50" charset="-128"/>
              <a:ea typeface="メイリオ" pitchFamily="50" charset="-128"/>
              <a:cs typeface="Times New Roman" pitchFamily="18" charset="0"/>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P.295</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リスク＝</a:t>
            </a:r>
            <a:r>
              <a:rPr kumimoji="1" lang="ja-JP" altLang="en-US" b="1" dirty="0" smtClean="0">
                <a:solidFill>
                  <a:srgbClr val="C00000"/>
                </a:solidFill>
                <a:latin typeface="メイリオ" pitchFamily="50" charset="-128"/>
                <a:ea typeface="メイリオ" pitchFamily="50" charset="-128"/>
              </a:rPr>
              <a:t>ばらつき</a:t>
            </a:r>
            <a:r>
              <a:rPr kumimoji="1" lang="ja-JP" altLang="en-US" dirty="0" smtClean="0">
                <a:latin typeface="メイリオ" pitchFamily="50" charset="-128"/>
                <a:ea typeface="メイリオ" pitchFamily="50" charset="-128"/>
              </a:rPr>
              <a:t>＝コスト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dirty="0" smtClean="0">
                <a:solidFill>
                  <a:schemeClr val="tx2"/>
                </a:solidFill>
                <a:latin typeface="メイリオ" pitchFamily="50" charset="-128"/>
                <a:ea typeface="メイリオ" pitchFamily="50" charset="-128"/>
              </a:rPr>
              <a:t>リスクの特定化</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リスクの定量化</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リスクの分散化</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リスクの制御</a:t>
            </a:r>
            <a:endParaRPr lang="en-US" altLang="ja-JP" dirty="0" smtClean="0">
              <a:solidFill>
                <a:schemeClr val="tx2"/>
              </a:solidFill>
              <a:latin typeface="メイリオ" pitchFamily="50" charset="-128"/>
              <a:ea typeface="メイリオ" pitchFamily="50" charset="-128"/>
            </a:endParaRPr>
          </a:p>
          <a:p>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リスクとリターン</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利益</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の関係性</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4000" dirty="0" smtClean="0">
                <a:latin typeface="メイリオ" pitchFamily="50" charset="-128"/>
                <a:ea typeface="メイリオ" pitchFamily="50" charset="-128"/>
              </a:rPr>
              <a:t>平均気温予測の難しさ</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712968"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経験分布，度数分布</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時系列グラフ，長期変動傾向</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温暖化</a:t>
            </a:r>
            <a:endParaRPr lang="en-US" altLang="ja-JP" sz="2800" dirty="0" smtClean="0">
              <a:solidFill>
                <a:schemeClr val="tx2"/>
              </a:solidFill>
              <a:latin typeface="メイリオ" pitchFamily="50" charset="-128"/>
              <a:ea typeface="メイリオ" pitchFamily="50" charset="-128"/>
              <a:cs typeface="Times New Roman" pitchFamily="18" charset="0"/>
            </a:endParaRPr>
          </a:p>
          <a:p>
            <a:endParaRPr lang="en-US" altLang="ja-JP" dirty="0" smtClean="0">
              <a:solidFill>
                <a:schemeClr val="tx2"/>
              </a:solidFill>
              <a:latin typeface="メイリオ" pitchFamily="50" charset="-128"/>
              <a:ea typeface="メイリオ" pitchFamily="50" charset="-128"/>
              <a:cs typeface="Times New Roman" pitchFamily="18" charset="0"/>
            </a:endParaRPr>
          </a:p>
        </p:txBody>
      </p:sp>
      <p:pic>
        <p:nvPicPr>
          <p:cNvPr id="16386" name="Picture 2"/>
          <p:cNvPicPr>
            <a:picLocks noChangeAspect="1" noChangeArrowheads="1"/>
          </p:cNvPicPr>
          <p:nvPr/>
        </p:nvPicPr>
        <p:blipFill>
          <a:blip r:embed="rId3" cstate="print"/>
          <a:srcRect/>
          <a:stretch>
            <a:fillRect/>
          </a:stretch>
        </p:blipFill>
        <p:spPr bwMode="auto">
          <a:xfrm>
            <a:off x="1475656" y="3356992"/>
            <a:ext cx="6251129" cy="31459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kumimoji="1" lang="ja-JP" altLang="en-US" sz="4000" dirty="0" smtClean="0">
                <a:latin typeface="メイリオ" pitchFamily="50" charset="-128"/>
                <a:ea typeface="メイリオ" pitchFamily="50" charset="-128"/>
              </a:rPr>
              <a:t>リスクバッファ</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496944" cy="4896544"/>
          </a:xfrm>
        </p:spPr>
        <p:txBody>
          <a:bodyPr>
            <a:normAutofit/>
          </a:bodyPr>
          <a:lstStyle/>
          <a:p>
            <a:r>
              <a:rPr lang="ja-JP" altLang="en-US" sz="2800" dirty="0" smtClean="0">
                <a:solidFill>
                  <a:schemeClr val="tx2"/>
                </a:solidFill>
                <a:latin typeface="メイリオ" pitchFamily="50" charset="-128"/>
                <a:ea typeface="メイリオ" pitchFamily="50" charset="-128"/>
                <a:cs typeface="Times New Roman" pitchFamily="18" charset="0"/>
              </a:rPr>
              <a:t>完全に公平なリスク計算は困難</a:t>
            </a:r>
            <a:endParaRPr lang="en-US" altLang="ja-JP" sz="2800" dirty="0" smtClean="0">
              <a:solidFill>
                <a:schemeClr val="tx2"/>
              </a:solidFill>
              <a:latin typeface="メイリオ" pitchFamily="50" charset="-128"/>
              <a:ea typeface="メイリオ" pitchFamily="50" charset="-128"/>
              <a:cs typeface="Times New Roman" pitchFamily="18" charset="0"/>
            </a:endParaRPr>
          </a:p>
          <a:p>
            <a:r>
              <a:rPr lang="ja-JP" altLang="en-US" sz="2800" dirty="0" smtClean="0">
                <a:solidFill>
                  <a:schemeClr val="tx2"/>
                </a:solidFill>
                <a:latin typeface="メイリオ" pitchFamily="50" charset="-128"/>
                <a:ea typeface="メイリオ" pitchFamily="50" charset="-128"/>
                <a:cs typeface="Times New Roman" pitchFamily="18" charset="0"/>
              </a:rPr>
              <a:t>引き受け側のリスクが大きい</a:t>
            </a:r>
            <a:endParaRPr lang="en-US" altLang="ja-JP" sz="2800" dirty="0" smtClean="0">
              <a:solidFill>
                <a:schemeClr val="tx2"/>
              </a:solidFill>
              <a:latin typeface="メイリオ" pitchFamily="50" charset="-128"/>
              <a:ea typeface="メイリオ" pitchFamily="50" charset="-128"/>
              <a:cs typeface="Times New Roman" pitchFamily="18" charset="0"/>
            </a:endParaRPr>
          </a:p>
          <a:p>
            <a:pPr lvl="1"/>
            <a:r>
              <a:rPr lang="ja-JP" altLang="en-US" dirty="0" smtClean="0">
                <a:solidFill>
                  <a:schemeClr val="tx2"/>
                </a:solidFill>
                <a:latin typeface="メイリオ" pitchFamily="50" charset="-128"/>
                <a:ea typeface="メイリオ" pitchFamily="50" charset="-128"/>
                <a:cs typeface="Times New Roman" pitchFamily="18" charset="0"/>
              </a:rPr>
              <a:t>他のリスクと抱き合わせてヘッジするが</a:t>
            </a:r>
            <a:r>
              <a:rPr lang="en-US" altLang="ja-JP" dirty="0" smtClean="0">
                <a:solidFill>
                  <a:schemeClr val="tx2"/>
                </a:solidFill>
                <a:latin typeface="メイリオ" pitchFamily="50" charset="-128"/>
                <a:ea typeface="メイリオ" pitchFamily="50" charset="-128"/>
                <a:cs typeface="Times New Roman" pitchFamily="18" charset="0"/>
              </a:rPr>
              <a:t>…</a:t>
            </a:r>
          </a:p>
          <a:p>
            <a:r>
              <a:rPr lang="ja-JP" altLang="en-US" sz="2800" dirty="0" smtClean="0">
                <a:solidFill>
                  <a:schemeClr val="tx2"/>
                </a:solidFill>
                <a:latin typeface="メイリオ" pitchFamily="50" charset="-128"/>
                <a:ea typeface="メイリオ" pitchFamily="50" charset="-128"/>
                <a:cs typeface="Times New Roman" pitchFamily="18" charset="0"/>
              </a:rPr>
              <a:t>安全係数の発想で，高めに設定するのが現実的</a:t>
            </a:r>
            <a:endParaRPr lang="en-US" altLang="ja-JP" sz="2800" dirty="0" smtClean="0">
              <a:solidFill>
                <a:schemeClr val="tx2"/>
              </a:solidFill>
              <a:latin typeface="メイリオ" pitchFamily="50" charset="-128"/>
              <a:ea typeface="メイリオ" pitchFamily="50" charset="-128"/>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Autofit/>
          </a:bodyPr>
          <a:lstStyle/>
          <a:p>
            <a:r>
              <a:rPr lang="ja-JP" altLang="en-US" sz="4000" dirty="0" smtClean="0">
                <a:latin typeface="メイリオ" pitchFamily="50" charset="-128"/>
                <a:ea typeface="メイリオ" pitchFamily="50" charset="-128"/>
              </a:rPr>
              <a:t>より詳しく金融工学を学びたい人へ</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08912" cy="4896544"/>
          </a:xfrm>
        </p:spPr>
        <p:txBody>
          <a:bodyPr>
            <a:normAutofit/>
          </a:bodyPr>
          <a:lstStyle/>
          <a:p>
            <a:pPr>
              <a:buNone/>
            </a:pPr>
            <a:r>
              <a:rPr lang="en-US" altLang="ja-JP" sz="2600" dirty="0" smtClean="0">
                <a:solidFill>
                  <a:schemeClr val="tx2"/>
                </a:solidFill>
                <a:latin typeface="メイリオ" pitchFamily="50" charset="-128"/>
                <a:ea typeface="メイリオ" pitchFamily="50" charset="-128"/>
                <a:cs typeface="Times New Roman" pitchFamily="18" charset="0"/>
              </a:rPr>
              <a:t>(</a:t>
            </a:r>
            <a:r>
              <a:rPr lang="ja-JP" altLang="en-US" sz="2600" dirty="0" smtClean="0">
                <a:solidFill>
                  <a:schemeClr val="tx2"/>
                </a:solidFill>
                <a:latin typeface="メイリオ" pitchFamily="50" charset="-128"/>
                <a:ea typeface="メイリオ" pitchFamily="50" charset="-128"/>
                <a:cs typeface="Times New Roman" pitchFamily="18" charset="0"/>
              </a:rPr>
              <a:t>参考文献</a:t>
            </a:r>
            <a:r>
              <a:rPr lang="en-US" altLang="ja-JP" sz="2600" dirty="0" smtClean="0">
                <a:solidFill>
                  <a:schemeClr val="tx2"/>
                </a:solidFill>
                <a:latin typeface="メイリオ" pitchFamily="50" charset="-128"/>
                <a:ea typeface="メイリオ" pitchFamily="50" charset="-128"/>
                <a:cs typeface="Times New Roman" pitchFamily="18" charset="0"/>
              </a:rPr>
              <a:t>)</a:t>
            </a:r>
          </a:p>
          <a:p>
            <a:r>
              <a:rPr lang="ja-JP" altLang="en-US" sz="2400" dirty="0" smtClean="0">
                <a:solidFill>
                  <a:schemeClr val="tx2"/>
                </a:solidFill>
                <a:latin typeface="メイリオ" pitchFamily="50" charset="-128"/>
                <a:ea typeface="メイリオ" pitchFamily="50" charset="-128"/>
                <a:cs typeface="Times New Roman" pitchFamily="18" charset="0"/>
              </a:rPr>
              <a:t>今野浩</a:t>
            </a:r>
            <a:r>
              <a:rPr lang="en-US" altLang="ja-JP" sz="2400" dirty="0" smtClean="0">
                <a:solidFill>
                  <a:schemeClr val="tx2"/>
                </a:solidFill>
                <a:latin typeface="メイリオ" pitchFamily="50" charset="-128"/>
                <a:ea typeface="メイリオ" pitchFamily="50" charset="-128"/>
                <a:cs typeface="Times New Roman" pitchFamily="18" charset="0"/>
              </a:rPr>
              <a:t>(OR</a:t>
            </a:r>
            <a:r>
              <a:rPr lang="ja-JP" altLang="en-US" sz="2400" dirty="0" smtClean="0">
                <a:solidFill>
                  <a:schemeClr val="tx2"/>
                </a:solidFill>
                <a:latin typeface="メイリオ" pitchFamily="50" charset="-128"/>
                <a:ea typeface="メイリオ" pitchFamily="50" charset="-128"/>
                <a:cs typeface="Times New Roman" pitchFamily="18" charset="0"/>
              </a:rPr>
              <a:t>系における金融工学の先駆者の</a:t>
            </a:r>
            <a:r>
              <a:rPr lang="en-US" altLang="ja-JP" sz="2400" dirty="0" smtClean="0">
                <a:solidFill>
                  <a:schemeClr val="tx2"/>
                </a:solidFill>
                <a:latin typeface="メイリオ" pitchFamily="50" charset="-128"/>
                <a:ea typeface="メイリオ" pitchFamily="50" charset="-128"/>
                <a:cs typeface="Times New Roman" pitchFamily="18" charset="0"/>
              </a:rPr>
              <a:t>1</a:t>
            </a:r>
            <a:r>
              <a:rPr lang="ja-JP" altLang="en-US" sz="2400" dirty="0" smtClean="0">
                <a:solidFill>
                  <a:schemeClr val="tx2"/>
                </a:solidFill>
                <a:latin typeface="メイリオ" pitchFamily="50" charset="-128"/>
                <a:ea typeface="メイリオ" pitchFamily="50" charset="-128"/>
                <a:cs typeface="Times New Roman" pitchFamily="18" charset="0"/>
              </a:rPr>
              <a:t>人</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err="1" smtClean="0">
                <a:solidFill>
                  <a:schemeClr val="tx2"/>
                </a:solidFill>
                <a:latin typeface="メイリオ" pitchFamily="50" charset="-128"/>
                <a:ea typeface="メイリオ" pitchFamily="50" charset="-128"/>
                <a:cs typeface="Times New Roman" pitchFamily="18" charset="0"/>
              </a:rPr>
              <a:t>，</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金融工学の挑戦</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err="1"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中公新書，</a:t>
            </a:r>
            <a:r>
              <a:rPr lang="en-US" altLang="ja-JP" sz="2400" dirty="0" smtClean="0">
                <a:solidFill>
                  <a:schemeClr val="tx2"/>
                </a:solidFill>
                <a:latin typeface="メイリオ" pitchFamily="50" charset="-128"/>
                <a:ea typeface="メイリオ" pitchFamily="50" charset="-128"/>
                <a:cs typeface="Times New Roman" pitchFamily="18" charset="0"/>
              </a:rPr>
              <a:t>2000</a:t>
            </a:r>
            <a:r>
              <a:rPr lang="ja-JP" altLang="en-US" sz="2400" dirty="0" smtClean="0">
                <a:solidFill>
                  <a:schemeClr val="tx2"/>
                </a:solidFill>
                <a:latin typeface="メイリオ" pitchFamily="50" charset="-128"/>
                <a:ea typeface="メイリオ" pitchFamily="50" charset="-128"/>
                <a:cs typeface="Times New Roman" pitchFamily="18" charset="0"/>
              </a:rPr>
              <a:t>年</a:t>
            </a:r>
            <a:endParaRPr lang="en-US" altLang="ja-JP" sz="2400" dirty="0" smtClean="0">
              <a:solidFill>
                <a:schemeClr val="tx2"/>
              </a:solidFill>
              <a:latin typeface="メイリオ" pitchFamily="50" charset="-128"/>
              <a:ea typeface="メイリオ" pitchFamily="50" charset="-128"/>
              <a:cs typeface="Times New Roman" pitchFamily="18" charset="0"/>
            </a:endParaRPr>
          </a:p>
          <a:p>
            <a:r>
              <a:rPr lang="en-US" altLang="ja-JP" sz="2400" dirty="0" smtClean="0">
                <a:solidFill>
                  <a:schemeClr val="tx2"/>
                </a:solidFill>
                <a:latin typeface="メイリオ" pitchFamily="50" charset="-128"/>
                <a:ea typeface="メイリオ" pitchFamily="50" charset="-128"/>
                <a:cs typeface="Times New Roman" pitchFamily="18" charset="0"/>
              </a:rPr>
              <a:t>D. </a:t>
            </a:r>
            <a:r>
              <a:rPr lang="en-US" altLang="ja-JP" sz="2400" dirty="0" err="1" smtClean="0">
                <a:solidFill>
                  <a:schemeClr val="tx2"/>
                </a:solidFill>
                <a:latin typeface="メイリオ" pitchFamily="50" charset="-128"/>
                <a:ea typeface="メイリオ" pitchFamily="50" charset="-128"/>
                <a:cs typeface="Times New Roman" pitchFamily="18" charset="0"/>
              </a:rPr>
              <a:t>Luenberger</a:t>
            </a:r>
            <a:r>
              <a:rPr lang="en-US" altLang="ja-JP" sz="2400" dirty="0" smtClean="0">
                <a:solidFill>
                  <a:schemeClr val="tx2"/>
                </a:solidFill>
                <a:latin typeface="メイリオ" pitchFamily="50" charset="-128"/>
                <a:ea typeface="メイリオ" pitchFamily="50" charset="-128"/>
                <a:cs typeface="Times New Roman" pitchFamily="18" charset="0"/>
              </a:rPr>
              <a:t>(OR</a:t>
            </a:r>
            <a:r>
              <a:rPr lang="ja-JP" altLang="en-US" sz="2400" dirty="0" smtClean="0">
                <a:solidFill>
                  <a:schemeClr val="tx2"/>
                </a:solidFill>
                <a:latin typeface="メイリオ" pitchFamily="50" charset="-128"/>
                <a:ea typeface="メイリオ" pitchFamily="50" charset="-128"/>
                <a:cs typeface="Times New Roman" pitchFamily="18" charset="0"/>
              </a:rPr>
              <a:t>系の金融工学や非線的最適化の著名人</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err="1" smtClean="0">
                <a:solidFill>
                  <a:schemeClr val="tx2"/>
                </a:solidFill>
                <a:latin typeface="メイリオ" pitchFamily="50" charset="-128"/>
                <a:ea typeface="メイリオ" pitchFamily="50" charset="-128"/>
                <a:cs typeface="Times New Roman" pitchFamily="18" charset="0"/>
              </a:rPr>
              <a:t>，</a:t>
            </a:r>
            <a:r>
              <a:rPr lang="en-US" altLang="ja-JP" sz="2400" dirty="0" smtClean="0">
                <a:solidFill>
                  <a:schemeClr val="tx2"/>
                </a:solidFill>
                <a:latin typeface="メイリオ" pitchFamily="50" charset="-128"/>
                <a:ea typeface="メイリオ" pitchFamily="50" charset="-128"/>
                <a:cs typeface="Times New Roman" pitchFamily="18" charset="0"/>
              </a:rPr>
              <a:t>Investment Science</a:t>
            </a:r>
          </a:p>
          <a:p>
            <a:pPr>
              <a:buNone/>
            </a:pPr>
            <a:r>
              <a:rPr lang="en-US" altLang="ja-JP" sz="2400" dirty="0" smtClean="0">
                <a:solidFill>
                  <a:schemeClr val="tx2"/>
                </a:solidFill>
                <a:latin typeface="メイリオ" pitchFamily="50" charset="-128"/>
                <a:ea typeface="メイリオ" pitchFamily="50" charset="-128"/>
                <a:cs typeface="Times New Roman" pitchFamily="18" charset="0"/>
              </a:rPr>
              <a:t>   (</a:t>
            </a:r>
            <a:r>
              <a:rPr lang="ja-JP" altLang="en-US" sz="2400" dirty="0" smtClean="0">
                <a:solidFill>
                  <a:schemeClr val="tx2"/>
                </a:solidFill>
                <a:latin typeface="メイリオ" pitchFamily="50" charset="-128"/>
                <a:ea typeface="メイリオ" pitchFamily="50" charset="-128"/>
                <a:cs typeface="Times New Roman" pitchFamily="18" charset="0"/>
              </a:rPr>
              <a:t>日本語版：今野浩，鈴木賢一，枇々木規雄，</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金融工学入門</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第</a:t>
            </a:r>
            <a:r>
              <a:rPr lang="en-US" altLang="ja-JP" sz="2400" dirty="0" smtClean="0">
                <a:solidFill>
                  <a:schemeClr val="tx2"/>
                </a:solidFill>
                <a:latin typeface="メイリオ" pitchFamily="50" charset="-128"/>
                <a:ea typeface="メイリオ" pitchFamily="50" charset="-128"/>
                <a:cs typeface="Times New Roman" pitchFamily="18" charset="0"/>
              </a:rPr>
              <a:t>2</a:t>
            </a:r>
            <a:r>
              <a:rPr lang="ja-JP" altLang="en-US" sz="2400" dirty="0" smtClean="0">
                <a:solidFill>
                  <a:schemeClr val="tx2"/>
                </a:solidFill>
                <a:latin typeface="メイリオ" pitchFamily="50" charset="-128"/>
                <a:ea typeface="メイリオ" pitchFamily="50" charset="-128"/>
                <a:cs typeface="Times New Roman" pitchFamily="18" charset="0"/>
              </a:rPr>
              <a:t>版</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err="1"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日本経済新聞出版社，</a:t>
            </a:r>
            <a:r>
              <a:rPr lang="en-US" altLang="ja-JP" sz="2400" dirty="0" smtClean="0">
                <a:solidFill>
                  <a:schemeClr val="tx2"/>
                </a:solidFill>
                <a:latin typeface="メイリオ" pitchFamily="50" charset="-128"/>
                <a:ea typeface="メイリオ" pitchFamily="50" charset="-128"/>
                <a:cs typeface="Times New Roman" pitchFamily="18" charset="0"/>
              </a:rPr>
              <a:t>2015</a:t>
            </a:r>
            <a:r>
              <a:rPr lang="ja-JP" altLang="en-US" sz="2400" dirty="0" smtClean="0">
                <a:solidFill>
                  <a:schemeClr val="tx2"/>
                </a:solidFill>
                <a:latin typeface="メイリオ" pitchFamily="50" charset="-128"/>
                <a:ea typeface="メイリオ" pitchFamily="50" charset="-128"/>
                <a:cs typeface="Times New Roman" pitchFamily="18" charset="0"/>
              </a:rPr>
              <a:t>年</a:t>
            </a:r>
            <a:r>
              <a:rPr lang="en-US" altLang="ja-JP" sz="2400" dirty="0" smtClean="0">
                <a:solidFill>
                  <a:schemeClr val="tx2"/>
                </a:solidFill>
                <a:latin typeface="メイリオ" pitchFamily="50" charset="-128"/>
                <a:ea typeface="メイリオ" pitchFamily="50" charset="-128"/>
                <a:cs typeface="Times New Roman" pitchFamily="18" charset="0"/>
              </a:rPr>
              <a:t>)</a:t>
            </a:r>
          </a:p>
          <a:p>
            <a:pPr>
              <a:buNone/>
            </a:pPr>
            <a:endParaRPr lang="en-US" altLang="ja-JP" sz="1200" dirty="0" smtClean="0">
              <a:solidFill>
                <a:schemeClr val="tx2"/>
              </a:solidFill>
              <a:latin typeface="メイリオ" pitchFamily="50" charset="-128"/>
              <a:ea typeface="メイリオ" pitchFamily="50" charset="-128"/>
              <a:cs typeface="Times New Roman" pitchFamily="18" charset="0"/>
            </a:endParaRPr>
          </a:p>
          <a:p>
            <a:r>
              <a:rPr lang="ja-JP" altLang="en-US" sz="2400" dirty="0" smtClean="0">
                <a:solidFill>
                  <a:schemeClr val="tx2"/>
                </a:solidFill>
                <a:latin typeface="メイリオ" pitchFamily="50" charset="-128"/>
                <a:ea typeface="メイリオ" pitchFamily="50" charset="-128"/>
                <a:cs typeface="Times New Roman" pitchFamily="18" charset="0"/>
              </a:rPr>
              <a:t>野口悠紀雄ほか，</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金融工学</a:t>
            </a:r>
            <a:r>
              <a:rPr lang="en-US" altLang="ja-JP" sz="2400" dirty="0" smtClean="0">
                <a:solidFill>
                  <a:schemeClr val="tx2"/>
                </a:solidFill>
                <a:latin typeface="メイリオ" pitchFamily="50" charset="-128"/>
                <a:ea typeface="メイリオ" pitchFamily="50" charset="-128"/>
                <a:cs typeface="Times New Roman" pitchFamily="18" charset="0"/>
              </a:rPr>
              <a:t>』</a:t>
            </a:r>
            <a:r>
              <a:rPr lang="ja-JP" altLang="en-US" sz="2400" dirty="0" err="1" smtClean="0">
                <a:solidFill>
                  <a:schemeClr val="tx2"/>
                </a:solidFill>
                <a:latin typeface="メイリオ" pitchFamily="50" charset="-128"/>
                <a:ea typeface="メイリオ" pitchFamily="50" charset="-128"/>
                <a:cs typeface="Times New Roman" pitchFamily="18" charset="0"/>
              </a:rPr>
              <a:t>，</a:t>
            </a:r>
            <a:r>
              <a:rPr lang="ja-JP" altLang="en-US" sz="2400" dirty="0" smtClean="0">
                <a:solidFill>
                  <a:schemeClr val="tx2"/>
                </a:solidFill>
                <a:latin typeface="メイリオ" pitchFamily="50" charset="-128"/>
                <a:ea typeface="メイリオ" pitchFamily="50" charset="-128"/>
                <a:cs typeface="Times New Roman" pitchFamily="18" charset="0"/>
              </a:rPr>
              <a:t>ダイアモンド社，</a:t>
            </a:r>
            <a:r>
              <a:rPr lang="en-US" altLang="ja-JP" sz="2400" dirty="0" smtClean="0">
                <a:solidFill>
                  <a:schemeClr val="tx2"/>
                </a:solidFill>
                <a:latin typeface="メイリオ" pitchFamily="50" charset="-128"/>
                <a:ea typeface="メイリオ" pitchFamily="50" charset="-128"/>
                <a:cs typeface="Times New Roman" pitchFamily="18" charset="0"/>
              </a:rPr>
              <a:t>2002</a:t>
            </a:r>
            <a:r>
              <a:rPr lang="ja-JP" altLang="en-US" sz="2400" dirty="0" smtClean="0">
                <a:solidFill>
                  <a:schemeClr val="tx2"/>
                </a:solidFill>
                <a:latin typeface="メイリオ" pitchFamily="50" charset="-128"/>
                <a:ea typeface="メイリオ" pitchFamily="50" charset="-128"/>
                <a:cs typeface="Times New Roman" pitchFamily="18" charset="0"/>
              </a:rPr>
              <a:t>年</a:t>
            </a:r>
            <a:endParaRPr lang="en-US" altLang="ja-JP" sz="2400" dirty="0" smtClean="0">
              <a:solidFill>
                <a:schemeClr val="tx2"/>
              </a:solidFill>
              <a:latin typeface="メイリオ" pitchFamily="50" charset="-128"/>
              <a:ea typeface="メイリオ" pitchFamily="50" charset="-128"/>
              <a:cs typeface="Times New Roman" pitchFamily="18" charset="0"/>
            </a:endParaRPr>
          </a:p>
          <a:p>
            <a:r>
              <a:rPr lang="ja-JP" altLang="en-US" sz="2400" dirty="0" smtClean="0">
                <a:solidFill>
                  <a:schemeClr val="tx2"/>
                </a:solidFill>
                <a:latin typeface="メイリオ" pitchFamily="50" charset="-128"/>
                <a:ea typeface="メイリオ" pitchFamily="50" charset="-128"/>
                <a:cs typeface="Times New Roman" pitchFamily="18" charset="0"/>
              </a:rPr>
              <a:t>その他，金融工学の本は多数出版されています．</a:t>
            </a:r>
            <a:endParaRPr lang="en-US" altLang="ja-JP" sz="2400" dirty="0" smtClean="0">
              <a:solidFill>
                <a:schemeClr val="tx2"/>
              </a:solidFill>
              <a:latin typeface="メイリオ" pitchFamily="50" charset="-128"/>
              <a:ea typeface="メイリオ" pitchFamily="50" charset="-128"/>
              <a:cs typeface="Times New Roman" pitchFamily="18"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今日のまとめ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tx2"/>
                </a:solidFill>
                <a:latin typeface="メイリオ" pitchFamily="50" charset="-128"/>
                <a:ea typeface="メイリオ" pitchFamily="50" charset="-128"/>
              </a:rPr>
              <a:t>効用関数とは何かを，用語・考え方・数値例ともに，しっかりとマスターしよう！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金融工学におけるポートフォリオの考え方とそこから導出される効率的フロンティアを理解しよう！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デリバティブの仕組みを理解しよう！</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ポートフォリオ</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sz="2800" dirty="0" smtClean="0">
                <a:solidFill>
                  <a:schemeClr val="tx2"/>
                </a:solidFill>
                <a:latin typeface="メイリオ" pitchFamily="50" charset="-128"/>
                <a:ea typeface="メイリオ" pitchFamily="50" charset="-128"/>
              </a:rPr>
              <a:t>分散投資</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リターンの大きい投資は危険</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リスク</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が大きい</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リスクの少ない投資はリターンが少ない</a:t>
            </a:r>
            <a:endParaRPr lang="en-US" altLang="ja-JP" dirty="0" smtClean="0">
              <a:solidFill>
                <a:schemeClr val="tx2"/>
              </a:solidFill>
              <a:latin typeface="メイリオ" pitchFamily="50" charset="-128"/>
              <a:ea typeface="メイリオ" pitchFamily="50" charset="-128"/>
            </a:endParaRPr>
          </a:p>
          <a:p>
            <a:pPr lvl="1"/>
            <a:r>
              <a:rPr lang="en-US" altLang="ja-JP" dirty="0" smtClean="0">
                <a:solidFill>
                  <a:schemeClr val="tx2"/>
                </a:solidFill>
                <a:latin typeface="メイリオ" pitchFamily="50" charset="-128"/>
                <a:ea typeface="メイリオ" pitchFamily="50" charset="-128"/>
              </a:rPr>
              <a:t>2</a:t>
            </a:r>
            <a:r>
              <a:rPr lang="ja-JP" altLang="en-US" dirty="0" err="1" smtClean="0">
                <a:solidFill>
                  <a:schemeClr val="tx2"/>
                </a:solidFill>
                <a:latin typeface="メイリオ" pitchFamily="50" charset="-128"/>
                <a:ea typeface="メイリオ" pitchFamily="50" charset="-128"/>
              </a:rPr>
              <a:t>つを</a:t>
            </a:r>
            <a:r>
              <a:rPr lang="ja-JP" altLang="en-US" dirty="0" smtClean="0">
                <a:solidFill>
                  <a:schemeClr val="tx2"/>
                </a:solidFill>
                <a:latin typeface="メイリオ" pitchFamily="50" charset="-128"/>
                <a:ea typeface="メイリオ" pitchFamily="50" charset="-128"/>
              </a:rPr>
              <a:t>組み合わせることで</a:t>
            </a:r>
            <a:endParaRPr lang="en-US" altLang="ja-JP" dirty="0" smtClean="0">
              <a:solidFill>
                <a:schemeClr val="tx2"/>
              </a:solidFill>
              <a:latin typeface="メイリオ" pitchFamily="50" charset="-128"/>
              <a:ea typeface="メイリオ" pitchFamily="50" charset="-128"/>
            </a:endParaRPr>
          </a:p>
          <a:p>
            <a:pPr lvl="2"/>
            <a:r>
              <a:rPr lang="ja-JP" altLang="en-US" sz="2400" dirty="0" smtClean="0">
                <a:solidFill>
                  <a:schemeClr val="tx2"/>
                </a:solidFill>
                <a:latin typeface="メイリオ" pitchFamily="50" charset="-128"/>
                <a:ea typeface="メイリオ" pitchFamily="50" charset="-128"/>
              </a:rPr>
              <a:t>リターンが「ほどほどに」大きく</a:t>
            </a:r>
            <a:endParaRPr lang="en-US" altLang="ja-JP" sz="2400" dirty="0" smtClean="0">
              <a:solidFill>
                <a:schemeClr val="tx2"/>
              </a:solidFill>
              <a:latin typeface="メイリオ" pitchFamily="50" charset="-128"/>
              <a:ea typeface="メイリオ" pitchFamily="50" charset="-128"/>
            </a:endParaRPr>
          </a:p>
          <a:p>
            <a:pPr lvl="2"/>
            <a:r>
              <a:rPr lang="ja-JP" altLang="en-US" sz="2400" dirty="0" smtClean="0">
                <a:solidFill>
                  <a:schemeClr val="tx2"/>
                </a:solidFill>
                <a:latin typeface="メイリオ" pitchFamily="50" charset="-128"/>
                <a:ea typeface="メイリオ" pitchFamily="50" charset="-128"/>
              </a:rPr>
              <a:t>リスクが「ほどほどに」小さい</a:t>
            </a:r>
            <a:endParaRPr lang="en-US" altLang="ja-JP" sz="2400" dirty="0" smtClean="0">
              <a:solidFill>
                <a:schemeClr val="tx2"/>
              </a:solidFill>
              <a:latin typeface="メイリオ" pitchFamily="50" charset="-128"/>
              <a:ea typeface="メイリオ" pitchFamily="50" charset="-128"/>
            </a:endParaRPr>
          </a:p>
          <a:p>
            <a:pPr lvl="1">
              <a:buNone/>
            </a:pPr>
            <a:r>
              <a:rPr lang="ja-JP" altLang="en-US" dirty="0" smtClean="0">
                <a:solidFill>
                  <a:schemeClr val="tx2"/>
                </a:solidFill>
                <a:latin typeface="メイリオ" pitchFamily="50" charset="-128"/>
                <a:ea typeface="メイリオ" pitchFamily="50" charset="-128"/>
              </a:rPr>
              <a:t>　という投資が可能</a:t>
            </a:r>
            <a:r>
              <a:rPr lang="en-US" altLang="ja-JP"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リスクの分散</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タイの工場をベトナムへ移転</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洪水リスクの削減</a:t>
            </a:r>
            <a:r>
              <a:rPr lang="en-US" altLang="ja-JP" dirty="0" smtClean="0">
                <a:solidFill>
                  <a:schemeClr val="tx2"/>
                </a:solidFill>
                <a:latin typeface="メイリオ" pitchFamily="50" charset="-128"/>
                <a:ea typeface="メイリオ" pitchFamily="50" charset="-128"/>
              </a:rPr>
              <a:t>)</a:t>
            </a: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P.270</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リスクとリターン</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sz="2800" dirty="0" smtClean="0">
                <a:solidFill>
                  <a:schemeClr val="tx2"/>
                </a:solidFill>
                <a:latin typeface="メイリオ" pitchFamily="50" charset="-128"/>
                <a:ea typeface="メイリオ" pitchFamily="50" charset="-128"/>
              </a:rPr>
              <a:t>資産Ａはリスクが小さい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リターンも小さい</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資産Ｂはリターンが大きい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リスクも大きい</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どちらに投資すべきか？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 </a:t>
            </a:r>
            <a:r>
              <a:rPr lang="ja-JP" altLang="en-US" sz="2800" b="1" dirty="0" smtClean="0">
                <a:solidFill>
                  <a:srgbClr val="C00000"/>
                </a:solidFill>
                <a:latin typeface="メイリオ" pitchFamily="50" charset="-128"/>
                <a:ea typeface="メイリオ" pitchFamily="50" charset="-128"/>
              </a:rPr>
              <a:t>パレート最適</a:t>
            </a:r>
            <a:endParaRPr lang="en-US" altLang="ja-JP" sz="2800" b="1" dirty="0" smtClean="0">
              <a:solidFill>
                <a:srgbClr val="C00000"/>
              </a:solidFill>
              <a:latin typeface="メイリオ" pitchFamily="50" charset="-128"/>
              <a:ea typeface="メイリオ" pitchFamily="50" charset="-128"/>
            </a:endParaRPr>
          </a:p>
        </p:txBody>
      </p:sp>
      <p:cxnSp>
        <p:nvCxnSpPr>
          <p:cNvPr id="5" name="直線矢印コネクタ 4"/>
          <p:cNvCxnSpPr/>
          <p:nvPr/>
        </p:nvCxnSpPr>
        <p:spPr>
          <a:xfrm flipV="1">
            <a:off x="2051720" y="4005064"/>
            <a:ext cx="0" cy="23042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51720" y="6309320"/>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611560" y="4149080"/>
            <a:ext cx="143500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平均</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リターン</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12" name="正方形/長方形 11"/>
          <p:cNvSpPr/>
          <p:nvPr/>
        </p:nvSpPr>
        <p:spPr>
          <a:xfrm>
            <a:off x="6372200" y="5949280"/>
            <a:ext cx="121058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標準偏差</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リスク</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13" name="円/楕円 12"/>
          <p:cNvSpPr/>
          <p:nvPr/>
        </p:nvSpPr>
        <p:spPr>
          <a:xfrm>
            <a:off x="3059832" y="5517232"/>
            <a:ext cx="144016" cy="144016"/>
          </a:xfrm>
          <a:prstGeom prst="ellipse">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a:endCxn id="13" idx="2"/>
          </p:cNvCxnSpPr>
          <p:nvPr/>
        </p:nvCxnSpPr>
        <p:spPr>
          <a:xfrm>
            <a:off x="2051720" y="5589240"/>
            <a:ext cx="1008112" cy="0"/>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3131840" y="5661248"/>
            <a:ext cx="0" cy="648072"/>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4499992" y="4581128"/>
            <a:ext cx="144016" cy="144016"/>
          </a:xfrm>
          <a:prstGeom prst="ellipse">
            <a:avLst/>
          </a:prstGeom>
          <a:solidFill>
            <a:srgbClr val="C0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a:endCxn id="19" idx="2"/>
          </p:cNvCxnSpPr>
          <p:nvPr/>
        </p:nvCxnSpPr>
        <p:spPr>
          <a:xfrm>
            <a:off x="2051720" y="4653136"/>
            <a:ext cx="2448272" cy="0"/>
          </a:xfrm>
          <a:prstGeom prst="line">
            <a:avLst/>
          </a:prstGeom>
          <a:ln w="1905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4572000" y="4725144"/>
            <a:ext cx="0" cy="1584176"/>
          </a:xfrm>
          <a:prstGeom prst="line">
            <a:avLst/>
          </a:prstGeom>
          <a:ln w="1905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2699792" y="5157192"/>
            <a:ext cx="886781" cy="400110"/>
          </a:xfrm>
          <a:prstGeom prst="rect">
            <a:avLst/>
          </a:prstGeom>
        </p:spPr>
        <p:txBody>
          <a:bodyPr wrap="none">
            <a:spAutoFit/>
          </a:bodyPr>
          <a:lstStyle/>
          <a:p>
            <a:r>
              <a:rPr lang="ja-JP" altLang="en-US" sz="2000" b="1" dirty="0" smtClean="0">
                <a:solidFill>
                  <a:srgbClr val="002060"/>
                </a:solidFill>
                <a:latin typeface="メイリオ" pitchFamily="50" charset="-128"/>
                <a:ea typeface="メイリオ" pitchFamily="50" charset="-128"/>
              </a:rPr>
              <a:t>資産</a:t>
            </a:r>
            <a:r>
              <a:rPr lang="en-US" altLang="ja-JP" sz="2000" b="1" dirty="0" smtClean="0">
                <a:solidFill>
                  <a:srgbClr val="002060"/>
                </a:solidFill>
                <a:latin typeface="メイリオ" pitchFamily="50" charset="-128"/>
                <a:ea typeface="メイリオ" pitchFamily="50" charset="-128"/>
              </a:rPr>
              <a:t>A</a:t>
            </a:r>
            <a:endParaRPr lang="ja-JP" altLang="en-US" sz="2000" b="1" dirty="0">
              <a:solidFill>
                <a:srgbClr val="002060"/>
              </a:solidFill>
            </a:endParaRPr>
          </a:p>
        </p:txBody>
      </p:sp>
      <p:sp>
        <p:nvSpPr>
          <p:cNvPr id="26" name="正方形/長方形 25"/>
          <p:cNvSpPr/>
          <p:nvPr/>
        </p:nvSpPr>
        <p:spPr>
          <a:xfrm>
            <a:off x="3995936" y="4181018"/>
            <a:ext cx="885179" cy="400110"/>
          </a:xfrm>
          <a:prstGeom prst="rect">
            <a:avLst/>
          </a:prstGeom>
        </p:spPr>
        <p:txBody>
          <a:bodyPr wrap="none">
            <a:spAutoFit/>
          </a:bodyPr>
          <a:lstStyle/>
          <a:p>
            <a:r>
              <a:rPr lang="ja-JP" altLang="en-US" sz="2000" b="1" dirty="0" smtClean="0">
                <a:solidFill>
                  <a:srgbClr val="C00000"/>
                </a:solidFill>
                <a:latin typeface="メイリオ" pitchFamily="50" charset="-128"/>
                <a:ea typeface="メイリオ" pitchFamily="50" charset="-128"/>
              </a:rPr>
              <a:t>資産</a:t>
            </a:r>
            <a:r>
              <a:rPr lang="en-US" altLang="ja-JP" sz="2000" b="1" dirty="0" smtClean="0">
                <a:solidFill>
                  <a:srgbClr val="C00000"/>
                </a:solidFill>
                <a:latin typeface="メイリオ" pitchFamily="50" charset="-128"/>
                <a:ea typeface="メイリオ" pitchFamily="50" charset="-128"/>
              </a:rPr>
              <a:t>B</a:t>
            </a:r>
            <a:endParaRPr lang="ja-JP" altLang="en-US" sz="2000" b="1" dirty="0">
              <a:solidFill>
                <a:srgbClr val="C00000"/>
              </a:solidFill>
            </a:endParaRPr>
          </a:p>
        </p:txBody>
      </p:sp>
      <p:sp>
        <p:nvSpPr>
          <p:cNvPr id="27" name="角丸四角形吹き出し 26"/>
          <p:cNvSpPr/>
          <p:nvPr/>
        </p:nvSpPr>
        <p:spPr>
          <a:xfrm>
            <a:off x="5076056" y="3789040"/>
            <a:ext cx="3744416" cy="864096"/>
          </a:xfrm>
          <a:prstGeom prst="wedgeRoundRectCallout">
            <a:avLst>
              <a:gd name="adj1" fmla="val -60281"/>
              <a:gd name="adj2" fmla="val 44592"/>
              <a:gd name="adj3" fmla="val 16667"/>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リターンの大きいものはリスクも大きい</a:t>
            </a:r>
            <a:endParaRPr kumimoji="1" lang="ja-JP" altLang="en-US" sz="2400" dirty="0">
              <a:solidFill>
                <a:schemeClr val="tx2"/>
              </a:solidFill>
              <a:latin typeface="メイリオ" pitchFamily="50" charset="-128"/>
              <a:ea typeface="メイリオ" pitchFamily="50" charset="-128"/>
            </a:endParaRPr>
          </a:p>
        </p:txBody>
      </p:sp>
      <p:sp>
        <p:nvSpPr>
          <p:cNvPr id="17" name="正方形/長方形 16"/>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P.272</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smtClean="0">
                <a:solidFill>
                  <a:srgbClr val="C00000"/>
                </a:solidFill>
                <a:latin typeface="メイリオ" pitchFamily="50" charset="-128"/>
                <a:ea typeface="メイリオ" pitchFamily="50" charset="-128"/>
              </a:rPr>
              <a:t>平均・分散モデル</a:t>
            </a:r>
            <a:endParaRPr kumimoji="1" lang="ja-JP" altLang="en-US"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r>
              <a:rPr lang="ja-JP" altLang="en-US" dirty="0" smtClean="0">
                <a:solidFill>
                  <a:schemeClr val="tx2"/>
                </a:solidFill>
                <a:latin typeface="メイリオ" pitchFamily="50" charset="-128"/>
                <a:ea typeface="メイリオ" pitchFamily="50" charset="-128"/>
              </a:rPr>
              <a:t>資産価値はリターン</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平均</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とリスク</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標準偏差</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の組合せで決まる</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リターンは大きく，リスクは小さく</a:t>
            </a:r>
            <a:endParaRPr lang="en-US" altLang="ja-JP" dirty="0" smtClean="0">
              <a:solidFill>
                <a:srgbClr val="C00000"/>
              </a:solidFill>
              <a:latin typeface="メイリオ" pitchFamily="50" charset="-128"/>
              <a:ea typeface="メイリオ" pitchFamily="50" charset="-128"/>
            </a:endParaRPr>
          </a:p>
        </p:txBody>
      </p:sp>
      <p:cxnSp>
        <p:nvCxnSpPr>
          <p:cNvPr id="4" name="直線矢印コネクタ 3"/>
          <p:cNvCxnSpPr/>
          <p:nvPr/>
        </p:nvCxnSpPr>
        <p:spPr>
          <a:xfrm flipV="1">
            <a:off x="2209284" y="3645024"/>
            <a:ext cx="0" cy="25922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 name="直線矢印コネクタ 4"/>
          <p:cNvCxnSpPr/>
          <p:nvPr/>
        </p:nvCxnSpPr>
        <p:spPr>
          <a:xfrm>
            <a:off x="2209284" y="6237312"/>
            <a:ext cx="432048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769124" y="3789040"/>
            <a:ext cx="143500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平均</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リターン</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7" name="正方形/長方形 6"/>
          <p:cNvSpPr/>
          <p:nvPr/>
        </p:nvSpPr>
        <p:spPr>
          <a:xfrm>
            <a:off x="6529764" y="5589240"/>
            <a:ext cx="1210588"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標準偏差</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リスク</a:t>
            </a:r>
            <a:r>
              <a:rPr lang="en-US" altLang="ja-JP" sz="2000" dirty="0" smtClean="0">
                <a:solidFill>
                  <a:schemeClr val="tx2"/>
                </a:solidFill>
                <a:latin typeface="メイリオ" pitchFamily="50" charset="-128"/>
                <a:ea typeface="メイリオ" pitchFamily="50" charset="-128"/>
              </a:rPr>
              <a:t>)</a:t>
            </a:r>
            <a:endParaRPr lang="ja-JP" altLang="en-US" sz="2000" dirty="0"/>
          </a:p>
        </p:txBody>
      </p:sp>
      <p:sp>
        <p:nvSpPr>
          <p:cNvPr id="21" name="フリーフォーム 20"/>
          <p:cNvSpPr/>
          <p:nvPr/>
        </p:nvSpPr>
        <p:spPr>
          <a:xfrm>
            <a:off x="2715065" y="3910818"/>
            <a:ext cx="3390313" cy="2053884"/>
          </a:xfrm>
          <a:custGeom>
            <a:avLst/>
            <a:gdLst>
              <a:gd name="connsiteX0" fmla="*/ 0 w 3390313"/>
              <a:gd name="connsiteY0" fmla="*/ 2053884 h 2053884"/>
              <a:gd name="connsiteX1" fmla="*/ 492369 w 3390313"/>
              <a:gd name="connsiteY1" fmla="*/ 1026942 h 2053884"/>
              <a:gd name="connsiteX2" fmla="*/ 1772529 w 3390313"/>
              <a:gd name="connsiteY2" fmla="*/ 267287 h 2053884"/>
              <a:gd name="connsiteX3" fmla="*/ 3390313 w 3390313"/>
              <a:gd name="connsiteY3" fmla="*/ 0 h 2053884"/>
            </a:gdLst>
            <a:ahLst/>
            <a:cxnLst>
              <a:cxn ang="0">
                <a:pos x="connsiteX0" y="connsiteY0"/>
              </a:cxn>
              <a:cxn ang="0">
                <a:pos x="connsiteX1" y="connsiteY1"/>
              </a:cxn>
              <a:cxn ang="0">
                <a:pos x="connsiteX2" y="connsiteY2"/>
              </a:cxn>
              <a:cxn ang="0">
                <a:pos x="connsiteX3" y="connsiteY3"/>
              </a:cxn>
            </a:cxnLst>
            <a:rect l="l" t="t" r="r" b="b"/>
            <a:pathLst>
              <a:path w="3390313" h="2053884">
                <a:moveTo>
                  <a:pt x="0" y="2053884"/>
                </a:moveTo>
                <a:cubicBezTo>
                  <a:pt x="98473" y="1689296"/>
                  <a:pt x="196947" y="1324708"/>
                  <a:pt x="492369" y="1026942"/>
                </a:cubicBezTo>
                <a:cubicBezTo>
                  <a:pt x="787791" y="729176"/>
                  <a:pt x="1289538" y="438444"/>
                  <a:pt x="1772529" y="267287"/>
                </a:cubicBezTo>
                <a:cubicBezTo>
                  <a:pt x="2255520" y="96130"/>
                  <a:pt x="2822916" y="48065"/>
                  <a:pt x="3390313" y="0"/>
                </a:cubicBezTo>
              </a:path>
            </a:pathLst>
          </a:cu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正方形/長方形 21"/>
          <p:cNvSpPr/>
          <p:nvPr/>
        </p:nvSpPr>
        <p:spPr>
          <a:xfrm>
            <a:off x="2915816" y="5301208"/>
            <a:ext cx="1723549"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ローリスク</a:t>
            </a:r>
            <a:endParaRPr lang="en-US" altLang="ja-JP" sz="2000" dirty="0" smtClean="0">
              <a:solidFill>
                <a:schemeClr val="tx2"/>
              </a:solidFill>
              <a:latin typeface="メイリオ" pitchFamily="50" charset="-128"/>
              <a:ea typeface="メイリオ" pitchFamily="50" charset="-128"/>
            </a:endParaRPr>
          </a:p>
          <a:p>
            <a:r>
              <a:rPr lang="ja-JP" altLang="en-US" sz="2000" dirty="0" smtClean="0">
                <a:solidFill>
                  <a:schemeClr val="tx2"/>
                </a:solidFill>
                <a:latin typeface="メイリオ" pitchFamily="50" charset="-128"/>
                <a:ea typeface="メイリオ" pitchFamily="50" charset="-128"/>
              </a:rPr>
              <a:t>ローリターン</a:t>
            </a:r>
            <a:endParaRPr lang="en-US" altLang="ja-JP" sz="2000" dirty="0" smtClean="0">
              <a:solidFill>
                <a:schemeClr val="tx2"/>
              </a:solidFill>
              <a:latin typeface="メイリオ" pitchFamily="50" charset="-128"/>
              <a:ea typeface="メイリオ" pitchFamily="50" charset="-128"/>
            </a:endParaRPr>
          </a:p>
        </p:txBody>
      </p:sp>
      <p:sp>
        <p:nvSpPr>
          <p:cNvPr id="23" name="正方形/長方形 22"/>
          <p:cNvSpPr/>
          <p:nvPr/>
        </p:nvSpPr>
        <p:spPr>
          <a:xfrm>
            <a:off x="5652120" y="3933056"/>
            <a:ext cx="1723549"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ハイリスク</a:t>
            </a:r>
            <a:endParaRPr lang="en-US" altLang="ja-JP" sz="2000" dirty="0" smtClean="0">
              <a:solidFill>
                <a:schemeClr val="tx2"/>
              </a:solidFill>
              <a:latin typeface="メイリオ" pitchFamily="50" charset="-128"/>
              <a:ea typeface="メイリオ" pitchFamily="50" charset="-128"/>
            </a:endParaRPr>
          </a:p>
          <a:p>
            <a:r>
              <a:rPr lang="ja-JP" altLang="en-US" sz="2000" dirty="0" smtClean="0">
                <a:solidFill>
                  <a:schemeClr val="tx2"/>
                </a:solidFill>
                <a:latin typeface="メイリオ" pitchFamily="50" charset="-128"/>
                <a:ea typeface="メイリオ" pitchFamily="50" charset="-128"/>
              </a:rPr>
              <a:t>ハイリターン</a:t>
            </a:r>
            <a:endParaRPr lang="en-US" altLang="ja-JP" sz="2000" dirty="0" smtClean="0">
              <a:solidFill>
                <a:schemeClr val="tx2"/>
              </a:solidFill>
              <a:latin typeface="メイリオ" pitchFamily="50" charset="-128"/>
              <a:ea typeface="メイリオ" pitchFamily="50" charset="-128"/>
            </a:endParaRPr>
          </a:p>
        </p:txBody>
      </p:sp>
      <p:sp>
        <p:nvSpPr>
          <p:cNvPr id="24" name="上矢印 23"/>
          <p:cNvSpPr/>
          <p:nvPr/>
        </p:nvSpPr>
        <p:spPr>
          <a:xfrm rot="18878566">
            <a:off x="4428884" y="4617714"/>
            <a:ext cx="576064" cy="648072"/>
          </a:xfrm>
          <a:prstGeom prs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吹き出し 24"/>
          <p:cNvSpPr/>
          <p:nvPr/>
        </p:nvSpPr>
        <p:spPr>
          <a:xfrm>
            <a:off x="251520" y="5013176"/>
            <a:ext cx="2160240" cy="720080"/>
          </a:xfrm>
          <a:prstGeom prst="wedgeRoundRectCallout">
            <a:avLst>
              <a:gd name="adj1" fmla="val 69310"/>
              <a:gd name="adj2" fmla="val 28963"/>
              <a:gd name="adj3" fmla="val 16667"/>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パレート最適</a:t>
            </a:r>
            <a:endParaRPr kumimoji="1" lang="ja-JP" altLang="en-US" sz="2400" b="1" dirty="0">
              <a:solidFill>
                <a:schemeClr val="tx2"/>
              </a:solidFill>
              <a:latin typeface="メイリオ" pitchFamily="50" charset="-128"/>
              <a:ea typeface="メイリオ" pitchFamily="50" charset="-128"/>
            </a:endParaRPr>
          </a:p>
        </p:txBody>
      </p:sp>
      <p:sp>
        <p:nvSpPr>
          <p:cNvPr id="26" name="円/楕円 25"/>
          <p:cNvSpPr/>
          <p:nvPr/>
        </p:nvSpPr>
        <p:spPr>
          <a:xfrm>
            <a:off x="3131840" y="4005064"/>
            <a:ext cx="1296144" cy="864096"/>
          </a:xfrm>
          <a:prstGeom prst="ellipse">
            <a:avLst/>
          </a:prstGeom>
          <a:solidFill>
            <a:srgbClr val="C00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2771800" y="3284984"/>
            <a:ext cx="2492990" cy="707886"/>
          </a:xfrm>
          <a:prstGeom prst="rect">
            <a:avLst/>
          </a:prstGeom>
        </p:spPr>
        <p:txBody>
          <a:bodyPr wrap="none">
            <a:spAutoFit/>
          </a:bodyPr>
          <a:lstStyle/>
          <a:p>
            <a:r>
              <a:rPr lang="ja-JP" altLang="en-US" sz="2000" dirty="0" smtClean="0">
                <a:solidFill>
                  <a:schemeClr val="tx2"/>
                </a:solidFill>
                <a:latin typeface="メイリオ" pitchFamily="50" charset="-128"/>
                <a:ea typeface="メイリオ" pitchFamily="50" charset="-128"/>
              </a:rPr>
              <a:t>リスクがさほどなく</a:t>
            </a:r>
            <a:endParaRPr lang="en-US" altLang="ja-JP" sz="2000" dirty="0" smtClean="0">
              <a:solidFill>
                <a:schemeClr val="tx2"/>
              </a:solidFill>
              <a:latin typeface="メイリオ" pitchFamily="50" charset="-128"/>
              <a:ea typeface="メイリオ" pitchFamily="50" charset="-128"/>
            </a:endParaRPr>
          </a:p>
          <a:p>
            <a:r>
              <a:rPr lang="ja-JP" altLang="en-US" sz="2000" dirty="0" smtClean="0">
                <a:solidFill>
                  <a:schemeClr val="tx2"/>
                </a:solidFill>
                <a:latin typeface="メイリオ" pitchFamily="50" charset="-128"/>
                <a:ea typeface="メイリオ" pitchFamily="50" charset="-128"/>
              </a:rPr>
              <a:t>リターンも大きい</a:t>
            </a:r>
            <a:endParaRPr lang="en-US" altLang="ja-JP" sz="2000" dirty="0" smtClean="0">
              <a:solidFill>
                <a:schemeClr val="tx2"/>
              </a:solidFill>
              <a:latin typeface="メイリオ" pitchFamily="50" charset="-128"/>
              <a:ea typeface="メイリオ" pitchFamily="50" charset="-128"/>
            </a:endParaRPr>
          </a:p>
        </p:txBody>
      </p:sp>
      <p:sp>
        <p:nvSpPr>
          <p:cNvPr id="15" name="正方形/長方形 1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P.271</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752528"/>
          </a:xfrm>
        </p:spPr>
        <p:txBody>
          <a:bodyPr>
            <a:normAutofit/>
          </a:bodyPr>
          <a:lstStyle/>
          <a:p>
            <a:r>
              <a:rPr lang="ja-JP" altLang="en-US" sz="2800" b="1" dirty="0" smtClean="0">
                <a:solidFill>
                  <a:srgbClr val="C00000"/>
                </a:solidFill>
                <a:latin typeface="メイリオ" pitchFamily="50" charset="-128"/>
                <a:ea typeface="メイリオ" pitchFamily="50" charset="-128"/>
              </a:rPr>
              <a:t>期待効用最大化</a:t>
            </a:r>
            <a:endParaRPr lang="en-US" altLang="ja-JP" sz="2800" b="1" dirty="0" smtClean="0">
              <a:solidFill>
                <a:srgbClr val="C00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デリバティブ</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派生証券</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天候デリバティブ</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デザート">
  <a:themeElements>
    <a:clrScheme name="ユーザー定義 3">
      <a:dk1>
        <a:srgbClr val="DE6C36"/>
      </a:dk1>
      <a:lt1>
        <a:sysClr val="window" lastClr="FFFFFF"/>
      </a:lt1>
      <a:dk2>
        <a:srgbClr val="200E17"/>
      </a:dk2>
      <a:lt2>
        <a:srgbClr val="F4E7ED"/>
      </a:lt2>
      <a:accent1>
        <a:srgbClr val="FFC000"/>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2873</TotalTime>
  <Words>2138</Words>
  <Application>Microsoft Office PowerPoint</Application>
  <PresentationFormat>画面に合わせる (4:3)</PresentationFormat>
  <Paragraphs>453</Paragraphs>
  <Slides>53</Slides>
  <Notes>9</Notes>
  <HiddenSlides>0</HiddenSlides>
  <MMClips>0</MMClips>
  <ScaleCrop>false</ScaleCrop>
  <HeadingPairs>
    <vt:vector size="4" baseType="variant">
      <vt:variant>
        <vt:lpstr>テーマ</vt:lpstr>
      </vt:variant>
      <vt:variant>
        <vt:i4>1</vt:i4>
      </vt:variant>
      <vt:variant>
        <vt:lpstr>スライド タイトル</vt:lpstr>
      </vt:variant>
      <vt:variant>
        <vt:i4>53</vt:i4>
      </vt:variant>
    </vt:vector>
  </HeadingPairs>
  <TitlesOfParts>
    <vt:vector size="54" baseType="lpstr">
      <vt:lpstr>1_デザート</vt:lpstr>
      <vt:lpstr>基礎オペレーションズリサーチ 第13回 ～金融工学～</vt:lpstr>
      <vt:lpstr>本日習得してほしいこと！</vt:lpstr>
      <vt:lpstr>金融工学とは</vt:lpstr>
      <vt:lpstr>リスク管理の重要性</vt:lpstr>
      <vt:lpstr>リスク＝ばらつき＝コスト</vt:lpstr>
      <vt:lpstr>ポートフォリオ</vt:lpstr>
      <vt:lpstr>リスクとリターン</vt:lpstr>
      <vt:lpstr>平均・分散モデル</vt:lpstr>
      <vt:lpstr>ここからの講義内容</vt:lpstr>
      <vt:lpstr>期待効用最大化の原理</vt:lpstr>
      <vt:lpstr>効用関数</vt:lpstr>
      <vt:lpstr>効用関数の数理モデル</vt:lpstr>
      <vt:lpstr>アルバイトの報酬を宝くじでもらう</vt:lpstr>
      <vt:lpstr>アルバイトの報酬を宝くじでもらう</vt:lpstr>
      <vt:lpstr>効用関数を描く(確実性等価)</vt:lpstr>
      <vt:lpstr>効用関数を描き方</vt:lpstr>
      <vt:lpstr>リスク回避的・中立的・愛好的</vt:lpstr>
      <vt:lpstr>評価指標：期待効用</vt:lpstr>
      <vt:lpstr>効用の無差別曲線とリスク・リターン</vt:lpstr>
      <vt:lpstr>分散投資と効用関数</vt:lpstr>
      <vt:lpstr>2資産のポートフォリオ</vt:lpstr>
      <vt:lpstr>2資産のポートフォリオの最適構成</vt:lpstr>
      <vt:lpstr>2資産のポートフォリオの収益構造</vt:lpstr>
      <vt:lpstr>ポートフォリオの効率的フロンティア</vt:lpstr>
      <vt:lpstr>期待効用最大のポートフォリオ</vt:lpstr>
      <vt:lpstr>資産の相関と効率的フロンティア</vt:lpstr>
      <vt:lpstr>ここからの講義内容</vt:lpstr>
      <vt:lpstr>デリバティブ(派生証券)</vt:lpstr>
      <vt:lpstr>コールオプション</vt:lpstr>
      <vt:lpstr>コールオプションの収支</vt:lpstr>
      <vt:lpstr>(参考)その他のオプション</vt:lpstr>
      <vt:lpstr>コールオプションの価格：数値例</vt:lpstr>
      <vt:lpstr>コールオプションの収支：数値例</vt:lpstr>
      <vt:lpstr>コールオプションの価格：一般的に</vt:lpstr>
      <vt:lpstr>コールオプションの価格</vt:lpstr>
      <vt:lpstr>コールオプションの価格</vt:lpstr>
      <vt:lpstr>結局コールオプションの売り手は…</vt:lpstr>
      <vt:lpstr>現在価値法</vt:lpstr>
      <vt:lpstr>ちなみにコールオプションの買い手は…</vt:lpstr>
      <vt:lpstr>ここからの講義内容</vt:lpstr>
      <vt:lpstr>天候デリバティブとは</vt:lpstr>
      <vt:lpstr>天候デリバティブの例</vt:lpstr>
      <vt:lpstr>天候デリバティブの例(続き)</vt:lpstr>
      <vt:lpstr>天候デリバティブ</vt:lpstr>
      <vt:lpstr>お金の流れ</vt:lpstr>
      <vt:lpstr>ペイオフ関数</vt:lpstr>
      <vt:lpstr>ペイオフ関数</vt:lpstr>
      <vt:lpstr>平均気温の推定：バーニングコスト法</vt:lpstr>
      <vt:lpstr>平均気温の推定：確率分布法</vt:lpstr>
      <vt:lpstr>平均気温予測の難しさ</vt:lpstr>
      <vt:lpstr>リスクバッファ</vt:lpstr>
      <vt:lpstr>より詳しく金融工学を学びたい人へ</vt:lpstr>
      <vt:lpstr>今日のまとめ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基礎オペレーションズリサーチ 第8回～階層的意思決定法(AHP)～</dc:title>
  <dc:creator>Hasuike</dc:creator>
  <cp:lastModifiedBy>Hasuike</cp:lastModifiedBy>
  <cp:revision>451</cp:revision>
  <dcterms:created xsi:type="dcterms:W3CDTF">2015-11-11T05:39:00Z</dcterms:created>
  <dcterms:modified xsi:type="dcterms:W3CDTF">2017-01-10T03:05:44Z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