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5"/>
  </p:notesMasterIdLst>
  <p:sldIdLst>
    <p:sldId id="256" r:id="rId2"/>
    <p:sldId id="258" r:id="rId3"/>
    <p:sldId id="257" r:id="rId4"/>
    <p:sldId id="260" r:id="rId5"/>
    <p:sldId id="259" r:id="rId6"/>
    <p:sldId id="261" r:id="rId7"/>
    <p:sldId id="262" r:id="rId8"/>
    <p:sldId id="263" r:id="rId9"/>
    <p:sldId id="264" r:id="rId10"/>
    <p:sldId id="265" r:id="rId11"/>
    <p:sldId id="266" r:id="rId12"/>
    <p:sldId id="267" r:id="rId13"/>
    <p:sldId id="301"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 id="302" r:id="rId27"/>
    <p:sldId id="283" r:id="rId28"/>
    <p:sldId id="284" r:id="rId29"/>
    <p:sldId id="285" r:id="rId30"/>
    <p:sldId id="287" r:id="rId31"/>
    <p:sldId id="288" r:id="rId32"/>
    <p:sldId id="290" r:id="rId33"/>
    <p:sldId id="291" r:id="rId34"/>
    <p:sldId id="292" r:id="rId35"/>
    <p:sldId id="293" r:id="rId36"/>
    <p:sldId id="294" r:id="rId37"/>
    <p:sldId id="295" r:id="rId38"/>
    <p:sldId id="296" r:id="rId39"/>
    <p:sldId id="297" r:id="rId40"/>
    <p:sldId id="298" r:id="rId41"/>
    <p:sldId id="299" r:id="rId42"/>
    <p:sldId id="318" r:id="rId43"/>
    <p:sldId id="300" r:id="rId44"/>
    <p:sldId id="303" r:id="rId45"/>
    <p:sldId id="305" r:id="rId46"/>
    <p:sldId id="306" r:id="rId47"/>
    <p:sldId id="307" r:id="rId48"/>
    <p:sldId id="308" r:id="rId49"/>
    <p:sldId id="309" r:id="rId50"/>
    <p:sldId id="310" r:id="rId51"/>
    <p:sldId id="311" r:id="rId52"/>
    <p:sldId id="312" r:id="rId53"/>
    <p:sldId id="313" r:id="rId54"/>
    <p:sldId id="314" r:id="rId55"/>
    <p:sldId id="315" r:id="rId56"/>
    <p:sldId id="316" r:id="rId57"/>
    <p:sldId id="319" r:id="rId58"/>
    <p:sldId id="320" r:id="rId59"/>
    <p:sldId id="321" r:id="rId60"/>
    <p:sldId id="322" r:id="rId61"/>
    <p:sldId id="323" r:id="rId62"/>
    <p:sldId id="324" r:id="rId63"/>
    <p:sldId id="325" r:id="rId6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66FFFF"/>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ja-JP"/>
  <c:chart>
    <c:view3D>
      <c:rotX val="30"/>
      <c:perspective val="30"/>
    </c:view3D>
    <c:plotArea>
      <c:layout/>
      <c:pie3DChart>
        <c:varyColors val="1"/>
        <c:ser>
          <c:idx val="0"/>
          <c:order val="0"/>
          <c:explosion val="25"/>
          <c:dPt>
            <c:idx val="0"/>
            <c:explosion val="0"/>
          </c:dPt>
          <c:dPt>
            <c:idx val="1"/>
            <c:explosion val="9"/>
          </c:dPt>
          <c:dPt>
            <c:idx val="2"/>
            <c:explosion val="14"/>
          </c:dPt>
          <c:cat>
            <c:strRef>
              <c:f>Sheet1!$A$1:$A$3</c:f>
              <c:strCache>
                <c:ptCount val="3"/>
                <c:pt idx="0">
                  <c:v>価格</c:v>
                </c:pt>
                <c:pt idx="1">
                  <c:v>装備</c:v>
                </c:pt>
                <c:pt idx="2">
                  <c:v>環境</c:v>
                </c:pt>
              </c:strCache>
            </c:strRef>
          </c:cat>
          <c:val>
            <c:numRef>
              <c:f>Sheet1!$B$1:$B$3</c:f>
              <c:numCache>
                <c:formatCode>General</c:formatCode>
                <c:ptCount val="3"/>
                <c:pt idx="0">
                  <c:v>50</c:v>
                </c:pt>
                <c:pt idx="1">
                  <c:v>30</c:v>
                </c:pt>
                <c:pt idx="2">
                  <c:v>20</c:v>
                </c:pt>
              </c:numCache>
            </c:numRef>
          </c:val>
        </c:ser>
      </c:pie3DChart>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view3D>
      <c:rotX val="30"/>
      <c:perspective val="30"/>
    </c:view3D>
    <c:plotArea>
      <c:layout/>
      <c:pie3DChart>
        <c:varyColors val="1"/>
        <c:ser>
          <c:idx val="0"/>
          <c:order val="0"/>
          <c:explosion val="25"/>
          <c:cat>
            <c:strRef>
              <c:f>Sheet1!$D$1:$D$9</c:f>
              <c:strCache>
                <c:ptCount val="9"/>
                <c:pt idx="0">
                  <c:v>T価格</c:v>
                </c:pt>
                <c:pt idx="1">
                  <c:v>N価格</c:v>
                </c:pt>
                <c:pt idx="2">
                  <c:v>B価格</c:v>
                </c:pt>
                <c:pt idx="3">
                  <c:v>T装備</c:v>
                </c:pt>
                <c:pt idx="4">
                  <c:v>N装備</c:v>
                </c:pt>
                <c:pt idx="5">
                  <c:v>B装備</c:v>
                </c:pt>
                <c:pt idx="6">
                  <c:v>T環境</c:v>
                </c:pt>
                <c:pt idx="7">
                  <c:v>N環境</c:v>
                </c:pt>
                <c:pt idx="8">
                  <c:v>B環境</c:v>
                </c:pt>
              </c:strCache>
            </c:strRef>
          </c:cat>
          <c:val>
            <c:numRef>
              <c:f>Sheet1!$E$1:$E$9</c:f>
              <c:numCache>
                <c:formatCode>General</c:formatCode>
                <c:ptCount val="9"/>
                <c:pt idx="0">
                  <c:v>5</c:v>
                </c:pt>
                <c:pt idx="1">
                  <c:v>30</c:v>
                </c:pt>
                <c:pt idx="2">
                  <c:v>15</c:v>
                </c:pt>
                <c:pt idx="3">
                  <c:v>15</c:v>
                </c:pt>
                <c:pt idx="4">
                  <c:v>3</c:v>
                </c:pt>
                <c:pt idx="5">
                  <c:v>12</c:v>
                </c:pt>
                <c:pt idx="6">
                  <c:v>12</c:v>
                </c:pt>
                <c:pt idx="7">
                  <c:v>2</c:v>
                </c:pt>
                <c:pt idx="8">
                  <c:v>6</c:v>
                </c:pt>
              </c:numCache>
            </c:numRef>
          </c:val>
        </c:ser>
      </c:pie3DChart>
    </c:plotArea>
    <c:plotVisOnly val="1"/>
  </c:chart>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lang val="ja-JP"/>
  <c:chart>
    <c:view3D>
      <c:rotX val="30"/>
      <c:perspective val="30"/>
    </c:view3D>
    <c:plotArea>
      <c:layout/>
      <c:pie3DChart>
        <c:varyColors val="1"/>
        <c:ser>
          <c:idx val="0"/>
          <c:order val="0"/>
          <c:explosion val="18"/>
          <c:dPt>
            <c:idx val="0"/>
            <c:explosion val="11"/>
          </c:dPt>
          <c:dPt>
            <c:idx val="1"/>
            <c:explosion val="15"/>
          </c:dPt>
          <c:dPt>
            <c:idx val="2"/>
            <c:explosion val="11"/>
          </c:dPt>
          <c:cat>
            <c:strRef>
              <c:f>Sheet1!$G$1:$G$3</c:f>
              <c:strCache>
                <c:ptCount val="3"/>
                <c:pt idx="0">
                  <c:v>トヨタ</c:v>
                </c:pt>
                <c:pt idx="1">
                  <c:v>ニッサン</c:v>
                </c:pt>
                <c:pt idx="2">
                  <c:v>ベンツ</c:v>
                </c:pt>
              </c:strCache>
            </c:strRef>
          </c:cat>
          <c:val>
            <c:numRef>
              <c:f>Sheet1!$H$1:$H$3</c:f>
              <c:numCache>
                <c:formatCode>General</c:formatCode>
                <c:ptCount val="3"/>
                <c:pt idx="0">
                  <c:v>32</c:v>
                </c:pt>
                <c:pt idx="1">
                  <c:v>35</c:v>
                </c:pt>
                <c:pt idx="2">
                  <c:v>33</c:v>
                </c:pt>
              </c:numCache>
            </c:numRef>
          </c:val>
        </c:ser>
      </c:pie3DChart>
    </c:plotArea>
    <c:plotVisOnly val="1"/>
  </c:chart>
  <c:externalData r:id="rId1"/>
</c:chartSpace>
</file>

<file path=ppt/drawings/drawing1.xml><?xml version="1.0" encoding="utf-8"?>
<c:userShapes xmlns:c="http://schemas.openxmlformats.org/drawingml/2006/chart">
  <cdr:relSizeAnchor xmlns:cdr="http://schemas.openxmlformats.org/drawingml/2006/chartDrawing">
    <cdr:from>
      <cdr:x>0</cdr:x>
      <cdr:y>0</cdr:y>
    </cdr:from>
    <cdr:to>
      <cdr:x>0.25999</cdr:x>
      <cdr:y>0.13973</cdr:y>
    </cdr:to>
    <cdr:sp macro="" textlink="">
      <cdr:nvSpPr>
        <cdr:cNvPr id="2" name="正方形/長方形 1"/>
        <cdr:cNvSpPr/>
      </cdr:nvSpPr>
      <cdr:spPr>
        <a:xfrm xmlns:a="http://schemas.openxmlformats.org/drawingml/2006/main">
          <a:off x="0" y="0"/>
          <a:ext cx="1736373" cy="523220"/>
        </a:xfrm>
        <a:prstGeom xmlns:a="http://schemas.openxmlformats.org/drawingml/2006/main" prst="rect">
          <a:avLst/>
        </a:prstGeom>
      </cdr:spPr>
      <cdr:txBody>
        <a:bodyPr xmlns:a="http://schemas.openxmlformats.org/drawingml/2006/main" wrap="none">
          <a:spAutoFit/>
        </a:bodyPr>
        <a:lstStyle xmlns:a="http://schemas.openxmlformats.org/drawingml/2006/main">
          <a:defPPr>
            <a:defRPr lang="ja-JP"/>
          </a:defPPr>
          <a:lvl1pPr marL="0" algn="l" defTabSz="914400" rtl="0" eaLnBrk="1" latinLnBrk="0" hangingPunct="1">
            <a:defRPr kumimoji="1" sz="1800" kern="1200">
              <a:solidFill>
                <a:srgbClr val="DE6C36"/>
              </a:solidFill>
              <a:latin typeface="Tw Cen MT"/>
            </a:defRPr>
          </a:lvl1pPr>
          <a:lvl2pPr marL="457200" algn="l" defTabSz="914400" rtl="0" eaLnBrk="1" latinLnBrk="0" hangingPunct="1">
            <a:defRPr kumimoji="1" sz="1800" kern="1200">
              <a:solidFill>
                <a:srgbClr val="DE6C36"/>
              </a:solidFill>
              <a:latin typeface="Tw Cen MT"/>
            </a:defRPr>
          </a:lvl2pPr>
          <a:lvl3pPr marL="914400" algn="l" defTabSz="914400" rtl="0" eaLnBrk="1" latinLnBrk="0" hangingPunct="1">
            <a:defRPr kumimoji="1" sz="1800" kern="1200">
              <a:solidFill>
                <a:srgbClr val="DE6C36"/>
              </a:solidFill>
              <a:latin typeface="Tw Cen MT"/>
            </a:defRPr>
          </a:lvl3pPr>
          <a:lvl4pPr marL="1371600" algn="l" defTabSz="914400" rtl="0" eaLnBrk="1" latinLnBrk="0" hangingPunct="1">
            <a:defRPr kumimoji="1" sz="1800" kern="1200">
              <a:solidFill>
                <a:srgbClr val="DE6C36"/>
              </a:solidFill>
              <a:latin typeface="Tw Cen MT"/>
            </a:defRPr>
          </a:lvl4pPr>
          <a:lvl5pPr marL="1828800" algn="l" defTabSz="914400" rtl="0" eaLnBrk="1" latinLnBrk="0" hangingPunct="1">
            <a:defRPr kumimoji="1" sz="1800" kern="1200">
              <a:solidFill>
                <a:srgbClr val="DE6C36"/>
              </a:solidFill>
              <a:latin typeface="Tw Cen MT"/>
            </a:defRPr>
          </a:lvl5pPr>
          <a:lvl6pPr marL="2286000" algn="l" defTabSz="914400" rtl="0" eaLnBrk="1" latinLnBrk="0" hangingPunct="1">
            <a:defRPr kumimoji="1" sz="1800" kern="1200">
              <a:solidFill>
                <a:srgbClr val="DE6C36"/>
              </a:solidFill>
              <a:latin typeface="Tw Cen MT"/>
            </a:defRPr>
          </a:lvl6pPr>
          <a:lvl7pPr marL="2743200" algn="l" defTabSz="914400" rtl="0" eaLnBrk="1" latinLnBrk="0" hangingPunct="1">
            <a:defRPr kumimoji="1" sz="1800" kern="1200">
              <a:solidFill>
                <a:srgbClr val="DE6C36"/>
              </a:solidFill>
              <a:latin typeface="Tw Cen MT"/>
            </a:defRPr>
          </a:lvl7pPr>
          <a:lvl8pPr marL="3200400" algn="l" defTabSz="914400" rtl="0" eaLnBrk="1" latinLnBrk="0" hangingPunct="1">
            <a:defRPr kumimoji="1" sz="1800" kern="1200">
              <a:solidFill>
                <a:srgbClr val="DE6C36"/>
              </a:solidFill>
              <a:latin typeface="Tw Cen MT"/>
            </a:defRPr>
          </a:lvl8pPr>
          <a:lvl9pPr marL="3657600" algn="l" defTabSz="914400" rtl="0" eaLnBrk="1" latinLnBrk="0" hangingPunct="1">
            <a:defRPr kumimoji="1" sz="1800" kern="1200">
              <a:solidFill>
                <a:srgbClr val="DE6C36"/>
              </a:solidFill>
              <a:latin typeface="Tw Cen MT"/>
            </a:defRPr>
          </a:lvl9pPr>
        </a:lstStyle>
        <a:p xmlns:a="http://schemas.openxmlformats.org/drawingml/2006/main">
          <a:r>
            <a:rPr lang="en-US" altLang="ja-JP" sz="2800" b="1" dirty="0" smtClean="0">
              <a:solidFill>
                <a:sysClr val="window" lastClr="FFFFFF"/>
              </a:solidFill>
              <a:latin typeface="メイリオ" pitchFamily="50" charset="-128"/>
              <a:ea typeface="メイリオ" pitchFamily="50" charset="-128"/>
            </a:rPr>
            <a:t>T</a:t>
          </a:r>
          <a:r>
            <a:rPr lang="ja-JP" altLang="en-US" sz="2800" b="1" dirty="0" smtClean="0">
              <a:solidFill>
                <a:sysClr val="window" lastClr="FFFFFF"/>
              </a:solidFill>
              <a:latin typeface="メイリオ" pitchFamily="50" charset="-128"/>
              <a:ea typeface="メイリオ" pitchFamily="50" charset="-128"/>
            </a:rPr>
            <a:t>価格</a:t>
          </a:r>
          <a:r>
            <a:rPr lang="en-US" altLang="ja-JP" sz="2800" b="1" dirty="0" smtClean="0">
              <a:solidFill>
                <a:sysClr val="window" lastClr="FFFFFF"/>
              </a:solidFill>
              <a:latin typeface="メイリオ" pitchFamily="50" charset="-128"/>
              <a:ea typeface="メイリオ" pitchFamily="50" charset="-128"/>
            </a:rPr>
            <a:t>(5)</a:t>
          </a:r>
          <a:endParaRPr lang="ja-JP" altLang="en-US" sz="2800" b="1" dirty="0">
            <a:solidFill>
              <a:sysClr val="window" lastClr="FFFFFF"/>
            </a:solidFill>
            <a:latin typeface="メイリオ" pitchFamily="50" charset="-128"/>
            <a:ea typeface="メイリオ" pitchFamily="50" charset="-128"/>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5578CF-6CD6-4F76-AB90-CB38E33B3A77}" type="datetimeFigureOut">
              <a:rPr kumimoji="1" lang="ja-JP" altLang="en-US" smtClean="0"/>
              <a:pPr/>
              <a:t>2016/11/21</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3527BC-DA11-4504-8E8C-A8A3F60F9A4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A3527BC-DA11-4504-8E8C-A8A3F60F9A4E}" type="slidenum">
              <a:rPr kumimoji="1" lang="ja-JP" altLang="en-US" smtClean="0"/>
              <a:pPr/>
              <a:t>23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1">
        <a:schemeClr val="bg2"/>
      </p:bgRef>
    </p:bg>
    <p:spTree>
      <p:nvGrpSpPr>
        <p:cNvPr id="1" name=""/>
        <p:cNvGrpSpPr/>
        <p:nvPr/>
      </p:nvGrpSpPr>
      <p:grpSpPr>
        <a:xfrm>
          <a:off x="0" y="0"/>
          <a:ext cx="0" cy="0"/>
          <a:chOff x="0" y="0"/>
          <a:chExt cx="0" cy="0"/>
        </a:xfrm>
      </p:grpSpPr>
      <p:sp>
        <p:nvSpPr>
          <p:cNvPr id="7" name="正方形/長方形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タイトル 7"/>
          <p:cNvSpPr>
            <a:spLocks noGrp="1"/>
          </p:cNvSpPr>
          <p:nvPr>
            <p:ph type="ctrTitle"/>
          </p:nvPr>
        </p:nvSpPr>
        <p:spPr>
          <a:xfrm>
            <a:off x="2362200" y="4038600"/>
            <a:ext cx="6477000" cy="1828800"/>
          </a:xfrm>
        </p:spPr>
        <p:txBody>
          <a:bodyPr anchor="b"/>
          <a:lstStyle>
            <a:lvl1pPr>
              <a:defRPr cap="all" baseline="0"/>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72CC085-271B-41DD-A0BF-04A64B7E51D4}" type="datetimeFigureOut">
              <a:rPr kumimoji="1" lang="ja-JP" altLang="en-US" smtClean="0"/>
              <a:pPr/>
              <a:t>2016/11/21</a:t>
            </a:fld>
            <a:endParaRPr kumimoji="1" lang="ja-JP" altLang="en-US"/>
          </a:p>
        </p:txBody>
      </p:sp>
      <p:sp>
        <p:nvSpPr>
          <p:cNvPr id="17" name="フッター プレースホルダ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kumimoji="1" lang="ja-JP" altLang="en-US"/>
          </a:p>
        </p:txBody>
      </p:sp>
      <p:sp>
        <p:nvSpPr>
          <p:cNvPr id="29" name="スライド番号プレースホルダ 28"/>
          <p:cNvSpPr>
            <a:spLocks noGrp="1"/>
          </p:cNvSpPr>
          <p:nvPr>
            <p:ph type="sldNum" sz="quarter" idx="12"/>
          </p:nvPr>
        </p:nvSpPr>
        <p:spPr>
          <a:xfrm>
            <a:off x="8001000" y="228600"/>
            <a:ext cx="838200" cy="381000"/>
          </a:xfrm>
        </p:spPr>
        <p:txBody>
          <a:bodyPr/>
          <a:lstStyle>
            <a:lvl1pPr>
              <a:defRPr>
                <a:solidFill>
                  <a:schemeClr val="tx2"/>
                </a:solidFill>
              </a:defRPr>
            </a:lvl1pPr>
          </a:lstStyle>
          <a:p>
            <a:fld id="{04A1C15D-D285-466A-B62D-EA2A52853A28}" type="slidenum">
              <a:rPr kumimoji="1" lang="ja-JP" altLang="en-US" smtClean="0"/>
              <a:pPr/>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A72CC085-271B-41DD-A0BF-04A64B7E51D4}" type="datetimeFigureOut">
              <a:rPr kumimoji="1" lang="ja-JP" altLang="en-US" smtClean="0"/>
              <a:pPr/>
              <a:t>2016/11/21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04A1C15D-D285-466A-B62D-EA2A52853A28}"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bg>
      <p:bgRef idx="1001">
        <a:schemeClr val="bg1"/>
      </p:bgRef>
    </p:bg>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53200" y="609600"/>
            <a:ext cx="2057400" cy="5516563"/>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609600"/>
            <a:ext cx="5562600" cy="5516564"/>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a:xfrm>
            <a:off x="6553200" y="6248402"/>
            <a:ext cx="2209800" cy="365125"/>
          </a:xfrm>
        </p:spPr>
        <p:txBody>
          <a:bodyPr/>
          <a:lstStyle/>
          <a:p>
            <a:fld id="{A72CC085-271B-41DD-A0BF-04A64B7E51D4}" type="datetimeFigureOut">
              <a:rPr kumimoji="1" lang="ja-JP" altLang="en-US" smtClean="0"/>
              <a:pPr/>
              <a:t>2016/11/21</a:t>
            </a:fld>
            <a:endParaRPr kumimoji="1" lang="ja-JP" altLang="en-US"/>
          </a:p>
        </p:txBody>
      </p:sp>
      <p:sp>
        <p:nvSpPr>
          <p:cNvPr id="5" name="フッター プレースホルダ 4"/>
          <p:cNvSpPr>
            <a:spLocks noGrp="1"/>
          </p:cNvSpPr>
          <p:nvPr>
            <p:ph type="ftr" sz="quarter" idx="11"/>
          </p:nvPr>
        </p:nvSpPr>
        <p:spPr>
          <a:xfrm>
            <a:off x="457201" y="6248207"/>
            <a:ext cx="5573483" cy="365125"/>
          </a:xfrm>
        </p:spPr>
        <p:txBody>
          <a:bodyPr/>
          <a:lstStyle/>
          <a:p>
            <a:endParaRPr kumimoji="1" lang="ja-JP" altLang="en-US"/>
          </a:p>
        </p:txBody>
      </p:sp>
      <p:sp>
        <p:nvSpPr>
          <p:cNvPr id="7" name="正方形/長方形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正方形/長方形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正方形/長方形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スライド番号プレースホルダ 5"/>
          <p:cNvSpPr>
            <a:spLocks noGrp="1"/>
          </p:cNvSpPr>
          <p:nvPr>
            <p:ph type="sldNum" sz="quarter" idx="12"/>
          </p:nvPr>
        </p:nvSpPr>
        <p:spPr>
          <a:xfrm rot="5400000">
            <a:off x="5989638" y="144462"/>
            <a:ext cx="533400" cy="244476"/>
          </a:xfrm>
        </p:spPr>
        <p:txBody>
          <a:bodyPr/>
          <a:lstStyle/>
          <a:p>
            <a:fld id="{04A1C15D-D285-466A-B62D-EA2A52853A28}"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12648" y="228600"/>
            <a:ext cx="8153400" cy="990600"/>
          </a:xfrm>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A72CC085-271B-41DD-A0BF-04A64B7E51D4}" type="datetimeFigureOut">
              <a:rPr kumimoji="1" lang="ja-JP" altLang="en-US" smtClean="0"/>
              <a:pPr/>
              <a:t>2016/11/21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612648" y="1600200"/>
            <a:ext cx="8153400" cy="44958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7" name="正方形/長方形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ja-JP" altLang="en-US" smtClean="0"/>
              <a:t>マスタ タイトルの書式設定</a:t>
            </a:r>
            <a:endParaRPr kumimoji="0" lang="en-US"/>
          </a:p>
        </p:txBody>
      </p:sp>
      <p:sp>
        <p:nvSpPr>
          <p:cNvPr id="12" name="日付プレースホルダ 11"/>
          <p:cNvSpPr>
            <a:spLocks noGrp="1"/>
          </p:cNvSpPr>
          <p:nvPr>
            <p:ph type="dt" sz="half" idx="10"/>
          </p:nvPr>
        </p:nvSpPr>
        <p:spPr/>
        <p:txBody>
          <a:bodyPr/>
          <a:lstStyle/>
          <a:p>
            <a:fld id="{A72CC085-271B-41DD-A0BF-04A64B7E51D4}" type="datetimeFigureOut">
              <a:rPr kumimoji="1" lang="ja-JP" altLang="en-US" smtClean="0"/>
              <a:pPr/>
              <a:t>2016/11/21</a:t>
            </a:fld>
            <a:endParaRPr kumimoji="1" lang="ja-JP" altLang="en-US"/>
          </a:p>
        </p:txBody>
      </p:sp>
      <p:sp>
        <p:nvSpPr>
          <p:cNvPr id="13" name="スライド番号プレースホルダ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4A1C15D-D285-466A-B62D-EA2A52853A28}" type="slidenum">
              <a:rPr kumimoji="1" lang="ja-JP" altLang="en-US" smtClean="0"/>
              <a:pPr/>
              <a:t>&lt;#&gt;</a:t>
            </a:fld>
            <a:endParaRPr kumimoji="1" lang="ja-JP" altLang="en-US"/>
          </a:p>
        </p:txBody>
      </p:sp>
      <p:sp>
        <p:nvSpPr>
          <p:cNvPr id="14" name="フッター プレースホルダ 13"/>
          <p:cNvSpPr>
            <a:spLocks noGrp="1"/>
          </p:cNvSpPr>
          <p:nvPr>
            <p:ph type="ftr" sz="quarter" idx="12"/>
          </p:nvPr>
        </p:nvSpPr>
        <p:spPr/>
        <p:txBody>
          <a:bodyPr/>
          <a:lstStyle/>
          <a:p>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9" name="コンテンツ プレースホルダ 8"/>
          <p:cNvSpPr>
            <a:spLocks noGrp="1"/>
          </p:cNvSpPr>
          <p:nvPr>
            <p:ph sz="quarter" idx="1"/>
          </p:nvPr>
        </p:nvSpPr>
        <p:spPr>
          <a:xfrm>
            <a:off x="609600" y="1589567"/>
            <a:ext cx="38862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844901" y="1589567"/>
            <a:ext cx="38862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8" name="日付プレースホルダ 7"/>
          <p:cNvSpPr>
            <a:spLocks noGrp="1"/>
          </p:cNvSpPr>
          <p:nvPr>
            <p:ph type="dt" sz="half" idx="15"/>
          </p:nvPr>
        </p:nvSpPr>
        <p:spPr/>
        <p:txBody>
          <a:bodyPr rtlCol="0"/>
          <a:lstStyle/>
          <a:p>
            <a:fld id="{A72CC085-271B-41DD-A0BF-04A64B7E51D4}" type="datetimeFigureOut">
              <a:rPr kumimoji="1" lang="ja-JP" altLang="en-US" smtClean="0"/>
              <a:pPr/>
              <a:t>2016/11/21</a:t>
            </a:fld>
            <a:endParaRPr kumimoji="1" lang="ja-JP" altLang="en-US"/>
          </a:p>
        </p:txBody>
      </p:sp>
      <p:sp>
        <p:nvSpPr>
          <p:cNvPr id="10" name="スライド番号プレースホルダ 9"/>
          <p:cNvSpPr>
            <a:spLocks noGrp="1"/>
          </p:cNvSpPr>
          <p:nvPr>
            <p:ph type="sldNum" sz="quarter" idx="16"/>
          </p:nvPr>
        </p:nvSpPr>
        <p:spPr/>
        <p:txBody>
          <a:bodyPr rtlCol="0"/>
          <a:lstStyle/>
          <a:p>
            <a:fld id="{04A1C15D-D285-466A-B62D-EA2A52853A28}" type="slidenum">
              <a:rPr kumimoji="1" lang="ja-JP" altLang="en-US" smtClean="0"/>
              <a:pPr/>
              <a:t>&lt;#&gt;</a:t>
            </a:fld>
            <a:endParaRPr kumimoji="1" lang="ja-JP" altLang="en-US"/>
          </a:p>
        </p:txBody>
      </p:sp>
      <p:sp>
        <p:nvSpPr>
          <p:cNvPr id="12" name="フッター プレースホルダ 11"/>
          <p:cNvSpPr>
            <a:spLocks noGrp="1"/>
          </p:cNvSpPr>
          <p:nvPr>
            <p:ph type="ftr" sz="quarter" idx="17"/>
          </p:nvPr>
        </p:nvSpPr>
        <p:spPr/>
        <p:txBody>
          <a:bodyPr rtlCol="0"/>
          <a:lstStyle/>
          <a:p>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3400" y="273050"/>
            <a:ext cx="8153400" cy="869950"/>
          </a:xfrm>
        </p:spPr>
        <p:txBody>
          <a:bodyPr anchor="ctr"/>
          <a:lstStyle>
            <a:lvl1pPr>
              <a:defRPr/>
            </a:lvl1pPr>
          </a:lstStyle>
          <a:p>
            <a:r>
              <a:rPr kumimoji="0" lang="ja-JP" altLang="en-US" smtClean="0"/>
              <a:t>マスタ タイトルの書式設定</a:t>
            </a:r>
            <a:endParaRPr kumimoji="0" lang="en-US"/>
          </a:p>
        </p:txBody>
      </p:sp>
      <p:sp>
        <p:nvSpPr>
          <p:cNvPr id="11" name="コンテンツ プレースホルダ 10"/>
          <p:cNvSpPr>
            <a:spLocks noGrp="1"/>
          </p:cNvSpPr>
          <p:nvPr>
            <p:ph sz="quarter" idx="2"/>
          </p:nvPr>
        </p:nvSpPr>
        <p:spPr>
          <a:xfrm>
            <a:off x="609600" y="2438400"/>
            <a:ext cx="3886200" cy="35814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800600" y="2438400"/>
            <a:ext cx="3886200" cy="35814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0" name="日付プレースホルダ 9"/>
          <p:cNvSpPr>
            <a:spLocks noGrp="1"/>
          </p:cNvSpPr>
          <p:nvPr>
            <p:ph type="dt" sz="half" idx="15"/>
          </p:nvPr>
        </p:nvSpPr>
        <p:spPr/>
        <p:txBody>
          <a:bodyPr rtlCol="0"/>
          <a:lstStyle/>
          <a:p>
            <a:fld id="{A72CC085-271B-41DD-A0BF-04A64B7E51D4}" type="datetimeFigureOut">
              <a:rPr kumimoji="1" lang="ja-JP" altLang="en-US" smtClean="0"/>
              <a:pPr/>
              <a:t>2016/11/21</a:t>
            </a:fld>
            <a:endParaRPr kumimoji="1" lang="ja-JP" altLang="en-US"/>
          </a:p>
        </p:txBody>
      </p:sp>
      <p:sp>
        <p:nvSpPr>
          <p:cNvPr id="12" name="スライド番号プレースホルダ 11"/>
          <p:cNvSpPr>
            <a:spLocks noGrp="1"/>
          </p:cNvSpPr>
          <p:nvPr>
            <p:ph type="sldNum" sz="quarter" idx="16"/>
          </p:nvPr>
        </p:nvSpPr>
        <p:spPr/>
        <p:txBody>
          <a:bodyPr rtlCol="0"/>
          <a:lstStyle/>
          <a:p>
            <a:fld id="{04A1C15D-D285-466A-B62D-EA2A52853A28}" type="slidenum">
              <a:rPr kumimoji="1" lang="ja-JP" altLang="en-US" smtClean="0"/>
              <a:pPr/>
              <a:t>&lt;#&gt;</a:t>
            </a:fld>
            <a:endParaRPr kumimoji="1" lang="ja-JP" altLang="en-US"/>
          </a:p>
        </p:txBody>
      </p:sp>
      <p:sp>
        <p:nvSpPr>
          <p:cNvPr id="14" name="フッター プレースホルダ 13"/>
          <p:cNvSpPr>
            <a:spLocks noGrp="1"/>
          </p:cNvSpPr>
          <p:nvPr>
            <p:ph type="ftr" sz="quarter" idx="17"/>
          </p:nvPr>
        </p:nvSpPr>
        <p:spPr/>
        <p:txBody>
          <a:bodyPr rtlCol="0"/>
          <a:lstStyle/>
          <a:p>
            <a:endParaRPr kumimoji="1" lang="ja-JP" altLang="en-US"/>
          </a:p>
        </p:txBody>
      </p:sp>
      <p:sp>
        <p:nvSpPr>
          <p:cNvPr id="16" name="テキスト プレースホルダ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
        <p:nvSpPr>
          <p:cNvPr id="15" name="テキスト プレースホルダ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A72CC085-271B-41DD-A0BF-04A64B7E51D4}" type="datetimeFigureOut">
              <a:rPr kumimoji="1" lang="ja-JP" altLang="en-US" smtClean="0"/>
              <a:pPr/>
              <a:t>2016/11/21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A72CC085-271B-41DD-A0BF-04A64B7E51D4}" type="datetimeFigureOut">
              <a:rPr kumimoji="1" lang="ja-JP" altLang="en-US" smtClean="0"/>
              <a:pPr/>
              <a:t>2016/11/21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a:xfrm>
            <a:off x="0" y="6248400"/>
            <a:ext cx="533400" cy="381000"/>
          </a:xfrm>
        </p:spPr>
        <p:txBody>
          <a:bodyPr/>
          <a:lstStyle>
            <a:lvl1pPr>
              <a:defRPr>
                <a:solidFill>
                  <a:schemeClr val="tx2"/>
                </a:solidFill>
              </a:defRPr>
            </a:lvl1pPr>
          </a:lstStyle>
          <a:p>
            <a:fld id="{04A1C15D-D285-466A-B62D-EA2A52853A28}"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8077200" cy="869950"/>
          </a:xfrm>
        </p:spPr>
        <p:txBody>
          <a:bodyPr anchor="ctr"/>
          <a:lstStyle>
            <a:lvl1pPr algn="l">
              <a:buNone/>
              <a:defRPr sz="4400" b="0"/>
            </a:lvl1p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A72CC085-271B-41DD-A0BF-04A64B7E51D4}" type="datetimeFigureOut">
              <a:rPr kumimoji="1" lang="ja-JP" altLang="en-US" smtClean="0"/>
              <a:pPr/>
              <a:t>2016/11/21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lvl1pPr>
              <a:defRPr>
                <a:solidFill>
                  <a:srgbClr val="FFFFFF"/>
                </a:solidFill>
              </a:defRPr>
            </a:lvl1pPr>
          </a:lstStyle>
          <a:p>
            <a:fld id="{04A1C15D-D285-466A-B62D-EA2A52853A28}" type="slidenum">
              <a:rPr kumimoji="1" lang="ja-JP" altLang="en-US" smtClean="0"/>
              <a:pPr/>
              <a:t>&lt;#&gt;</a:t>
            </a:fld>
            <a:endParaRPr kumimoji="1" lang="ja-JP" altLang="en-US"/>
          </a:p>
        </p:txBody>
      </p:sp>
      <p:sp>
        <p:nvSpPr>
          <p:cNvPr id="3" name="テキスト プレースホルダ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9" name="コンテンツ プレースホルダ 8"/>
          <p:cNvSpPr>
            <a:spLocks noGrp="1"/>
          </p:cNvSpPr>
          <p:nvPr>
            <p:ph sz="quarter" idx="1"/>
          </p:nvPr>
        </p:nvSpPr>
        <p:spPr>
          <a:xfrm>
            <a:off x="2362200" y="1752600"/>
            <a:ext cx="6400800" cy="4419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3">
        <a:schemeClr val="bg2"/>
      </p:bgRef>
    </p:bg>
    <p:spTree>
      <p:nvGrpSpPr>
        <p:cNvPr id="1" name=""/>
        <p:cNvGrpSpPr/>
        <p:nvPr/>
      </p:nvGrpSpPr>
      <p:grpSpPr>
        <a:xfrm>
          <a:off x="0" y="0"/>
          <a:ext cx="0" cy="0"/>
          <a:chOff x="0" y="0"/>
          <a:chExt cx="0" cy="0"/>
        </a:xfrm>
      </p:grpSpPr>
      <p:sp>
        <p:nvSpPr>
          <p:cNvPr id="4" name="テキスト プレースホルダ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 テキストの書式設定</a:t>
            </a:r>
          </a:p>
        </p:txBody>
      </p:sp>
      <p:sp>
        <p:nvSpPr>
          <p:cNvPr id="8" name="正方形/長方形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タイトル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ja-JP" altLang="en-US" smtClean="0"/>
              <a:t>マスタ タイトルの書式設定</a:t>
            </a:r>
            <a:endParaRPr kumimoji="0" lang="en-US"/>
          </a:p>
        </p:txBody>
      </p:sp>
      <p:sp>
        <p:nvSpPr>
          <p:cNvPr id="11" name="正方形/長方形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日付プレースホルダ 11"/>
          <p:cNvSpPr>
            <a:spLocks noGrp="1"/>
          </p:cNvSpPr>
          <p:nvPr>
            <p:ph type="dt" sz="half" idx="10"/>
          </p:nvPr>
        </p:nvSpPr>
        <p:spPr>
          <a:xfrm>
            <a:off x="6248400" y="6248400"/>
            <a:ext cx="2667000" cy="365125"/>
          </a:xfrm>
        </p:spPr>
        <p:txBody>
          <a:bodyPr rtlCol="0"/>
          <a:lstStyle/>
          <a:p>
            <a:fld id="{A72CC085-271B-41DD-A0BF-04A64B7E51D4}" type="datetimeFigureOut">
              <a:rPr kumimoji="1" lang="ja-JP" altLang="en-US" smtClean="0"/>
              <a:pPr/>
              <a:t>2016/11/21</a:t>
            </a:fld>
            <a:endParaRPr kumimoji="1" lang="ja-JP" altLang="en-US"/>
          </a:p>
        </p:txBody>
      </p:sp>
      <p:sp>
        <p:nvSpPr>
          <p:cNvPr id="13" name="スライド番号プレースホルダ 12"/>
          <p:cNvSpPr>
            <a:spLocks noGrp="1"/>
          </p:cNvSpPr>
          <p:nvPr>
            <p:ph type="sldNum" sz="quarter" idx="11"/>
          </p:nvPr>
        </p:nvSpPr>
        <p:spPr>
          <a:xfrm>
            <a:off x="0" y="4667249"/>
            <a:ext cx="1447800" cy="663578"/>
          </a:xfrm>
        </p:spPr>
        <p:txBody>
          <a:bodyPr rtlCol="0"/>
          <a:lstStyle>
            <a:lvl1pPr>
              <a:defRPr sz="2800"/>
            </a:lvl1pPr>
          </a:lstStyle>
          <a:p>
            <a:fld id="{04A1C15D-D285-466A-B62D-EA2A52853A28}" type="slidenum">
              <a:rPr kumimoji="1" lang="ja-JP" altLang="en-US" smtClean="0"/>
              <a:pPr/>
              <a:t>&lt;#&gt;</a:t>
            </a:fld>
            <a:endParaRPr kumimoji="1" lang="ja-JP" altLang="en-US"/>
          </a:p>
        </p:txBody>
      </p:sp>
      <p:sp>
        <p:nvSpPr>
          <p:cNvPr id="14" name="フッター プレースホルダ 13"/>
          <p:cNvSpPr>
            <a:spLocks noGrp="1"/>
          </p:cNvSpPr>
          <p:nvPr>
            <p:ph type="ftr" sz="quarter" idx="12"/>
          </p:nvPr>
        </p:nvSpPr>
        <p:spPr>
          <a:xfrm>
            <a:off x="1600200" y="6248206"/>
            <a:ext cx="4572000" cy="365125"/>
          </a:xfrm>
        </p:spPr>
        <p:txBody>
          <a:bodyPr rtlCol="0"/>
          <a:lstStyle/>
          <a:p>
            <a:endParaRPr kumimoji="1" lang="ja-JP" altLang="en-US"/>
          </a:p>
        </p:txBody>
      </p:sp>
      <p:sp>
        <p:nvSpPr>
          <p:cNvPr id="3" name="図プレースホルダ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ja-JP" altLang="en-US" smtClean="0"/>
              <a:t>アイコンをクリックして図を追加</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609600" y="228600"/>
            <a:ext cx="8153400" cy="990600"/>
          </a:xfrm>
          <a:prstGeom prst="rect">
            <a:avLst/>
          </a:prstGeom>
        </p:spPr>
        <p:txBody>
          <a:bodyPr vert="horz" anchor="ctr">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72CC085-271B-41DD-A0BF-04A64B7E51D4}" type="datetimeFigureOut">
              <a:rPr kumimoji="1" lang="ja-JP" altLang="en-US" smtClean="0"/>
              <a:pPr/>
              <a:t>2016/11/21</a:t>
            </a:fld>
            <a:endParaRPr kumimoji="1" lang="ja-JP" altLang="en-US"/>
          </a:p>
        </p:txBody>
      </p:sp>
      <p:sp>
        <p:nvSpPr>
          <p:cNvPr id="3" name="フッター プレースホルダ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kumimoji="1" lang="ja-JP" altLang="en-US"/>
          </a:p>
        </p:txBody>
      </p:sp>
      <p:sp>
        <p:nvSpPr>
          <p:cNvPr id="7" name="正方形/長方形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正方形/長方形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スライド番号プレースホルダ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4A1C15D-D285-466A-B62D-EA2A52853A2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1"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1"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1"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1"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1"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1"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1"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1"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1"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1" sz="18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95536" y="1960240"/>
            <a:ext cx="8352928" cy="1828800"/>
          </a:xfrm>
        </p:spPr>
        <p:txBody>
          <a:bodyPr>
            <a:normAutofit fontScale="90000"/>
          </a:bodyPr>
          <a:lstStyle/>
          <a:p>
            <a:r>
              <a:rPr kumimoji="1" lang="ja-JP" altLang="en-US" b="1" dirty="0" smtClean="0">
                <a:solidFill>
                  <a:schemeClr val="tx1"/>
                </a:solidFill>
                <a:latin typeface="メイリオ" pitchFamily="50" charset="-128"/>
                <a:ea typeface="メイリオ" pitchFamily="50" charset="-128"/>
              </a:rPr>
              <a:t>基礎オペレーションズリサーチ</a:t>
            </a:r>
            <a:r>
              <a:rPr kumimoji="1" lang="en-US" altLang="ja-JP" b="1" dirty="0" smtClean="0">
                <a:solidFill>
                  <a:schemeClr val="tx1"/>
                </a:solidFill>
                <a:latin typeface="メイリオ" pitchFamily="50" charset="-128"/>
                <a:ea typeface="メイリオ" pitchFamily="50" charset="-128"/>
              </a:rPr>
              <a:t/>
            </a:r>
            <a:br>
              <a:rPr kumimoji="1" lang="en-US" altLang="ja-JP" b="1" dirty="0" smtClean="0">
                <a:solidFill>
                  <a:schemeClr val="tx1"/>
                </a:solidFill>
                <a:latin typeface="メイリオ" pitchFamily="50" charset="-128"/>
                <a:ea typeface="メイリオ" pitchFamily="50" charset="-128"/>
              </a:rPr>
            </a:br>
            <a:r>
              <a:rPr lang="ja-JP" altLang="en-US" b="1" dirty="0" smtClean="0">
                <a:solidFill>
                  <a:schemeClr val="tx1"/>
                </a:solidFill>
                <a:latin typeface="メイリオ" pitchFamily="50" charset="-128"/>
                <a:ea typeface="メイリオ" pitchFamily="50" charset="-128"/>
              </a:rPr>
              <a:t>第</a:t>
            </a:r>
            <a:r>
              <a:rPr lang="en-US" altLang="ja-JP" b="1" dirty="0" smtClean="0">
                <a:solidFill>
                  <a:schemeClr val="tx1"/>
                </a:solidFill>
                <a:latin typeface="メイリオ" pitchFamily="50" charset="-128"/>
                <a:ea typeface="メイリオ" pitchFamily="50" charset="-128"/>
              </a:rPr>
              <a:t>8</a:t>
            </a:r>
            <a:r>
              <a:rPr lang="ja-JP" altLang="en-US" b="1" dirty="0" smtClean="0">
                <a:solidFill>
                  <a:schemeClr val="tx1"/>
                </a:solidFill>
                <a:latin typeface="メイリオ" pitchFamily="50" charset="-128"/>
                <a:ea typeface="メイリオ" pitchFamily="50" charset="-128"/>
              </a:rPr>
              <a:t>回～階層的意思決定法</a:t>
            </a:r>
            <a:r>
              <a:rPr lang="en-US" altLang="ja-JP" b="1" dirty="0" smtClean="0">
                <a:solidFill>
                  <a:schemeClr val="tx1"/>
                </a:solidFill>
                <a:latin typeface="メイリオ" pitchFamily="50" charset="-128"/>
                <a:ea typeface="メイリオ" pitchFamily="50" charset="-128"/>
              </a:rPr>
              <a:t>(AHP)</a:t>
            </a:r>
            <a:r>
              <a:rPr lang="ja-JP" altLang="en-US" b="1" dirty="0" smtClean="0">
                <a:solidFill>
                  <a:schemeClr val="tx1"/>
                </a:solidFill>
                <a:latin typeface="メイリオ" pitchFamily="50" charset="-128"/>
                <a:ea typeface="メイリオ" pitchFamily="50" charset="-128"/>
              </a:rPr>
              <a:t>～</a:t>
            </a:r>
            <a:endParaRPr kumimoji="1" lang="ja-JP" altLang="en-US" b="1" dirty="0">
              <a:solidFill>
                <a:schemeClr val="tx1"/>
              </a:solidFill>
              <a:latin typeface="メイリオ" pitchFamily="50" charset="-128"/>
              <a:ea typeface="メイリオ" pitchFamily="50" charset="-128"/>
            </a:endParaRPr>
          </a:p>
        </p:txBody>
      </p:sp>
      <p:sp>
        <p:nvSpPr>
          <p:cNvPr id="3" name="サブタイトル 2"/>
          <p:cNvSpPr>
            <a:spLocks noGrp="1"/>
          </p:cNvSpPr>
          <p:nvPr>
            <p:ph type="subTitle" idx="1"/>
          </p:nvPr>
        </p:nvSpPr>
        <p:spPr/>
        <p:txBody>
          <a:bodyPr/>
          <a:lstStyle/>
          <a:p>
            <a:r>
              <a:rPr lang="ja-JP" altLang="en-US" b="1" dirty="0" smtClean="0">
                <a:solidFill>
                  <a:schemeClr val="bg2"/>
                </a:solidFill>
                <a:latin typeface="メイリオ" pitchFamily="50" charset="-128"/>
                <a:ea typeface="メイリオ" pitchFamily="50" charset="-128"/>
              </a:rPr>
              <a:t>担当：蓮池隆</a:t>
            </a:r>
            <a:endParaRPr kumimoji="1" lang="ja-JP" altLang="en-US" b="1" dirty="0">
              <a:solidFill>
                <a:schemeClr val="bg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smtClean="0">
                <a:solidFill>
                  <a:srgbClr val="C00000"/>
                </a:solidFill>
                <a:latin typeface="メイリオ" pitchFamily="50" charset="-128"/>
                <a:ea typeface="メイリオ" pitchFamily="50" charset="-128"/>
              </a:rPr>
              <a:t>パレート最適</a:t>
            </a:r>
            <a:endParaRPr kumimoji="1" lang="ja-JP" altLang="en-US" b="1" dirty="0">
              <a:solidFill>
                <a:srgbClr val="C00000"/>
              </a:solidFill>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495800"/>
          </a:xfrm>
        </p:spPr>
        <p:txBody>
          <a:bodyPr>
            <a:normAutofit/>
          </a:bodyPr>
          <a:lstStyle/>
          <a:p>
            <a:pPr>
              <a:buNone/>
            </a:pPr>
            <a:r>
              <a:rPr lang="ja-JP" altLang="en-US" sz="3000" dirty="0" smtClean="0">
                <a:solidFill>
                  <a:schemeClr val="tx2"/>
                </a:solidFill>
                <a:latin typeface="メイリオ" pitchFamily="50" charset="-128"/>
                <a:ea typeface="メイリオ" pitchFamily="50" charset="-128"/>
              </a:rPr>
              <a:t>ポイント：どれかの基準では勝っている！</a:t>
            </a:r>
            <a:endParaRPr lang="en-US" altLang="ja-JP" sz="3000" dirty="0" smtClean="0">
              <a:solidFill>
                <a:schemeClr val="tx2"/>
              </a:solidFill>
              <a:latin typeface="メイリオ" pitchFamily="50" charset="-128"/>
              <a:ea typeface="メイリオ" pitchFamily="50" charset="-128"/>
            </a:endParaRPr>
          </a:p>
          <a:p>
            <a:pPr>
              <a:spcBef>
                <a:spcPts val="0"/>
              </a:spcBef>
              <a:buNone/>
            </a:pPr>
            <a:r>
              <a:rPr lang="en-US" altLang="ja-JP" sz="3000" dirty="0" smtClean="0">
                <a:solidFill>
                  <a:schemeClr val="tx2"/>
                </a:solidFill>
                <a:latin typeface="メイリオ" pitchFamily="50" charset="-128"/>
                <a:ea typeface="メイリオ" pitchFamily="50" charset="-128"/>
              </a:rPr>
              <a:t>(</a:t>
            </a:r>
            <a:r>
              <a:rPr lang="ja-JP" altLang="en-US" sz="3000" dirty="0" smtClean="0">
                <a:solidFill>
                  <a:schemeClr val="tx2"/>
                </a:solidFill>
                <a:latin typeface="メイリオ" pitchFamily="50" charset="-128"/>
                <a:ea typeface="メイリオ" pitchFamily="50" charset="-128"/>
              </a:rPr>
              <a:t>どちらの基準でも大きい方が良い場合</a:t>
            </a:r>
            <a:r>
              <a:rPr lang="en-US" altLang="ja-JP" sz="3000" dirty="0" smtClean="0">
                <a:solidFill>
                  <a:schemeClr val="tx2"/>
                </a:solidFill>
                <a:latin typeface="メイリオ" pitchFamily="50" charset="-128"/>
                <a:ea typeface="メイリオ" pitchFamily="50" charset="-128"/>
              </a:rPr>
              <a:t>)</a:t>
            </a:r>
          </a:p>
        </p:txBody>
      </p:sp>
      <p:cxnSp>
        <p:nvCxnSpPr>
          <p:cNvPr id="5" name="直線矢印コネクタ 4"/>
          <p:cNvCxnSpPr/>
          <p:nvPr/>
        </p:nvCxnSpPr>
        <p:spPr>
          <a:xfrm>
            <a:off x="971600" y="5877272"/>
            <a:ext cx="3312368" cy="0"/>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6" name="直線矢印コネクタ 5"/>
          <p:cNvCxnSpPr/>
          <p:nvPr/>
        </p:nvCxnSpPr>
        <p:spPr>
          <a:xfrm flipV="1">
            <a:off x="971600" y="3212976"/>
            <a:ext cx="0" cy="2664296"/>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395536" y="3212976"/>
            <a:ext cx="504056" cy="1938992"/>
          </a:xfrm>
          <a:prstGeom prst="rect">
            <a:avLst/>
          </a:prstGeom>
          <a:noFill/>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評価基準</a:t>
            </a:r>
            <a:r>
              <a:rPr lang="ja-JP" altLang="en-US" sz="2400" dirty="0" smtClean="0">
                <a:solidFill>
                  <a:schemeClr val="tx2"/>
                </a:solidFill>
                <a:latin typeface="メイリオ" pitchFamily="50" charset="-128"/>
                <a:ea typeface="メイリオ" pitchFamily="50" charset="-128"/>
              </a:rPr>
              <a:t>②</a:t>
            </a:r>
            <a:endParaRPr kumimoji="1" lang="ja-JP" altLang="en-US" sz="2400" dirty="0">
              <a:solidFill>
                <a:schemeClr val="tx2"/>
              </a:solidFill>
              <a:latin typeface="メイリオ" pitchFamily="50" charset="-128"/>
              <a:ea typeface="メイリオ" pitchFamily="50" charset="-128"/>
            </a:endParaRPr>
          </a:p>
        </p:txBody>
      </p:sp>
      <p:sp>
        <p:nvSpPr>
          <p:cNvPr id="12" name="テキスト ボックス 11"/>
          <p:cNvSpPr txBox="1"/>
          <p:nvPr/>
        </p:nvSpPr>
        <p:spPr>
          <a:xfrm>
            <a:off x="2843808" y="5991671"/>
            <a:ext cx="1728192" cy="461665"/>
          </a:xfrm>
          <a:prstGeom prst="rect">
            <a:avLst/>
          </a:prstGeom>
          <a:noFill/>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評価基準</a:t>
            </a:r>
            <a:r>
              <a:rPr lang="ja-JP" altLang="en-US" sz="2400" dirty="0">
                <a:solidFill>
                  <a:schemeClr val="tx2"/>
                </a:solidFill>
                <a:latin typeface="メイリオ" pitchFamily="50" charset="-128"/>
                <a:ea typeface="メイリオ" pitchFamily="50" charset="-128"/>
              </a:rPr>
              <a:t>①</a:t>
            </a:r>
            <a:endParaRPr kumimoji="1" lang="ja-JP" altLang="en-US" sz="2400" dirty="0">
              <a:solidFill>
                <a:schemeClr val="tx2"/>
              </a:solidFill>
              <a:latin typeface="メイリオ" pitchFamily="50" charset="-128"/>
              <a:ea typeface="メイリオ" pitchFamily="50" charset="-128"/>
            </a:endParaRPr>
          </a:p>
        </p:txBody>
      </p:sp>
      <p:cxnSp>
        <p:nvCxnSpPr>
          <p:cNvPr id="13" name="直線矢印コネクタ 12"/>
          <p:cNvCxnSpPr/>
          <p:nvPr/>
        </p:nvCxnSpPr>
        <p:spPr>
          <a:xfrm>
            <a:off x="5220072" y="5877272"/>
            <a:ext cx="3312368" cy="0"/>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V="1">
            <a:off x="5220072" y="3212976"/>
            <a:ext cx="0" cy="2664296"/>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4644008" y="3212976"/>
            <a:ext cx="504056" cy="1938992"/>
          </a:xfrm>
          <a:prstGeom prst="rect">
            <a:avLst/>
          </a:prstGeom>
          <a:noFill/>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評価基準</a:t>
            </a:r>
            <a:r>
              <a:rPr lang="ja-JP" altLang="en-US" sz="2400" dirty="0" smtClean="0">
                <a:solidFill>
                  <a:schemeClr val="tx2"/>
                </a:solidFill>
                <a:latin typeface="メイリオ" pitchFamily="50" charset="-128"/>
                <a:ea typeface="メイリオ" pitchFamily="50" charset="-128"/>
              </a:rPr>
              <a:t>②</a:t>
            </a:r>
            <a:endParaRPr kumimoji="1" lang="ja-JP" altLang="en-US" sz="2400" dirty="0">
              <a:solidFill>
                <a:schemeClr val="tx2"/>
              </a:solidFill>
              <a:latin typeface="メイリオ" pitchFamily="50" charset="-128"/>
              <a:ea typeface="メイリオ" pitchFamily="50" charset="-128"/>
            </a:endParaRPr>
          </a:p>
        </p:txBody>
      </p:sp>
      <p:sp>
        <p:nvSpPr>
          <p:cNvPr id="16" name="テキスト ボックス 15"/>
          <p:cNvSpPr txBox="1"/>
          <p:nvPr/>
        </p:nvSpPr>
        <p:spPr>
          <a:xfrm>
            <a:off x="7092280" y="5991671"/>
            <a:ext cx="1728192" cy="461665"/>
          </a:xfrm>
          <a:prstGeom prst="rect">
            <a:avLst/>
          </a:prstGeom>
          <a:noFill/>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評価基準</a:t>
            </a:r>
            <a:r>
              <a:rPr lang="ja-JP" altLang="en-US" sz="2400" dirty="0">
                <a:solidFill>
                  <a:schemeClr val="tx2"/>
                </a:solidFill>
                <a:latin typeface="メイリオ" pitchFamily="50" charset="-128"/>
                <a:ea typeface="メイリオ" pitchFamily="50" charset="-128"/>
              </a:rPr>
              <a:t>①</a:t>
            </a:r>
            <a:endParaRPr kumimoji="1" lang="ja-JP" altLang="en-US" sz="2400" dirty="0">
              <a:solidFill>
                <a:schemeClr val="tx2"/>
              </a:solidFill>
              <a:latin typeface="メイリオ" pitchFamily="50" charset="-128"/>
              <a:ea typeface="メイリオ" pitchFamily="50" charset="-128"/>
            </a:endParaRPr>
          </a:p>
        </p:txBody>
      </p:sp>
      <p:sp>
        <p:nvSpPr>
          <p:cNvPr id="17" name="テキスト ボックス 16"/>
          <p:cNvSpPr txBox="1"/>
          <p:nvPr/>
        </p:nvSpPr>
        <p:spPr>
          <a:xfrm>
            <a:off x="2987824" y="3501008"/>
            <a:ext cx="504056" cy="523220"/>
          </a:xfrm>
          <a:prstGeom prst="rect">
            <a:avLst/>
          </a:prstGeom>
          <a:noFill/>
        </p:spPr>
        <p:txBody>
          <a:bodyPr wrap="square" rtlCol="0">
            <a:spAutoFit/>
          </a:bodyPr>
          <a:lstStyle/>
          <a:p>
            <a:r>
              <a:rPr kumimoji="1" lang="ja-JP" altLang="en-US" sz="2800" dirty="0" smtClean="0">
                <a:solidFill>
                  <a:srgbClr val="C00000"/>
                </a:solidFill>
              </a:rPr>
              <a:t>◎</a:t>
            </a:r>
            <a:endParaRPr kumimoji="1" lang="ja-JP" altLang="en-US" sz="2800" dirty="0">
              <a:solidFill>
                <a:srgbClr val="C00000"/>
              </a:solidFill>
            </a:endParaRPr>
          </a:p>
        </p:txBody>
      </p:sp>
      <p:sp>
        <p:nvSpPr>
          <p:cNvPr id="18" name="テキスト ボックス 17"/>
          <p:cNvSpPr txBox="1"/>
          <p:nvPr/>
        </p:nvSpPr>
        <p:spPr>
          <a:xfrm>
            <a:off x="1691680" y="4129916"/>
            <a:ext cx="504056" cy="523220"/>
          </a:xfrm>
          <a:prstGeom prst="rect">
            <a:avLst/>
          </a:prstGeom>
          <a:noFill/>
        </p:spPr>
        <p:txBody>
          <a:bodyPr wrap="square" rtlCol="0">
            <a:spAutoFit/>
          </a:bodyPr>
          <a:lstStyle/>
          <a:p>
            <a:r>
              <a:rPr lang="en-US" altLang="ja-JP" sz="2800" dirty="0">
                <a:solidFill>
                  <a:srgbClr val="C00000"/>
                </a:solidFill>
              </a:rPr>
              <a:t>×</a:t>
            </a:r>
            <a:endParaRPr kumimoji="1" lang="ja-JP" altLang="en-US" sz="2800" dirty="0">
              <a:solidFill>
                <a:srgbClr val="C00000"/>
              </a:solidFill>
            </a:endParaRPr>
          </a:p>
        </p:txBody>
      </p:sp>
      <p:sp>
        <p:nvSpPr>
          <p:cNvPr id="19" name="テキスト ボックス 18"/>
          <p:cNvSpPr txBox="1"/>
          <p:nvPr/>
        </p:nvSpPr>
        <p:spPr>
          <a:xfrm>
            <a:off x="2555776" y="4777988"/>
            <a:ext cx="504056" cy="523220"/>
          </a:xfrm>
          <a:prstGeom prst="rect">
            <a:avLst/>
          </a:prstGeom>
          <a:noFill/>
        </p:spPr>
        <p:txBody>
          <a:bodyPr wrap="square" rtlCol="0">
            <a:spAutoFit/>
          </a:bodyPr>
          <a:lstStyle/>
          <a:p>
            <a:r>
              <a:rPr lang="en-US" altLang="ja-JP" sz="2800" dirty="0">
                <a:solidFill>
                  <a:srgbClr val="C00000"/>
                </a:solidFill>
              </a:rPr>
              <a:t>×</a:t>
            </a:r>
            <a:endParaRPr kumimoji="1" lang="ja-JP" altLang="en-US" sz="2800" dirty="0">
              <a:solidFill>
                <a:srgbClr val="C00000"/>
              </a:solidFill>
            </a:endParaRPr>
          </a:p>
        </p:txBody>
      </p:sp>
      <p:sp>
        <p:nvSpPr>
          <p:cNvPr id="20" name="正方形/長方形 19"/>
          <p:cNvSpPr/>
          <p:nvPr/>
        </p:nvSpPr>
        <p:spPr>
          <a:xfrm>
            <a:off x="3131840" y="3933056"/>
            <a:ext cx="1034257"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rPr>
              <a:t>選択肢</a:t>
            </a:r>
            <a:r>
              <a:rPr lang="en-US" altLang="ja-JP" dirty="0" smtClean="0">
                <a:solidFill>
                  <a:schemeClr val="tx2"/>
                </a:solidFill>
                <a:latin typeface="メイリオ" pitchFamily="50" charset="-128"/>
                <a:ea typeface="メイリオ" pitchFamily="50" charset="-128"/>
              </a:rPr>
              <a:t>A</a:t>
            </a:r>
            <a:endParaRPr lang="ja-JP" altLang="en-US" dirty="0"/>
          </a:p>
        </p:txBody>
      </p:sp>
      <p:sp>
        <p:nvSpPr>
          <p:cNvPr id="21" name="正方形/長方形 20"/>
          <p:cNvSpPr/>
          <p:nvPr/>
        </p:nvSpPr>
        <p:spPr>
          <a:xfrm>
            <a:off x="1403648" y="4571836"/>
            <a:ext cx="1032655"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rPr>
              <a:t>選択肢</a:t>
            </a:r>
            <a:r>
              <a:rPr lang="en-US" altLang="ja-JP" dirty="0" smtClean="0">
                <a:solidFill>
                  <a:schemeClr val="tx2"/>
                </a:solidFill>
                <a:latin typeface="メイリオ" pitchFamily="50" charset="-128"/>
                <a:ea typeface="メイリオ" pitchFamily="50" charset="-128"/>
              </a:rPr>
              <a:t>B</a:t>
            </a:r>
            <a:endParaRPr lang="ja-JP" altLang="en-US" dirty="0"/>
          </a:p>
        </p:txBody>
      </p:sp>
      <p:sp>
        <p:nvSpPr>
          <p:cNvPr id="22" name="正方形/長方形 21"/>
          <p:cNvSpPr/>
          <p:nvPr/>
        </p:nvSpPr>
        <p:spPr>
          <a:xfrm>
            <a:off x="2195736" y="5219908"/>
            <a:ext cx="1032655"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rPr>
              <a:t>選択肢</a:t>
            </a:r>
            <a:r>
              <a:rPr lang="en-US" altLang="ja-JP" dirty="0">
                <a:solidFill>
                  <a:schemeClr val="tx2"/>
                </a:solidFill>
                <a:latin typeface="メイリオ" pitchFamily="50" charset="-128"/>
                <a:ea typeface="メイリオ" pitchFamily="50" charset="-128"/>
              </a:rPr>
              <a:t>C</a:t>
            </a:r>
            <a:endParaRPr lang="ja-JP" altLang="en-US" dirty="0"/>
          </a:p>
        </p:txBody>
      </p:sp>
      <p:sp>
        <p:nvSpPr>
          <p:cNvPr id="23" name="テキスト ボックス 22"/>
          <p:cNvSpPr txBox="1"/>
          <p:nvPr/>
        </p:nvSpPr>
        <p:spPr>
          <a:xfrm>
            <a:off x="5724128" y="3284984"/>
            <a:ext cx="504056" cy="523220"/>
          </a:xfrm>
          <a:prstGeom prst="rect">
            <a:avLst/>
          </a:prstGeom>
          <a:noFill/>
        </p:spPr>
        <p:txBody>
          <a:bodyPr wrap="square" rtlCol="0">
            <a:spAutoFit/>
          </a:bodyPr>
          <a:lstStyle/>
          <a:p>
            <a:r>
              <a:rPr lang="ja-JP" altLang="en-US" sz="2800" dirty="0">
                <a:solidFill>
                  <a:srgbClr val="C00000"/>
                </a:solidFill>
              </a:rPr>
              <a:t>〇</a:t>
            </a:r>
            <a:endParaRPr kumimoji="1" lang="ja-JP" altLang="en-US" sz="2800" dirty="0">
              <a:solidFill>
                <a:srgbClr val="C00000"/>
              </a:solidFill>
            </a:endParaRPr>
          </a:p>
        </p:txBody>
      </p:sp>
      <p:sp>
        <p:nvSpPr>
          <p:cNvPr id="24" name="テキスト ボックス 23"/>
          <p:cNvSpPr txBox="1"/>
          <p:nvPr/>
        </p:nvSpPr>
        <p:spPr>
          <a:xfrm>
            <a:off x="7092280" y="3697868"/>
            <a:ext cx="504056" cy="523220"/>
          </a:xfrm>
          <a:prstGeom prst="rect">
            <a:avLst/>
          </a:prstGeom>
          <a:noFill/>
        </p:spPr>
        <p:txBody>
          <a:bodyPr wrap="square" rtlCol="0">
            <a:spAutoFit/>
          </a:bodyPr>
          <a:lstStyle/>
          <a:p>
            <a:r>
              <a:rPr lang="ja-JP" altLang="en-US" sz="2800" dirty="0">
                <a:solidFill>
                  <a:srgbClr val="C00000"/>
                </a:solidFill>
              </a:rPr>
              <a:t>〇</a:t>
            </a:r>
            <a:endParaRPr kumimoji="1" lang="ja-JP" altLang="en-US" sz="2800" dirty="0">
              <a:solidFill>
                <a:srgbClr val="C00000"/>
              </a:solidFill>
            </a:endParaRPr>
          </a:p>
        </p:txBody>
      </p:sp>
      <p:sp>
        <p:nvSpPr>
          <p:cNvPr id="25" name="テキスト ボックス 24"/>
          <p:cNvSpPr txBox="1"/>
          <p:nvPr/>
        </p:nvSpPr>
        <p:spPr>
          <a:xfrm>
            <a:off x="7668344" y="4941168"/>
            <a:ext cx="504056" cy="523220"/>
          </a:xfrm>
          <a:prstGeom prst="rect">
            <a:avLst/>
          </a:prstGeom>
          <a:noFill/>
        </p:spPr>
        <p:txBody>
          <a:bodyPr wrap="square" rtlCol="0">
            <a:spAutoFit/>
          </a:bodyPr>
          <a:lstStyle/>
          <a:p>
            <a:r>
              <a:rPr lang="ja-JP" altLang="en-US" sz="2800" dirty="0">
                <a:solidFill>
                  <a:srgbClr val="C00000"/>
                </a:solidFill>
              </a:rPr>
              <a:t>〇</a:t>
            </a:r>
            <a:endParaRPr kumimoji="1" lang="ja-JP" altLang="en-US" sz="2800" dirty="0">
              <a:solidFill>
                <a:srgbClr val="C00000"/>
              </a:solidFill>
            </a:endParaRPr>
          </a:p>
        </p:txBody>
      </p:sp>
      <p:sp>
        <p:nvSpPr>
          <p:cNvPr id="26" name="正方形/長方形 25"/>
          <p:cNvSpPr/>
          <p:nvPr/>
        </p:nvSpPr>
        <p:spPr>
          <a:xfrm>
            <a:off x="5481959" y="3717032"/>
            <a:ext cx="1034257"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rPr>
              <a:t>選択肢</a:t>
            </a:r>
            <a:r>
              <a:rPr lang="en-US" altLang="ja-JP" dirty="0" smtClean="0">
                <a:solidFill>
                  <a:schemeClr val="tx2"/>
                </a:solidFill>
                <a:latin typeface="メイリオ" pitchFamily="50" charset="-128"/>
                <a:ea typeface="メイリオ" pitchFamily="50" charset="-128"/>
              </a:rPr>
              <a:t>A</a:t>
            </a:r>
            <a:endParaRPr lang="ja-JP" altLang="en-US" dirty="0"/>
          </a:p>
        </p:txBody>
      </p:sp>
      <p:sp>
        <p:nvSpPr>
          <p:cNvPr id="27" name="正方形/長方形 26"/>
          <p:cNvSpPr/>
          <p:nvPr/>
        </p:nvSpPr>
        <p:spPr>
          <a:xfrm>
            <a:off x="6876256" y="4149080"/>
            <a:ext cx="1032655"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rPr>
              <a:t>選択肢</a:t>
            </a:r>
            <a:r>
              <a:rPr lang="en-US" altLang="ja-JP" dirty="0">
                <a:solidFill>
                  <a:schemeClr val="tx2"/>
                </a:solidFill>
                <a:latin typeface="メイリオ" pitchFamily="50" charset="-128"/>
                <a:ea typeface="メイリオ" pitchFamily="50" charset="-128"/>
              </a:rPr>
              <a:t>B</a:t>
            </a:r>
            <a:endParaRPr lang="ja-JP" altLang="en-US" dirty="0"/>
          </a:p>
        </p:txBody>
      </p:sp>
      <p:sp>
        <p:nvSpPr>
          <p:cNvPr id="28" name="正方形/長方形 27"/>
          <p:cNvSpPr/>
          <p:nvPr/>
        </p:nvSpPr>
        <p:spPr>
          <a:xfrm>
            <a:off x="7426175" y="5373216"/>
            <a:ext cx="1032655"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rPr>
              <a:t>選択肢</a:t>
            </a:r>
            <a:r>
              <a:rPr lang="en-US" altLang="ja-JP" dirty="0" smtClean="0">
                <a:solidFill>
                  <a:schemeClr val="tx2"/>
                </a:solidFill>
                <a:latin typeface="メイリオ" pitchFamily="50" charset="-128"/>
                <a:ea typeface="メイリオ" pitchFamily="50" charset="-128"/>
              </a:rPr>
              <a:t>C</a:t>
            </a:r>
            <a:endParaRPr lang="ja-JP" altLang="en-US" dirty="0"/>
          </a:p>
        </p:txBody>
      </p:sp>
      <p:cxnSp>
        <p:nvCxnSpPr>
          <p:cNvPr id="30" name="直線コネクタ 29"/>
          <p:cNvCxnSpPr/>
          <p:nvPr/>
        </p:nvCxnSpPr>
        <p:spPr>
          <a:xfrm>
            <a:off x="971600" y="3789040"/>
            <a:ext cx="2160240" cy="0"/>
          </a:xfrm>
          <a:prstGeom prst="line">
            <a:avLst/>
          </a:prstGeom>
          <a:ln w="15875">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flipV="1">
            <a:off x="3275856" y="3933056"/>
            <a:ext cx="0" cy="1944216"/>
          </a:xfrm>
          <a:prstGeom prst="line">
            <a:avLst/>
          </a:prstGeom>
          <a:ln w="15875">
            <a:solidFill>
              <a:schemeClr val="tx2"/>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パレート最適の例</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628800"/>
            <a:ext cx="8568952" cy="4495800"/>
          </a:xfrm>
        </p:spPr>
        <p:txBody>
          <a:bodyPr>
            <a:normAutofit/>
          </a:bodyPr>
          <a:lstStyle/>
          <a:p>
            <a:pPr>
              <a:buNone/>
            </a:pPr>
            <a:r>
              <a:rPr lang="ja-JP" altLang="en-US" sz="3000" dirty="0" smtClean="0">
                <a:solidFill>
                  <a:schemeClr val="tx2"/>
                </a:solidFill>
                <a:latin typeface="メイリオ" pitchFamily="50" charset="-128"/>
                <a:ea typeface="メイリオ" pitchFamily="50" charset="-128"/>
              </a:rPr>
              <a:t>レストランの評価</a:t>
            </a:r>
            <a:endParaRPr lang="en-US" altLang="ja-JP" sz="3000" dirty="0" smtClean="0">
              <a:solidFill>
                <a:schemeClr val="tx2"/>
              </a:solidFill>
              <a:latin typeface="メイリオ" pitchFamily="50" charset="-128"/>
              <a:ea typeface="メイリオ" pitchFamily="50" charset="-128"/>
            </a:endParaRPr>
          </a:p>
        </p:txBody>
      </p:sp>
      <p:cxnSp>
        <p:nvCxnSpPr>
          <p:cNvPr id="13" name="直線矢印コネクタ 12"/>
          <p:cNvCxnSpPr/>
          <p:nvPr/>
        </p:nvCxnSpPr>
        <p:spPr>
          <a:xfrm>
            <a:off x="1368152" y="6063679"/>
            <a:ext cx="5904656" cy="0"/>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flipV="1">
            <a:off x="1368152" y="2679303"/>
            <a:ext cx="0" cy="3384376"/>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792088" y="2679303"/>
            <a:ext cx="504056" cy="1569660"/>
          </a:xfrm>
          <a:prstGeom prst="rect">
            <a:avLst/>
          </a:prstGeom>
          <a:noFill/>
        </p:spPr>
        <p:txBody>
          <a:bodyPr wrap="square" rtlCol="0">
            <a:spAutoFit/>
          </a:bodyPr>
          <a:lstStyle/>
          <a:p>
            <a:r>
              <a:rPr lang="ja-JP" altLang="en-US" sz="2400" dirty="0">
                <a:solidFill>
                  <a:schemeClr val="tx2"/>
                </a:solidFill>
                <a:latin typeface="メイリオ" pitchFamily="50" charset="-128"/>
                <a:ea typeface="メイリオ" pitchFamily="50" charset="-128"/>
              </a:rPr>
              <a:t>美味しさ</a:t>
            </a:r>
            <a:endParaRPr kumimoji="1" lang="ja-JP" altLang="en-US" sz="2400" dirty="0">
              <a:solidFill>
                <a:schemeClr val="tx2"/>
              </a:solidFill>
              <a:latin typeface="メイリオ" pitchFamily="50" charset="-128"/>
              <a:ea typeface="メイリオ" pitchFamily="50" charset="-128"/>
            </a:endParaRPr>
          </a:p>
        </p:txBody>
      </p:sp>
      <p:sp>
        <p:nvSpPr>
          <p:cNvPr id="16" name="テキスト ボックス 15"/>
          <p:cNvSpPr txBox="1"/>
          <p:nvPr/>
        </p:nvSpPr>
        <p:spPr>
          <a:xfrm>
            <a:off x="5868144" y="6135687"/>
            <a:ext cx="3024336" cy="461665"/>
          </a:xfrm>
          <a:prstGeom prst="rect">
            <a:avLst/>
          </a:prstGeom>
          <a:noFill/>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値段の</a:t>
            </a:r>
            <a:r>
              <a:rPr kumimoji="1" lang="ja-JP" altLang="en-US" sz="2400" dirty="0" smtClean="0">
                <a:solidFill>
                  <a:schemeClr val="tx2"/>
                </a:solidFill>
                <a:latin typeface="メイリオ" pitchFamily="50" charset="-128"/>
                <a:ea typeface="メイリオ" pitchFamily="50" charset="-128"/>
              </a:rPr>
              <a:t>逆数 </a:t>
            </a:r>
            <a:r>
              <a:rPr kumimoji="1" lang="en-US" altLang="ja-JP" sz="2400" dirty="0" smtClean="0">
                <a:solidFill>
                  <a:schemeClr val="tx2"/>
                </a:solidFill>
                <a:latin typeface="メイリオ" pitchFamily="50" charset="-128"/>
                <a:ea typeface="メイリオ" pitchFamily="50" charset="-128"/>
              </a:rPr>
              <a:t>(1/</a:t>
            </a:r>
            <a:r>
              <a:rPr kumimoji="1" lang="ja-JP" altLang="en-US" sz="2400" dirty="0" smtClean="0">
                <a:solidFill>
                  <a:schemeClr val="tx2"/>
                </a:solidFill>
                <a:latin typeface="メイリオ" pitchFamily="50" charset="-128"/>
                <a:ea typeface="メイリオ" pitchFamily="50" charset="-128"/>
              </a:rPr>
              <a:t>値段</a:t>
            </a:r>
            <a:r>
              <a:rPr kumimoji="1" lang="en-US" altLang="ja-JP" sz="2400" dirty="0" smtClean="0">
                <a:solidFill>
                  <a:schemeClr val="tx2"/>
                </a:solidFill>
                <a:latin typeface="メイリオ" pitchFamily="50" charset="-128"/>
                <a:ea typeface="メイリオ" pitchFamily="50" charset="-128"/>
              </a:rPr>
              <a:t>)</a:t>
            </a:r>
            <a:endParaRPr kumimoji="1" lang="ja-JP" altLang="en-US" sz="2400" dirty="0">
              <a:solidFill>
                <a:schemeClr val="tx2"/>
              </a:solidFill>
              <a:latin typeface="メイリオ" pitchFamily="50" charset="-128"/>
              <a:ea typeface="メイリオ" pitchFamily="50" charset="-128"/>
            </a:endParaRPr>
          </a:p>
        </p:txBody>
      </p:sp>
      <p:sp>
        <p:nvSpPr>
          <p:cNvPr id="26" name="正方形/長方形 25"/>
          <p:cNvSpPr/>
          <p:nvPr/>
        </p:nvSpPr>
        <p:spPr>
          <a:xfrm>
            <a:off x="1630039" y="3183359"/>
            <a:ext cx="1034257"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rPr>
              <a:t>選択肢</a:t>
            </a:r>
            <a:r>
              <a:rPr lang="en-US" altLang="ja-JP" dirty="0" smtClean="0">
                <a:solidFill>
                  <a:schemeClr val="tx2"/>
                </a:solidFill>
                <a:latin typeface="メイリオ" pitchFamily="50" charset="-128"/>
                <a:ea typeface="メイリオ" pitchFamily="50" charset="-128"/>
              </a:rPr>
              <a:t>A</a:t>
            </a:r>
            <a:endParaRPr lang="ja-JP" altLang="en-US" dirty="0"/>
          </a:p>
        </p:txBody>
      </p:sp>
      <p:sp>
        <p:nvSpPr>
          <p:cNvPr id="27" name="正方形/長方形 26"/>
          <p:cNvSpPr/>
          <p:nvPr/>
        </p:nvSpPr>
        <p:spPr>
          <a:xfrm>
            <a:off x="4151921" y="3822139"/>
            <a:ext cx="1032655"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rPr>
              <a:t>選択肢</a:t>
            </a:r>
            <a:r>
              <a:rPr lang="en-US" altLang="ja-JP" dirty="0">
                <a:solidFill>
                  <a:schemeClr val="tx2"/>
                </a:solidFill>
                <a:latin typeface="メイリオ" pitchFamily="50" charset="-128"/>
                <a:ea typeface="メイリオ" pitchFamily="50" charset="-128"/>
              </a:rPr>
              <a:t>B</a:t>
            </a:r>
            <a:endParaRPr lang="ja-JP" altLang="en-US" dirty="0"/>
          </a:p>
        </p:txBody>
      </p:sp>
      <p:sp>
        <p:nvSpPr>
          <p:cNvPr id="28" name="正方形/長方形 27"/>
          <p:cNvSpPr/>
          <p:nvPr/>
        </p:nvSpPr>
        <p:spPr>
          <a:xfrm>
            <a:off x="5160033" y="5118283"/>
            <a:ext cx="1032655" cy="369332"/>
          </a:xfrm>
          <a:prstGeom prst="rect">
            <a:avLst/>
          </a:prstGeom>
        </p:spPr>
        <p:txBody>
          <a:bodyPr wrap="none">
            <a:spAutoFit/>
          </a:bodyPr>
          <a:lstStyle/>
          <a:p>
            <a:r>
              <a:rPr lang="ja-JP" altLang="en-US" dirty="0" smtClean="0">
                <a:solidFill>
                  <a:schemeClr val="tx2"/>
                </a:solidFill>
                <a:latin typeface="メイリオ" pitchFamily="50" charset="-128"/>
                <a:ea typeface="メイリオ" pitchFamily="50" charset="-128"/>
              </a:rPr>
              <a:t>選択肢</a:t>
            </a:r>
            <a:r>
              <a:rPr lang="en-US" altLang="ja-JP" dirty="0" smtClean="0">
                <a:solidFill>
                  <a:schemeClr val="tx2"/>
                </a:solidFill>
                <a:latin typeface="メイリオ" pitchFamily="50" charset="-128"/>
                <a:ea typeface="メイリオ" pitchFamily="50" charset="-128"/>
              </a:rPr>
              <a:t>C</a:t>
            </a:r>
            <a:endParaRPr lang="ja-JP" altLang="en-US" dirty="0"/>
          </a:p>
        </p:txBody>
      </p:sp>
      <p:sp>
        <p:nvSpPr>
          <p:cNvPr id="18" name="スマイル 17"/>
          <p:cNvSpPr/>
          <p:nvPr/>
        </p:nvSpPr>
        <p:spPr>
          <a:xfrm>
            <a:off x="2016224" y="2535287"/>
            <a:ext cx="648072" cy="648072"/>
          </a:xfrm>
          <a:prstGeom prst="smileyFace">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角丸四角形吹き出し 18"/>
          <p:cNvSpPr/>
          <p:nvPr/>
        </p:nvSpPr>
        <p:spPr>
          <a:xfrm>
            <a:off x="2808312" y="2247255"/>
            <a:ext cx="2736304" cy="864096"/>
          </a:xfrm>
          <a:prstGeom prst="wedgeRoundRectCallout">
            <a:avLst>
              <a:gd name="adj1" fmla="val -58658"/>
              <a:gd name="adj2" fmla="val 32737"/>
              <a:gd name="adj3" fmla="val 16667"/>
            </a:avLst>
          </a:prstGeom>
          <a:solidFill>
            <a:srgbClr val="FFFF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smtClean="0">
                <a:solidFill>
                  <a:schemeClr val="tx2"/>
                </a:solidFill>
                <a:latin typeface="メイリオ" pitchFamily="50" charset="-128"/>
                <a:ea typeface="メイリオ" pitchFamily="50" charset="-128"/>
              </a:rPr>
              <a:t>値段は高いけど，すごく美味しい！</a:t>
            </a:r>
            <a:endParaRPr kumimoji="1" lang="ja-JP" altLang="en-US" sz="2400" dirty="0">
              <a:solidFill>
                <a:schemeClr val="tx2"/>
              </a:solidFill>
              <a:latin typeface="メイリオ" pitchFamily="50" charset="-128"/>
              <a:ea typeface="メイリオ" pitchFamily="50" charset="-128"/>
            </a:endParaRPr>
          </a:p>
        </p:txBody>
      </p:sp>
      <p:sp>
        <p:nvSpPr>
          <p:cNvPr id="20" name="スマイル 19"/>
          <p:cNvSpPr/>
          <p:nvPr/>
        </p:nvSpPr>
        <p:spPr>
          <a:xfrm>
            <a:off x="4320480" y="3183359"/>
            <a:ext cx="648072" cy="648072"/>
          </a:xfrm>
          <a:prstGeom prst="smileyFace">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吹き出し 20"/>
          <p:cNvSpPr/>
          <p:nvPr/>
        </p:nvSpPr>
        <p:spPr>
          <a:xfrm>
            <a:off x="5400600" y="3183359"/>
            <a:ext cx="2736304" cy="864096"/>
          </a:xfrm>
          <a:prstGeom prst="wedgeRoundRectCallout">
            <a:avLst>
              <a:gd name="adj1" fmla="val -67012"/>
              <a:gd name="adj2" fmla="val 4628"/>
              <a:gd name="adj3" fmla="val 16667"/>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2"/>
                </a:solidFill>
                <a:latin typeface="メイリオ" pitchFamily="50" charset="-128"/>
                <a:ea typeface="メイリオ" pitchFamily="50" charset="-128"/>
              </a:rPr>
              <a:t>味もそこそこで，値段も</a:t>
            </a:r>
            <a:r>
              <a:rPr lang="ja-JP" altLang="en-US" sz="2400" dirty="0" err="1" smtClean="0">
                <a:solidFill>
                  <a:schemeClr val="tx2"/>
                </a:solidFill>
                <a:latin typeface="メイリオ" pitchFamily="50" charset="-128"/>
                <a:ea typeface="メイリオ" pitchFamily="50" charset="-128"/>
              </a:rPr>
              <a:t>そこそこ</a:t>
            </a:r>
            <a:endParaRPr kumimoji="1" lang="ja-JP" altLang="en-US" sz="2400" dirty="0">
              <a:solidFill>
                <a:schemeClr val="tx2"/>
              </a:solidFill>
              <a:latin typeface="メイリオ" pitchFamily="50" charset="-128"/>
              <a:ea typeface="メイリオ" pitchFamily="50" charset="-128"/>
            </a:endParaRPr>
          </a:p>
        </p:txBody>
      </p:sp>
      <p:sp>
        <p:nvSpPr>
          <p:cNvPr id="22" name="スマイル 21"/>
          <p:cNvSpPr/>
          <p:nvPr/>
        </p:nvSpPr>
        <p:spPr>
          <a:xfrm>
            <a:off x="5328592" y="4479503"/>
            <a:ext cx="648072" cy="648072"/>
          </a:xfrm>
          <a:prstGeom prst="smileyFace">
            <a:avLst/>
          </a:prstGeom>
          <a:solidFill>
            <a:schemeClr val="accent6">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吹き出し 28"/>
          <p:cNvSpPr/>
          <p:nvPr/>
        </p:nvSpPr>
        <p:spPr>
          <a:xfrm>
            <a:off x="6192688" y="4407495"/>
            <a:ext cx="2699792" cy="864096"/>
          </a:xfrm>
          <a:prstGeom prst="wedgeRoundRectCallout">
            <a:avLst>
              <a:gd name="adj1" fmla="val -61791"/>
              <a:gd name="adj2" fmla="val 14549"/>
              <a:gd name="adj3" fmla="val 16667"/>
            </a:avLst>
          </a:prstGeom>
          <a:solidFill>
            <a:schemeClr val="accent6">
              <a:lumMod val="40000"/>
              <a:lumOff val="6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solidFill>
                  <a:schemeClr val="tx2"/>
                </a:solidFill>
                <a:latin typeface="メイリオ" pitchFamily="50" charset="-128"/>
                <a:ea typeface="メイリオ" pitchFamily="50" charset="-128"/>
              </a:rPr>
              <a:t>味は微妙だが，値段は安い！</a:t>
            </a:r>
            <a:endParaRPr kumimoji="1" lang="ja-JP" altLang="en-US" sz="2400" dirty="0">
              <a:solidFill>
                <a:schemeClr val="tx2"/>
              </a:solidFill>
              <a:latin typeface="メイリオ" pitchFamily="50" charset="-128"/>
              <a:ea typeface="メイリオ" pitchFamily="50" charset="-128"/>
            </a:endParaRPr>
          </a:p>
        </p:txBody>
      </p:sp>
      <p:grpSp>
        <p:nvGrpSpPr>
          <p:cNvPr id="39" name="グループ化 38"/>
          <p:cNvGrpSpPr/>
          <p:nvPr/>
        </p:nvGrpSpPr>
        <p:grpSpPr>
          <a:xfrm>
            <a:off x="2339752" y="4839543"/>
            <a:ext cx="648072" cy="677689"/>
            <a:chOff x="2555776" y="4767534"/>
            <a:chExt cx="648072" cy="677689"/>
          </a:xfrm>
        </p:grpSpPr>
        <p:sp>
          <p:nvSpPr>
            <p:cNvPr id="30" name="円/楕円 29"/>
            <p:cNvSpPr/>
            <p:nvPr/>
          </p:nvSpPr>
          <p:spPr>
            <a:xfrm>
              <a:off x="2555776" y="4767534"/>
              <a:ext cx="648072" cy="677689"/>
            </a:xfrm>
            <a:prstGeom prst="ellipse">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p:cNvCxnSpPr/>
            <p:nvPr/>
          </p:nvCxnSpPr>
          <p:spPr>
            <a:xfrm>
              <a:off x="2699792" y="4941168"/>
              <a:ext cx="144016" cy="14401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flipV="1">
              <a:off x="2699792" y="4941168"/>
              <a:ext cx="135632" cy="1524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a:off x="2915816" y="4941168"/>
              <a:ext cx="144016" cy="14401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flipV="1">
              <a:off x="2915816" y="4941168"/>
              <a:ext cx="135632" cy="1524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38" name="円弧 37"/>
            <p:cNvSpPr/>
            <p:nvPr/>
          </p:nvSpPr>
          <p:spPr>
            <a:xfrm rot="19470609">
              <a:off x="2670529" y="5225312"/>
              <a:ext cx="360040" cy="216024"/>
            </a:xfrm>
            <a:prstGeom prst="arc">
              <a:avLst/>
            </a:prstGeom>
            <a:ln w="25400">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sp>
        <p:nvSpPr>
          <p:cNvPr id="40" name="角丸四角形吹き出し 39"/>
          <p:cNvSpPr/>
          <p:nvPr/>
        </p:nvSpPr>
        <p:spPr>
          <a:xfrm>
            <a:off x="3059832" y="4797152"/>
            <a:ext cx="1872208" cy="864096"/>
          </a:xfrm>
          <a:prstGeom prst="wedgeRoundRectCallout">
            <a:avLst>
              <a:gd name="adj1" fmla="val -61791"/>
              <a:gd name="adj2" fmla="val 14549"/>
              <a:gd name="adj3" fmla="val 16667"/>
            </a:avLst>
          </a:prstGeom>
          <a:solidFill>
            <a:srgbClr val="66FFFF"/>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smtClean="0">
                <a:solidFill>
                  <a:schemeClr val="tx2"/>
                </a:solidFill>
                <a:latin typeface="メイリオ" pitchFamily="50" charset="-128"/>
                <a:ea typeface="メイリオ" pitchFamily="50" charset="-128"/>
              </a:rPr>
              <a:t>不味いし，高い！</a:t>
            </a:r>
            <a:endParaRPr kumimoji="1" lang="ja-JP" altLang="en-US" sz="24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評価基準が複数ある場合</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495800"/>
          </a:xfrm>
        </p:spPr>
        <p:txBody>
          <a:bodyPr>
            <a:normAutofit/>
          </a:bodyPr>
          <a:lstStyle/>
          <a:p>
            <a:pPr>
              <a:buNone/>
            </a:pPr>
            <a:r>
              <a:rPr lang="en-US" altLang="ja-JP" sz="3000" u="sng" dirty="0" smtClean="0">
                <a:solidFill>
                  <a:schemeClr val="tx2"/>
                </a:solidFill>
                <a:latin typeface="メイリオ" pitchFamily="50" charset="-128"/>
                <a:ea typeface="メイリオ" pitchFamily="50" charset="-128"/>
              </a:rPr>
              <a:t>Q:</a:t>
            </a:r>
            <a:r>
              <a:rPr lang="ja-JP" altLang="en-US" sz="3000" u="sng" dirty="0" smtClean="0">
                <a:solidFill>
                  <a:schemeClr val="tx2"/>
                </a:solidFill>
                <a:latin typeface="メイリオ" pitchFamily="50" charset="-128"/>
                <a:ea typeface="メイリオ" pitchFamily="50" charset="-128"/>
              </a:rPr>
              <a:t>どうやってベストなものを選ぶ？</a:t>
            </a:r>
            <a:endParaRPr lang="en-US" altLang="ja-JP" sz="3000" u="sng"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全てを数量化する</a:t>
            </a:r>
            <a:r>
              <a:rPr lang="en-US" altLang="ja-JP" sz="3000" dirty="0" smtClean="0">
                <a:solidFill>
                  <a:schemeClr val="tx2"/>
                </a:solidFill>
                <a:latin typeface="メイリオ" pitchFamily="50" charset="-128"/>
                <a:ea typeface="メイリオ" pitchFamily="50" charset="-128"/>
              </a:rPr>
              <a:t>(</a:t>
            </a:r>
            <a:r>
              <a:rPr lang="ja-JP" altLang="en-US" sz="3000" dirty="0" smtClean="0">
                <a:solidFill>
                  <a:schemeClr val="tx2"/>
                </a:solidFill>
                <a:latin typeface="メイリオ" pitchFamily="50" charset="-128"/>
                <a:ea typeface="メイリオ" pitchFamily="50" charset="-128"/>
              </a:rPr>
              <a:t>得点でつける！</a:t>
            </a:r>
            <a:r>
              <a:rPr lang="en-US" altLang="ja-JP" sz="3000" dirty="0" smtClean="0">
                <a:solidFill>
                  <a:schemeClr val="tx2"/>
                </a:solidFill>
                <a:latin typeface="メイリオ" pitchFamily="50" charset="-128"/>
                <a:ea typeface="メイリオ" pitchFamily="50" charset="-128"/>
              </a:rPr>
              <a:t>)</a:t>
            </a:r>
          </a:p>
          <a:p>
            <a:pPr lvl="1"/>
            <a:r>
              <a:rPr lang="ja-JP" altLang="en-US" sz="2700" dirty="0" smtClean="0">
                <a:solidFill>
                  <a:schemeClr val="tx2"/>
                </a:solidFill>
                <a:latin typeface="メイリオ" pitchFamily="50" charset="-128"/>
                <a:ea typeface="メイリオ" pitchFamily="50" charset="-128"/>
              </a:rPr>
              <a:t>評価基準の点数付け</a:t>
            </a:r>
            <a:endParaRPr lang="en-US" altLang="ja-JP" sz="2700" dirty="0" smtClean="0">
              <a:solidFill>
                <a:schemeClr val="tx2"/>
              </a:solidFill>
              <a:latin typeface="メイリオ" pitchFamily="50" charset="-128"/>
              <a:ea typeface="メイリオ" pitchFamily="50" charset="-128"/>
            </a:endParaRPr>
          </a:p>
          <a:p>
            <a:pPr lvl="1"/>
            <a:r>
              <a:rPr lang="ja-JP" altLang="en-US" sz="2700" dirty="0" smtClean="0">
                <a:solidFill>
                  <a:schemeClr val="tx2"/>
                </a:solidFill>
                <a:latin typeface="メイリオ" pitchFamily="50" charset="-128"/>
                <a:ea typeface="メイリオ" pitchFamily="50" charset="-128"/>
              </a:rPr>
              <a:t>評価基準に対する候補の点数付け</a:t>
            </a:r>
            <a:endParaRPr lang="en-US" altLang="ja-JP" sz="27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最も得点の高いもの＝ベストなものとする</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数量化って何ですか？</a:t>
            </a:r>
            <a:endParaRPr lang="en-US" altLang="ja-JP" sz="3000" dirty="0" smtClean="0">
              <a:solidFill>
                <a:schemeClr val="tx2"/>
              </a:solidFill>
              <a:latin typeface="メイリオ" pitchFamily="50" charset="-128"/>
              <a:ea typeface="メイリオ" pitchFamily="50" charset="-128"/>
            </a:endParaRPr>
          </a:p>
          <a:p>
            <a:pPr>
              <a:spcBef>
                <a:spcPts val="0"/>
              </a:spcBef>
              <a:buNone/>
            </a:pPr>
            <a:r>
              <a:rPr lang="ja-JP" altLang="en-US" sz="3000" dirty="0" smtClean="0">
                <a:solidFill>
                  <a:schemeClr val="tx2"/>
                </a:solidFill>
                <a:latin typeface="メイリオ" pitchFamily="50" charset="-128"/>
                <a:ea typeface="メイリオ" pitchFamily="50" charset="-128"/>
              </a:rPr>
              <a:t>  どうやって得点をつけるの？</a:t>
            </a:r>
            <a:endParaRPr lang="en-US" altLang="ja-JP" sz="30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今日の講義</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評価基準が複数ある場合の意思決定法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数量化意思決定法</a:t>
            </a:r>
            <a:endParaRPr lang="en-US" altLang="ja-JP" sz="3000" b="1" dirty="0" smtClean="0">
              <a:solidFill>
                <a:srgbClr val="C00000"/>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階層図</a:t>
            </a:r>
            <a:endParaRPr lang="en-US" altLang="ja-JP" sz="3000" b="1" dirty="0" smtClean="0">
              <a:solidFill>
                <a:srgbClr val="C00000"/>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一対比較</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総合評価</a:t>
            </a:r>
            <a:endParaRPr lang="en-US" altLang="ja-JP" sz="3000" dirty="0" smtClean="0">
              <a:solidFill>
                <a:schemeClr val="bg1">
                  <a:lumMod val="95000"/>
                </a:schemeClr>
              </a:solidFill>
              <a:latin typeface="メイリオ" pitchFamily="50" charset="-128"/>
              <a:ea typeface="メイリオ" pitchFamily="50" charset="-128"/>
            </a:endParaRPr>
          </a:p>
          <a:p>
            <a:endParaRPr lang="en-US" altLang="ja-JP" sz="12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一対比較の整合性</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評価基準の階層化</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感度分析</a:t>
            </a:r>
            <a:endParaRPr lang="en-US" altLang="ja-JP" sz="3000" dirty="0" smtClean="0">
              <a:solidFill>
                <a:schemeClr val="bg1">
                  <a:lumMod val="95000"/>
                </a:schemeClr>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smtClean="0">
                <a:latin typeface="メイリオ" pitchFamily="50" charset="-128"/>
                <a:ea typeface="メイリオ" pitchFamily="50" charset="-128"/>
              </a:rPr>
              <a:t>数量化意思決定</a:t>
            </a:r>
            <a:endParaRPr kumimoji="1" lang="ja-JP" altLang="en-US" b="1"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752528"/>
          </a:xfrm>
        </p:spPr>
        <p:txBody>
          <a:bodyPr>
            <a:normAutofit/>
          </a:bodyPr>
          <a:lstStyle/>
          <a:p>
            <a:pPr>
              <a:buNone/>
            </a:pPr>
            <a:r>
              <a:rPr lang="ja-JP" altLang="en-US" dirty="0" smtClean="0">
                <a:solidFill>
                  <a:schemeClr val="tx2"/>
                </a:solidFill>
                <a:latin typeface="メイリオ" pitchFamily="50" charset="-128"/>
                <a:ea typeface="メイリオ" pitchFamily="50" charset="-128"/>
              </a:rPr>
              <a:t>例：車選び</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まずは簡単な例から</a:t>
            </a:r>
            <a:r>
              <a:rPr lang="en-US" altLang="ja-JP" dirty="0" smtClean="0">
                <a:solidFill>
                  <a:schemeClr val="tx2"/>
                </a:solidFill>
                <a:latin typeface="メイリオ" pitchFamily="50" charset="-128"/>
                <a:ea typeface="メイリオ" pitchFamily="50" charset="-128"/>
              </a:rPr>
              <a:t>)</a:t>
            </a:r>
          </a:p>
          <a:p>
            <a:r>
              <a:rPr lang="ja-JP" altLang="en-US" dirty="0" smtClean="0">
                <a:solidFill>
                  <a:schemeClr val="tx2"/>
                </a:solidFill>
                <a:latin typeface="メイリオ" pitchFamily="50" charset="-128"/>
                <a:ea typeface="メイリオ" pitchFamily="50" charset="-128"/>
              </a:rPr>
              <a:t>選択基準：</a:t>
            </a:r>
            <a:r>
              <a:rPr lang="ja-JP" altLang="en-US" b="1" u="sng" dirty="0" smtClean="0">
                <a:solidFill>
                  <a:schemeClr val="tx2"/>
                </a:solidFill>
                <a:latin typeface="メイリオ" pitchFamily="50" charset="-128"/>
                <a:ea typeface="メイリオ" pitchFamily="50" charset="-128"/>
              </a:rPr>
              <a:t>価格</a:t>
            </a:r>
            <a:r>
              <a:rPr lang="ja-JP" altLang="en-US" u="sng" dirty="0" smtClean="0">
                <a:solidFill>
                  <a:schemeClr val="tx2"/>
                </a:solidFill>
                <a:latin typeface="メイリオ" pitchFamily="50" charset="-128"/>
                <a:ea typeface="メイリオ" pitchFamily="50" charset="-128"/>
              </a:rPr>
              <a:t>・</a:t>
            </a:r>
            <a:r>
              <a:rPr lang="ja-JP" altLang="en-US" b="1" u="sng" dirty="0" smtClean="0">
                <a:solidFill>
                  <a:schemeClr val="tx2"/>
                </a:solidFill>
                <a:latin typeface="メイリオ" pitchFamily="50" charset="-128"/>
                <a:ea typeface="メイリオ" pitchFamily="50" charset="-128"/>
              </a:rPr>
              <a:t>装備</a:t>
            </a:r>
            <a:r>
              <a:rPr lang="ja-JP" altLang="en-US" u="sng" dirty="0" smtClean="0">
                <a:solidFill>
                  <a:schemeClr val="tx2"/>
                </a:solidFill>
                <a:latin typeface="メイリオ" pitchFamily="50" charset="-128"/>
                <a:ea typeface="メイリオ" pitchFamily="50" charset="-128"/>
              </a:rPr>
              <a:t>・</a:t>
            </a:r>
            <a:r>
              <a:rPr lang="ja-JP" altLang="en-US" b="1" u="sng" dirty="0" smtClean="0">
                <a:solidFill>
                  <a:schemeClr val="tx2"/>
                </a:solidFill>
                <a:latin typeface="メイリオ" pitchFamily="50" charset="-128"/>
                <a:ea typeface="メイリオ" pitchFamily="50" charset="-128"/>
              </a:rPr>
              <a:t>環境</a:t>
            </a:r>
            <a:r>
              <a:rPr lang="ja-JP" altLang="en-US" dirty="0" smtClean="0">
                <a:solidFill>
                  <a:schemeClr val="tx2"/>
                </a:solidFill>
                <a:latin typeface="メイリオ" pitchFamily="50" charset="-128"/>
                <a:ea typeface="メイリオ" pitchFamily="50" charset="-128"/>
              </a:rPr>
              <a:t>への優しさ</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選択候補：</a:t>
            </a:r>
            <a:r>
              <a:rPr lang="ja-JP" altLang="en-US" b="1" u="sng" dirty="0" smtClean="0">
                <a:solidFill>
                  <a:schemeClr val="tx2"/>
                </a:solidFill>
                <a:latin typeface="メイリオ" pitchFamily="50" charset="-128"/>
                <a:ea typeface="メイリオ" pitchFamily="50" charset="-128"/>
              </a:rPr>
              <a:t>トヨタ</a:t>
            </a:r>
            <a:r>
              <a:rPr lang="ja-JP" altLang="en-US" u="sng" dirty="0" smtClean="0">
                <a:solidFill>
                  <a:schemeClr val="tx2"/>
                </a:solidFill>
                <a:latin typeface="メイリオ" pitchFamily="50" charset="-128"/>
                <a:ea typeface="メイリオ" pitchFamily="50" charset="-128"/>
              </a:rPr>
              <a:t>・</a:t>
            </a:r>
            <a:r>
              <a:rPr lang="ja-JP" altLang="en-US" b="1" u="sng" dirty="0" smtClean="0">
                <a:solidFill>
                  <a:schemeClr val="tx2"/>
                </a:solidFill>
                <a:latin typeface="メイリオ" pitchFamily="50" charset="-128"/>
                <a:ea typeface="メイリオ" pitchFamily="50" charset="-128"/>
              </a:rPr>
              <a:t>ニッサン</a:t>
            </a:r>
            <a:r>
              <a:rPr lang="ja-JP" altLang="en-US" u="sng" dirty="0" smtClean="0">
                <a:solidFill>
                  <a:schemeClr val="tx2"/>
                </a:solidFill>
                <a:latin typeface="メイリオ" pitchFamily="50" charset="-128"/>
                <a:ea typeface="メイリオ" pitchFamily="50" charset="-128"/>
              </a:rPr>
              <a:t>・</a:t>
            </a:r>
            <a:r>
              <a:rPr lang="ja-JP" altLang="en-US" b="1" u="sng" dirty="0" smtClean="0">
                <a:solidFill>
                  <a:schemeClr val="tx2"/>
                </a:solidFill>
                <a:latin typeface="メイリオ" pitchFamily="50" charset="-128"/>
                <a:ea typeface="メイリオ" pitchFamily="50" charset="-128"/>
              </a:rPr>
              <a:t>ベンツ</a:t>
            </a:r>
            <a:endParaRPr lang="en-US" altLang="ja-JP" b="1" u="sng" dirty="0" smtClean="0">
              <a:solidFill>
                <a:schemeClr val="tx2"/>
              </a:solidFill>
              <a:latin typeface="メイリオ" pitchFamily="50" charset="-128"/>
              <a:ea typeface="メイリオ" pitchFamily="50" charset="-128"/>
            </a:endParaRPr>
          </a:p>
          <a:p>
            <a:endParaRPr lang="en-US" altLang="ja-JP" dirty="0" smtClean="0">
              <a:solidFill>
                <a:schemeClr val="tx2"/>
              </a:solidFill>
              <a:latin typeface="メイリオ" pitchFamily="50" charset="-128"/>
              <a:ea typeface="メイリオ" pitchFamily="50" charset="-128"/>
            </a:endParaRPr>
          </a:p>
          <a:p>
            <a:pPr>
              <a:buNone/>
            </a:pPr>
            <a:r>
              <a:rPr lang="ja-JP" altLang="en-US" b="1" dirty="0" smtClean="0">
                <a:solidFill>
                  <a:srgbClr val="C00000"/>
                </a:solidFill>
                <a:latin typeface="メイリオ" pitchFamily="50" charset="-128"/>
                <a:ea typeface="メイリオ" pitchFamily="50" charset="-128"/>
              </a:rPr>
              <a:t>数量化</a:t>
            </a:r>
            <a:r>
              <a:rPr lang="en-US" altLang="ja-JP" b="1" dirty="0" smtClean="0">
                <a:solidFill>
                  <a:srgbClr val="C00000"/>
                </a:solidFill>
                <a:latin typeface="メイリオ" pitchFamily="50" charset="-128"/>
                <a:ea typeface="メイリオ" pitchFamily="50" charset="-128"/>
              </a:rPr>
              <a:t>(</a:t>
            </a:r>
            <a:r>
              <a:rPr lang="ja-JP" altLang="en-US" b="1" dirty="0" smtClean="0">
                <a:solidFill>
                  <a:srgbClr val="C00000"/>
                </a:solidFill>
                <a:latin typeface="メイリオ" pitchFamily="50" charset="-128"/>
                <a:ea typeface="メイリオ" pitchFamily="50" charset="-128"/>
              </a:rPr>
              <a:t>点数付け</a:t>
            </a:r>
            <a:r>
              <a:rPr lang="en-US" altLang="ja-JP" b="1" dirty="0" smtClean="0">
                <a:solidFill>
                  <a:srgbClr val="C00000"/>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の</a:t>
            </a:r>
            <a:r>
              <a:rPr lang="ja-JP" altLang="en-US" dirty="0" smtClean="0">
                <a:solidFill>
                  <a:schemeClr val="tx2"/>
                </a:solidFill>
                <a:latin typeface="メイリオ" pitchFamily="50" charset="-128"/>
                <a:ea typeface="メイリオ" pitchFamily="50" charset="-128"/>
              </a:rPr>
              <a:t>手順</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手順</a:t>
            </a:r>
            <a:r>
              <a:rPr lang="en-US" altLang="ja-JP" dirty="0" smtClean="0">
                <a:solidFill>
                  <a:schemeClr val="tx2"/>
                </a:solidFill>
                <a:latin typeface="メイリオ" pitchFamily="50" charset="-128"/>
                <a:ea typeface="メイリオ" pitchFamily="50" charset="-128"/>
              </a:rPr>
              <a:t>1</a:t>
            </a:r>
            <a:r>
              <a:rPr lang="ja-JP" altLang="en-US" dirty="0"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3</a:t>
            </a:r>
            <a:r>
              <a:rPr lang="ja-JP" altLang="en-US" dirty="0" err="1" smtClean="0">
                <a:solidFill>
                  <a:schemeClr val="tx2"/>
                </a:solidFill>
                <a:latin typeface="メイリオ" pitchFamily="50" charset="-128"/>
                <a:ea typeface="メイリオ" pitchFamily="50" charset="-128"/>
              </a:rPr>
              <a:t>つの</a:t>
            </a:r>
            <a:r>
              <a:rPr lang="ja-JP" altLang="en-US" dirty="0" smtClean="0">
                <a:solidFill>
                  <a:schemeClr val="tx2"/>
                </a:solidFill>
                <a:latin typeface="メイリオ" pitchFamily="50" charset="-128"/>
                <a:ea typeface="メイリオ" pitchFamily="50" charset="-128"/>
              </a:rPr>
              <a:t>選択基準の重要さに応じて</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相対</a:t>
            </a:r>
            <a:r>
              <a:rPr lang="en-US" altLang="ja-JP" dirty="0" smtClean="0">
                <a:solidFill>
                  <a:schemeClr val="tx2"/>
                </a:solidFill>
                <a:latin typeface="メイリオ" pitchFamily="50" charset="-128"/>
                <a:ea typeface="メイリオ" pitchFamily="50" charset="-128"/>
              </a:rPr>
              <a:t>)</a:t>
            </a:r>
          </a:p>
          <a:p>
            <a:pPr>
              <a:spcBef>
                <a:spcPts val="0"/>
              </a:spcBef>
              <a:buNone/>
            </a:pPr>
            <a:r>
              <a:rPr lang="ja-JP" altLang="en-US" dirty="0" smtClean="0">
                <a:solidFill>
                  <a:schemeClr val="tx2"/>
                </a:solidFill>
                <a:latin typeface="メイリオ" pitchFamily="50" charset="-128"/>
                <a:ea typeface="メイリオ" pitchFamily="50" charset="-128"/>
              </a:rPr>
              <a:t>　　　　 点数をつける</a:t>
            </a:r>
            <a:endParaRPr lang="en-US" altLang="ja-JP" dirty="0" smtClean="0">
              <a:solidFill>
                <a:schemeClr val="tx2"/>
              </a:solidFill>
              <a:latin typeface="メイリオ" pitchFamily="50" charset="-128"/>
              <a:ea typeface="メイリオ" pitchFamily="50" charset="-128"/>
            </a:endParaRPr>
          </a:p>
          <a:p>
            <a:pPr>
              <a:spcBef>
                <a:spcPts val="0"/>
              </a:spcBef>
            </a:pPr>
            <a:r>
              <a:rPr lang="ja-JP" altLang="en-US" dirty="0" smtClean="0">
                <a:solidFill>
                  <a:schemeClr val="tx2"/>
                </a:solidFill>
                <a:latin typeface="メイリオ" pitchFamily="50" charset="-128"/>
                <a:ea typeface="メイリオ" pitchFamily="50" charset="-128"/>
              </a:rPr>
              <a:t>手順</a:t>
            </a:r>
            <a:r>
              <a:rPr lang="en-US" altLang="ja-JP" dirty="0" smtClean="0">
                <a:solidFill>
                  <a:schemeClr val="tx2"/>
                </a:solidFill>
                <a:latin typeface="メイリオ" pitchFamily="50" charset="-128"/>
                <a:ea typeface="メイリオ" pitchFamily="50" charset="-128"/>
              </a:rPr>
              <a:t>2</a:t>
            </a:r>
            <a:r>
              <a:rPr lang="ja-JP" altLang="en-US" dirty="0" smtClean="0">
                <a:solidFill>
                  <a:schemeClr val="tx2"/>
                </a:solidFill>
                <a:latin typeface="メイリオ" pitchFamily="50" charset="-128"/>
                <a:ea typeface="メイリオ" pitchFamily="50" charset="-128"/>
              </a:rPr>
              <a:t>：各選択基準の下で，各候補の</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相対</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点数</a:t>
            </a:r>
            <a:endParaRPr lang="en-US" altLang="ja-JP" dirty="0" smtClean="0">
              <a:solidFill>
                <a:schemeClr val="tx2"/>
              </a:solidFill>
              <a:latin typeface="メイリオ" pitchFamily="50" charset="-128"/>
              <a:ea typeface="メイリオ" pitchFamily="50" charset="-128"/>
            </a:endParaRPr>
          </a:p>
          <a:p>
            <a:pPr>
              <a:spcBef>
                <a:spcPts val="0"/>
              </a:spcBef>
              <a:buNone/>
            </a:pPr>
            <a:r>
              <a:rPr lang="ja-JP" altLang="en-US" dirty="0" smtClean="0">
                <a:solidFill>
                  <a:schemeClr val="tx2"/>
                </a:solidFill>
                <a:latin typeface="メイリオ" pitchFamily="50" charset="-128"/>
                <a:ea typeface="メイリオ" pitchFamily="50" charset="-128"/>
              </a:rPr>
              <a:t>　　　　 をつける</a:t>
            </a:r>
            <a:endParaRPr lang="en-US" altLang="ja-JP" dirty="0" smtClean="0">
              <a:solidFill>
                <a:schemeClr val="tx2"/>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dirty="0" smtClean="0">
                <a:solidFill>
                  <a:schemeClr val="tx2"/>
                </a:solidFill>
                <a:latin typeface="メイリオ" pitchFamily="50" charset="-128"/>
                <a:ea typeface="メイリオ" pitchFamily="50" charset="-128"/>
              </a:rPr>
              <a:t>テキスト</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P.144</a:t>
            </a:r>
            <a:r>
              <a:rPr lang="ja-JP" altLang="en-US" sz="2000" dirty="0" smtClean="0">
                <a:solidFill>
                  <a:schemeClr val="tx2"/>
                </a:solidFill>
                <a:latin typeface="メイリオ" pitchFamily="50" charset="-128"/>
                <a:ea typeface="メイリオ" pitchFamily="50" charset="-128"/>
              </a:rPr>
              <a:t>～</a:t>
            </a:r>
            <a:endParaRPr lang="ja-JP" alt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問題を整理し，図式化しよう！</a:t>
            </a:r>
            <a:endParaRPr kumimoji="1" lang="ja-JP" altLang="en-US" dirty="0">
              <a:latin typeface="メイリオ" pitchFamily="50" charset="-128"/>
              <a:ea typeface="メイリオ" pitchFamily="50" charset="-128"/>
            </a:endParaRPr>
          </a:p>
        </p:txBody>
      </p:sp>
      <p:sp>
        <p:nvSpPr>
          <p:cNvPr id="5" name="正方形/長方形 4"/>
          <p:cNvSpPr/>
          <p:nvPr/>
        </p:nvSpPr>
        <p:spPr>
          <a:xfrm>
            <a:off x="3491880" y="177281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車の購入</a:t>
            </a:r>
            <a:endParaRPr kumimoji="1" lang="ja-JP" altLang="en-US" sz="2800" dirty="0">
              <a:solidFill>
                <a:schemeClr val="tx2"/>
              </a:solidFill>
              <a:latin typeface="メイリオ" pitchFamily="50" charset="-128"/>
              <a:ea typeface="メイリオ" pitchFamily="50" charset="-128"/>
            </a:endParaRPr>
          </a:p>
        </p:txBody>
      </p:sp>
      <p:sp>
        <p:nvSpPr>
          <p:cNvPr id="6" name="正方形/長方形 5"/>
          <p:cNvSpPr/>
          <p:nvPr/>
        </p:nvSpPr>
        <p:spPr>
          <a:xfrm>
            <a:off x="611560"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価格基準</a:t>
            </a:r>
            <a:endParaRPr kumimoji="1" lang="ja-JP" altLang="en-US" sz="2800" dirty="0">
              <a:solidFill>
                <a:schemeClr val="tx2"/>
              </a:solidFill>
              <a:latin typeface="メイリオ" pitchFamily="50" charset="-128"/>
              <a:ea typeface="メイリオ" pitchFamily="50" charset="-128"/>
            </a:endParaRPr>
          </a:p>
        </p:txBody>
      </p:sp>
      <p:sp>
        <p:nvSpPr>
          <p:cNvPr id="7" name="正方形/長方形 6"/>
          <p:cNvSpPr/>
          <p:nvPr/>
        </p:nvSpPr>
        <p:spPr>
          <a:xfrm>
            <a:off x="3491880"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装備基準</a:t>
            </a:r>
            <a:endParaRPr kumimoji="1" lang="ja-JP" altLang="en-US" sz="2800" dirty="0">
              <a:solidFill>
                <a:schemeClr val="tx2"/>
              </a:solidFill>
              <a:latin typeface="メイリオ" pitchFamily="50" charset="-128"/>
              <a:ea typeface="メイリオ" pitchFamily="50" charset="-128"/>
            </a:endParaRPr>
          </a:p>
        </p:txBody>
      </p:sp>
      <p:sp>
        <p:nvSpPr>
          <p:cNvPr id="8" name="正方形/長方形 7"/>
          <p:cNvSpPr/>
          <p:nvPr/>
        </p:nvSpPr>
        <p:spPr>
          <a:xfrm>
            <a:off x="6444208"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環境基準</a:t>
            </a:r>
            <a:endParaRPr kumimoji="1" lang="ja-JP" altLang="en-US" sz="2800" dirty="0">
              <a:solidFill>
                <a:schemeClr val="tx2"/>
              </a:solidFill>
              <a:latin typeface="メイリオ" pitchFamily="50" charset="-128"/>
              <a:ea typeface="メイリオ" pitchFamily="50" charset="-128"/>
            </a:endParaRPr>
          </a:p>
        </p:txBody>
      </p:sp>
      <p:sp>
        <p:nvSpPr>
          <p:cNvPr id="9" name="正方形/長方形 8"/>
          <p:cNvSpPr/>
          <p:nvPr/>
        </p:nvSpPr>
        <p:spPr>
          <a:xfrm>
            <a:off x="395536"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10" name="正方形/長方形 9"/>
          <p:cNvSpPr/>
          <p:nvPr/>
        </p:nvSpPr>
        <p:spPr>
          <a:xfrm>
            <a:off x="1368152"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12" name="正方形/長方形 11"/>
          <p:cNvSpPr/>
          <p:nvPr/>
        </p:nvSpPr>
        <p:spPr>
          <a:xfrm>
            <a:off x="2340768"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20" name="直線コネクタ 19"/>
          <p:cNvCxnSpPr>
            <a:stCxn id="5" idx="2"/>
            <a:endCxn id="7" idx="0"/>
          </p:cNvCxnSpPr>
          <p:nvPr/>
        </p:nvCxnSpPr>
        <p:spPr>
          <a:xfrm>
            <a:off x="4608004" y="2348880"/>
            <a:ext cx="0"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stCxn id="5" idx="2"/>
            <a:endCxn id="6" idx="0"/>
          </p:cNvCxnSpPr>
          <p:nvPr/>
        </p:nvCxnSpPr>
        <p:spPr>
          <a:xfrm flipH="1">
            <a:off x="1727684" y="2348880"/>
            <a:ext cx="2880320"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5" idx="2"/>
            <a:endCxn id="8" idx="0"/>
          </p:cNvCxnSpPr>
          <p:nvPr/>
        </p:nvCxnSpPr>
        <p:spPr>
          <a:xfrm>
            <a:off x="4608004" y="2348880"/>
            <a:ext cx="2952328"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a:stCxn id="6" idx="2"/>
            <a:endCxn id="10" idx="0"/>
          </p:cNvCxnSpPr>
          <p:nvPr/>
        </p:nvCxnSpPr>
        <p:spPr>
          <a:xfrm flipH="1">
            <a:off x="1710444"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a:stCxn id="6" idx="2"/>
            <a:endCxn id="9" idx="0"/>
          </p:cNvCxnSpPr>
          <p:nvPr/>
        </p:nvCxnSpPr>
        <p:spPr>
          <a:xfrm flipH="1">
            <a:off x="737828"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a:stCxn id="6" idx="2"/>
            <a:endCxn id="12" idx="0"/>
          </p:cNvCxnSpPr>
          <p:nvPr/>
        </p:nvCxnSpPr>
        <p:spPr>
          <a:xfrm>
            <a:off x="1727684"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3275856"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41" name="正方形/長方形 40"/>
          <p:cNvSpPr/>
          <p:nvPr/>
        </p:nvSpPr>
        <p:spPr>
          <a:xfrm>
            <a:off x="4248472"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42" name="正方形/長方形 41"/>
          <p:cNvSpPr/>
          <p:nvPr/>
        </p:nvSpPr>
        <p:spPr>
          <a:xfrm>
            <a:off x="5221088"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43" name="直線コネクタ 42"/>
          <p:cNvCxnSpPr>
            <a:stCxn id="7" idx="2"/>
            <a:endCxn id="41" idx="0"/>
          </p:cNvCxnSpPr>
          <p:nvPr/>
        </p:nvCxnSpPr>
        <p:spPr>
          <a:xfrm flipH="1">
            <a:off x="4590764"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a:stCxn id="7" idx="2"/>
            <a:endCxn id="40" idx="0"/>
          </p:cNvCxnSpPr>
          <p:nvPr/>
        </p:nvCxnSpPr>
        <p:spPr>
          <a:xfrm flipH="1">
            <a:off x="3618148"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a:stCxn id="7" idx="2"/>
            <a:endCxn id="42" idx="0"/>
          </p:cNvCxnSpPr>
          <p:nvPr/>
        </p:nvCxnSpPr>
        <p:spPr>
          <a:xfrm>
            <a:off x="4608004"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正方形/長方形 48"/>
          <p:cNvSpPr/>
          <p:nvPr/>
        </p:nvSpPr>
        <p:spPr>
          <a:xfrm>
            <a:off x="6228184"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50" name="正方形/長方形 49"/>
          <p:cNvSpPr/>
          <p:nvPr/>
        </p:nvSpPr>
        <p:spPr>
          <a:xfrm>
            <a:off x="7200800"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51" name="正方形/長方形 50"/>
          <p:cNvSpPr/>
          <p:nvPr/>
        </p:nvSpPr>
        <p:spPr>
          <a:xfrm>
            <a:off x="8173416"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52" name="直線コネクタ 51"/>
          <p:cNvCxnSpPr>
            <a:stCxn id="8" idx="2"/>
            <a:endCxn id="50" idx="0"/>
          </p:cNvCxnSpPr>
          <p:nvPr/>
        </p:nvCxnSpPr>
        <p:spPr>
          <a:xfrm flipH="1">
            <a:off x="7543092"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a:stCxn id="8" idx="2"/>
            <a:endCxn id="49" idx="0"/>
          </p:cNvCxnSpPr>
          <p:nvPr/>
        </p:nvCxnSpPr>
        <p:spPr>
          <a:xfrm flipH="1">
            <a:off x="6570476"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8" idx="2"/>
            <a:endCxn id="51" idx="0"/>
          </p:cNvCxnSpPr>
          <p:nvPr/>
        </p:nvCxnSpPr>
        <p:spPr>
          <a:xfrm>
            <a:off x="7560332"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b="1" dirty="0" smtClean="0">
                <a:solidFill>
                  <a:srgbClr val="C00000"/>
                </a:solidFill>
                <a:latin typeface="メイリオ" pitchFamily="50" charset="-128"/>
                <a:ea typeface="メイリオ" pitchFamily="50" charset="-128"/>
              </a:rPr>
              <a:t>階層図</a:t>
            </a:r>
            <a:r>
              <a:rPr lang="ja-JP" altLang="en-US" dirty="0" smtClean="0">
                <a:latin typeface="メイリオ" pitchFamily="50" charset="-128"/>
                <a:ea typeface="メイリオ" pitchFamily="50" charset="-128"/>
              </a:rPr>
              <a:t>に書きなおす</a:t>
            </a:r>
            <a:endParaRPr kumimoji="1" lang="ja-JP" altLang="en-US" dirty="0">
              <a:latin typeface="メイリオ" pitchFamily="50" charset="-128"/>
              <a:ea typeface="メイリオ" pitchFamily="50" charset="-128"/>
            </a:endParaRPr>
          </a:p>
        </p:txBody>
      </p:sp>
      <p:sp>
        <p:nvSpPr>
          <p:cNvPr id="5" name="正方形/長方形 4"/>
          <p:cNvSpPr/>
          <p:nvPr/>
        </p:nvSpPr>
        <p:spPr>
          <a:xfrm>
            <a:off x="3491880" y="177281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車の購入</a:t>
            </a:r>
            <a:endParaRPr kumimoji="1" lang="ja-JP" altLang="en-US" sz="2800" dirty="0">
              <a:solidFill>
                <a:schemeClr val="tx2"/>
              </a:solidFill>
              <a:latin typeface="メイリオ" pitchFamily="50" charset="-128"/>
              <a:ea typeface="メイリオ" pitchFamily="50" charset="-128"/>
            </a:endParaRPr>
          </a:p>
        </p:txBody>
      </p:sp>
      <p:sp>
        <p:nvSpPr>
          <p:cNvPr id="6" name="正方形/長方形 5"/>
          <p:cNvSpPr/>
          <p:nvPr/>
        </p:nvSpPr>
        <p:spPr>
          <a:xfrm>
            <a:off x="611560"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価格基準</a:t>
            </a:r>
            <a:endParaRPr kumimoji="1" lang="ja-JP" altLang="en-US" sz="2800" dirty="0">
              <a:solidFill>
                <a:schemeClr val="tx2"/>
              </a:solidFill>
              <a:latin typeface="メイリオ" pitchFamily="50" charset="-128"/>
              <a:ea typeface="メイリオ" pitchFamily="50" charset="-128"/>
            </a:endParaRPr>
          </a:p>
        </p:txBody>
      </p:sp>
      <p:sp>
        <p:nvSpPr>
          <p:cNvPr id="7" name="正方形/長方形 6"/>
          <p:cNvSpPr/>
          <p:nvPr/>
        </p:nvSpPr>
        <p:spPr>
          <a:xfrm>
            <a:off x="3491880"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装備基準</a:t>
            </a:r>
            <a:endParaRPr kumimoji="1" lang="ja-JP" altLang="en-US" sz="2800" dirty="0">
              <a:solidFill>
                <a:schemeClr val="tx2"/>
              </a:solidFill>
              <a:latin typeface="メイリオ" pitchFamily="50" charset="-128"/>
              <a:ea typeface="メイリオ" pitchFamily="50" charset="-128"/>
            </a:endParaRPr>
          </a:p>
        </p:txBody>
      </p:sp>
      <p:sp>
        <p:nvSpPr>
          <p:cNvPr id="8" name="正方形/長方形 7"/>
          <p:cNvSpPr/>
          <p:nvPr/>
        </p:nvSpPr>
        <p:spPr>
          <a:xfrm>
            <a:off x="6444208"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環境基準</a:t>
            </a:r>
            <a:endParaRPr kumimoji="1" lang="ja-JP" altLang="en-US" sz="2800" dirty="0">
              <a:solidFill>
                <a:schemeClr val="tx2"/>
              </a:solidFill>
              <a:latin typeface="メイリオ" pitchFamily="50" charset="-128"/>
              <a:ea typeface="メイリオ" pitchFamily="50" charset="-128"/>
            </a:endParaRPr>
          </a:p>
        </p:txBody>
      </p:sp>
      <p:sp>
        <p:nvSpPr>
          <p:cNvPr id="28" name="正方形/長方形 27"/>
          <p:cNvSpPr/>
          <p:nvPr/>
        </p:nvSpPr>
        <p:spPr>
          <a:xfrm>
            <a:off x="611560" y="5301208"/>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29" name="正方形/長方形 28"/>
          <p:cNvSpPr/>
          <p:nvPr/>
        </p:nvSpPr>
        <p:spPr>
          <a:xfrm>
            <a:off x="3491880" y="5301208"/>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31" name="正方形/長方形 30"/>
          <p:cNvSpPr/>
          <p:nvPr/>
        </p:nvSpPr>
        <p:spPr>
          <a:xfrm>
            <a:off x="6444208" y="5301208"/>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33" name="直線コネクタ 32"/>
          <p:cNvCxnSpPr>
            <a:stCxn id="5" idx="2"/>
            <a:endCxn id="7" idx="0"/>
          </p:cNvCxnSpPr>
          <p:nvPr/>
        </p:nvCxnSpPr>
        <p:spPr>
          <a:xfrm>
            <a:off x="4608004" y="2348880"/>
            <a:ext cx="0"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6" name="カギ線コネクタ 35"/>
          <p:cNvCxnSpPr>
            <a:stCxn id="5" idx="2"/>
            <a:endCxn id="6" idx="0"/>
          </p:cNvCxnSpPr>
          <p:nvPr/>
        </p:nvCxnSpPr>
        <p:spPr>
          <a:xfrm rot="5400000">
            <a:off x="2735796" y="1340768"/>
            <a:ext cx="864096" cy="2880320"/>
          </a:xfrm>
          <a:prstGeom prst="bentConnector3">
            <a:avLst>
              <a:gd name="adj1" fmla="val 50000"/>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 name="カギ線コネクタ 46"/>
          <p:cNvCxnSpPr>
            <a:stCxn id="5" idx="2"/>
            <a:endCxn id="8" idx="0"/>
          </p:cNvCxnSpPr>
          <p:nvPr/>
        </p:nvCxnSpPr>
        <p:spPr>
          <a:xfrm rot="16200000" flipH="1">
            <a:off x="5652120" y="1304764"/>
            <a:ext cx="864096" cy="2952328"/>
          </a:xfrm>
          <a:prstGeom prst="bentConnector3">
            <a:avLst>
              <a:gd name="adj1" fmla="val 50000"/>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 name="カギ線コネクタ 55"/>
          <p:cNvCxnSpPr>
            <a:stCxn id="8" idx="2"/>
            <a:endCxn id="6" idx="2"/>
          </p:cNvCxnSpPr>
          <p:nvPr/>
        </p:nvCxnSpPr>
        <p:spPr>
          <a:xfrm rot="5400000">
            <a:off x="4644008" y="872716"/>
            <a:ext cx="12700" cy="5832648"/>
          </a:xfrm>
          <a:prstGeom prst="bentConnector3">
            <a:avLst>
              <a:gd name="adj1" fmla="val 3436363"/>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a:stCxn id="7" idx="2"/>
            <a:endCxn id="29" idx="0"/>
          </p:cNvCxnSpPr>
          <p:nvPr/>
        </p:nvCxnSpPr>
        <p:spPr>
          <a:xfrm>
            <a:off x="4608004" y="3789040"/>
            <a:ext cx="0" cy="151216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4" name="カギ線コネクタ 63"/>
          <p:cNvCxnSpPr>
            <a:stCxn id="28" idx="0"/>
            <a:endCxn id="31" idx="0"/>
          </p:cNvCxnSpPr>
          <p:nvPr/>
        </p:nvCxnSpPr>
        <p:spPr>
          <a:xfrm rot="5400000" flipH="1" flipV="1">
            <a:off x="4644008" y="2384884"/>
            <a:ext cx="12700" cy="5832648"/>
          </a:xfrm>
          <a:prstGeom prst="bentConnector3">
            <a:avLst>
              <a:gd name="adj1" fmla="val 3327285"/>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数量化意思決定：手順</a:t>
            </a:r>
            <a:r>
              <a:rPr lang="en-US" altLang="ja-JP" dirty="0" smtClean="0">
                <a:latin typeface="メイリオ" pitchFamily="50" charset="-128"/>
                <a:ea typeface="メイリオ" pitchFamily="50" charset="-128"/>
              </a:rPr>
              <a:t>1</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395536" y="1700808"/>
            <a:ext cx="8370512" cy="4395192"/>
          </a:xfrm>
        </p:spPr>
        <p:txBody>
          <a:bodyPr>
            <a:normAutofit/>
          </a:bodyPr>
          <a:lstStyle/>
          <a:p>
            <a:r>
              <a:rPr kumimoji="1" lang="ja-JP" altLang="en-US" sz="2800" dirty="0" smtClean="0">
                <a:solidFill>
                  <a:schemeClr val="tx2"/>
                </a:solidFill>
                <a:latin typeface="メイリオ" pitchFamily="50" charset="-128"/>
                <a:ea typeface="メイリオ" pitchFamily="50" charset="-128"/>
              </a:rPr>
              <a:t>選択基準：価格，装備，環境への配慮　に着目</a:t>
            </a:r>
            <a:endParaRPr kumimoji="1"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手順</a:t>
            </a:r>
            <a:r>
              <a:rPr kumimoji="1" lang="en-US" altLang="ja-JP" sz="2800" dirty="0" smtClean="0">
                <a:solidFill>
                  <a:schemeClr val="tx2"/>
                </a:solidFill>
                <a:latin typeface="メイリオ" pitchFamily="50" charset="-128"/>
                <a:ea typeface="メイリオ" pitchFamily="50" charset="-128"/>
              </a:rPr>
              <a:t>1</a:t>
            </a:r>
            <a:r>
              <a:rPr kumimoji="1" lang="ja-JP" altLang="en-US" sz="2800" dirty="0" smtClean="0">
                <a:solidFill>
                  <a:schemeClr val="tx2"/>
                </a:solidFill>
                <a:latin typeface="メイリオ" pitchFamily="50" charset="-128"/>
                <a:ea typeface="メイリオ" pitchFamily="50" charset="-128"/>
              </a:rPr>
              <a:t>：</a:t>
            </a:r>
            <a:r>
              <a:rPr kumimoji="1" lang="en-US" altLang="ja-JP" sz="2800" dirty="0" smtClean="0">
                <a:solidFill>
                  <a:schemeClr val="tx2"/>
                </a:solidFill>
                <a:latin typeface="メイリオ" pitchFamily="50" charset="-128"/>
                <a:ea typeface="メイリオ" pitchFamily="50" charset="-128"/>
              </a:rPr>
              <a:t>3</a:t>
            </a:r>
            <a:r>
              <a:rPr kumimoji="1" lang="ja-JP" altLang="en-US" sz="2800" dirty="0" err="1" smtClean="0">
                <a:solidFill>
                  <a:schemeClr val="tx2"/>
                </a:solidFill>
                <a:latin typeface="メイリオ" pitchFamily="50" charset="-128"/>
                <a:ea typeface="メイリオ" pitchFamily="50" charset="-128"/>
              </a:rPr>
              <a:t>つの</a:t>
            </a:r>
            <a:r>
              <a:rPr kumimoji="1" lang="ja-JP" altLang="en-US" sz="2800" dirty="0" smtClean="0">
                <a:solidFill>
                  <a:schemeClr val="tx2"/>
                </a:solidFill>
                <a:latin typeface="メイリオ" pitchFamily="50" charset="-128"/>
                <a:ea typeface="メイリオ" pitchFamily="50" charset="-128"/>
              </a:rPr>
              <a:t>選択基準の重要さに応じて</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相対</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　点数をつける</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合計点が</a:t>
            </a:r>
            <a:r>
              <a:rPr kumimoji="1" lang="en-US" altLang="ja-JP" sz="2800" dirty="0" smtClean="0">
                <a:solidFill>
                  <a:schemeClr val="tx2"/>
                </a:solidFill>
                <a:latin typeface="メイリオ" pitchFamily="50" charset="-128"/>
                <a:ea typeface="メイリオ" pitchFamily="50" charset="-128"/>
              </a:rPr>
              <a:t>100</a:t>
            </a:r>
            <a:r>
              <a:rPr kumimoji="1" lang="ja-JP" altLang="en-US" sz="2800" dirty="0" smtClean="0">
                <a:solidFill>
                  <a:schemeClr val="tx2"/>
                </a:solidFill>
                <a:latin typeface="メイリオ" pitchFamily="50" charset="-128"/>
                <a:ea typeface="メイリオ" pitchFamily="50" charset="-128"/>
              </a:rPr>
              <a:t>点になるように</a:t>
            </a:r>
            <a:r>
              <a:rPr kumimoji="1" lang="en-US" altLang="ja-JP" sz="2800" dirty="0" smtClean="0">
                <a:solidFill>
                  <a:schemeClr val="tx2"/>
                </a:solidFill>
                <a:latin typeface="メイリオ" pitchFamily="50" charset="-128"/>
                <a:ea typeface="メイリオ" pitchFamily="50" charset="-128"/>
              </a:rPr>
              <a:t>)</a:t>
            </a:r>
          </a:p>
          <a:p>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例：</a:t>
            </a:r>
            <a:r>
              <a:rPr lang="ja-JP" altLang="en-US" sz="2800" dirty="0" smtClean="0">
                <a:solidFill>
                  <a:schemeClr val="tx2"/>
                </a:solidFill>
                <a:latin typeface="メイリオ" pitchFamily="50" charset="-128"/>
                <a:ea typeface="メイリオ" pitchFamily="50" charset="-128"/>
              </a:rPr>
              <a:t>価格</a:t>
            </a:r>
            <a:r>
              <a:rPr lang="en-US" altLang="ja-JP" sz="2800" dirty="0" smtClean="0">
                <a:solidFill>
                  <a:schemeClr val="tx2"/>
                </a:solidFill>
                <a:latin typeface="メイリオ" pitchFamily="50" charset="-128"/>
                <a:ea typeface="メイリオ" pitchFamily="50" charset="-128"/>
              </a:rPr>
              <a:t>(50)</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装備</a:t>
            </a:r>
            <a:r>
              <a:rPr lang="en-US" altLang="ja-JP" sz="2800" dirty="0" smtClean="0">
                <a:solidFill>
                  <a:schemeClr val="tx2"/>
                </a:solidFill>
                <a:latin typeface="メイリオ" pitchFamily="50" charset="-128"/>
                <a:ea typeface="メイリオ" pitchFamily="50" charset="-128"/>
              </a:rPr>
              <a:t>(30)</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環境</a:t>
            </a:r>
            <a:r>
              <a:rPr lang="en-US" altLang="ja-JP" sz="2800" dirty="0" smtClean="0">
                <a:solidFill>
                  <a:schemeClr val="tx2"/>
                </a:solidFill>
                <a:latin typeface="メイリオ" pitchFamily="50" charset="-128"/>
                <a:ea typeface="メイリオ" pitchFamily="50" charset="-128"/>
              </a:rPr>
              <a:t>(20)</a:t>
            </a:r>
            <a:endParaRPr kumimoji="1" lang="ja-JP" altLang="en-US" sz="28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latin typeface="メイリオ" pitchFamily="50" charset="-128"/>
                <a:ea typeface="メイリオ" pitchFamily="50" charset="-128"/>
              </a:rPr>
              <a:t>図式化したものに点数をつけると</a:t>
            </a:r>
            <a:endParaRPr kumimoji="1" lang="ja-JP" altLang="en-US" dirty="0">
              <a:latin typeface="メイリオ" pitchFamily="50" charset="-128"/>
              <a:ea typeface="メイリオ" pitchFamily="50" charset="-128"/>
            </a:endParaRPr>
          </a:p>
        </p:txBody>
      </p:sp>
      <p:sp>
        <p:nvSpPr>
          <p:cNvPr id="5" name="正方形/長方形 4"/>
          <p:cNvSpPr/>
          <p:nvPr/>
        </p:nvSpPr>
        <p:spPr>
          <a:xfrm>
            <a:off x="3491880" y="177281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車の購入</a:t>
            </a:r>
            <a:endParaRPr kumimoji="1" lang="ja-JP" altLang="en-US" sz="2800" dirty="0">
              <a:solidFill>
                <a:schemeClr val="tx2"/>
              </a:solidFill>
              <a:latin typeface="メイリオ" pitchFamily="50" charset="-128"/>
              <a:ea typeface="メイリオ" pitchFamily="50" charset="-128"/>
            </a:endParaRPr>
          </a:p>
        </p:txBody>
      </p:sp>
      <p:sp>
        <p:nvSpPr>
          <p:cNvPr id="6" name="正方形/長方形 5"/>
          <p:cNvSpPr/>
          <p:nvPr/>
        </p:nvSpPr>
        <p:spPr>
          <a:xfrm>
            <a:off x="611560"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価格基準</a:t>
            </a:r>
            <a:endParaRPr kumimoji="1" lang="ja-JP" altLang="en-US" sz="2800" dirty="0">
              <a:solidFill>
                <a:schemeClr val="tx2"/>
              </a:solidFill>
              <a:latin typeface="メイリオ" pitchFamily="50" charset="-128"/>
              <a:ea typeface="メイリオ" pitchFamily="50" charset="-128"/>
            </a:endParaRPr>
          </a:p>
        </p:txBody>
      </p:sp>
      <p:sp>
        <p:nvSpPr>
          <p:cNvPr id="7" name="正方形/長方形 6"/>
          <p:cNvSpPr/>
          <p:nvPr/>
        </p:nvSpPr>
        <p:spPr>
          <a:xfrm>
            <a:off x="3491880"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装備基準</a:t>
            </a:r>
            <a:endParaRPr kumimoji="1" lang="ja-JP" altLang="en-US" sz="2800" dirty="0">
              <a:solidFill>
                <a:schemeClr val="tx2"/>
              </a:solidFill>
              <a:latin typeface="メイリオ" pitchFamily="50" charset="-128"/>
              <a:ea typeface="メイリオ" pitchFamily="50" charset="-128"/>
            </a:endParaRPr>
          </a:p>
        </p:txBody>
      </p:sp>
      <p:sp>
        <p:nvSpPr>
          <p:cNvPr id="8" name="正方形/長方形 7"/>
          <p:cNvSpPr/>
          <p:nvPr/>
        </p:nvSpPr>
        <p:spPr>
          <a:xfrm>
            <a:off x="6444208"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環境基準</a:t>
            </a:r>
            <a:endParaRPr kumimoji="1" lang="ja-JP" altLang="en-US" sz="2800" dirty="0">
              <a:solidFill>
                <a:schemeClr val="tx2"/>
              </a:solidFill>
              <a:latin typeface="メイリオ" pitchFamily="50" charset="-128"/>
              <a:ea typeface="メイリオ" pitchFamily="50" charset="-128"/>
            </a:endParaRPr>
          </a:p>
        </p:txBody>
      </p:sp>
      <p:sp>
        <p:nvSpPr>
          <p:cNvPr id="9" name="正方形/長方形 8"/>
          <p:cNvSpPr/>
          <p:nvPr/>
        </p:nvSpPr>
        <p:spPr>
          <a:xfrm>
            <a:off x="395536"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10" name="正方形/長方形 9"/>
          <p:cNvSpPr/>
          <p:nvPr/>
        </p:nvSpPr>
        <p:spPr>
          <a:xfrm>
            <a:off x="1368152"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12" name="正方形/長方形 11"/>
          <p:cNvSpPr/>
          <p:nvPr/>
        </p:nvSpPr>
        <p:spPr>
          <a:xfrm>
            <a:off x="2340768"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20" name="直線コネクタ 19"/>
          <p:cNvCxnSpPr>
            <a:stCxn id="5" idx="2"/>
            <a:endCxn id="7" idx="0"/>
          </p:cNvCxnSpPr>
          <p:nvPr/>
        </p:nvCxnSpPr>
        <p:spPr>
          <a:xfrm>
            <a:off x="4608004" y="2348880"/>
            <a:ext cx="0"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stCxn id="5" idx="2"/>
            <a:endCxn id="6" idx="0"/>
          </p:cNvCxnSpPr>
          <p:nvPr/>
        </p:nvCxnSpPr>
        <p:spPr>
          <a:xfrm flipH="1">
            <a:off x="1727684" y="2348880"/>
            <a:ext cx="2880320"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5" idx="2"/>
            <a:endCxn id="8" idx="0"/>
          </p:cNvCxnSpPr>
          <p:nvPr/>
        </p:nvCxnSpPr>
        <p:spPr>
          <a:xfrm>
            <a:off x="4608004" y="2348880"/>
            <a:ext cx="2952328"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a:stCxn id="6" idx="2"/>
            <a:endCxn id="10" idx="0"/>
          </p:cNvCxnSpPr>
          <p:nvPr/>
        </p:nvCxnSpPr>
        <p:spPr>
          <a:xfrm flipH="1">
            <a:off x="1710444"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a:stCxn id="6" idx="2"/>
            <a:endCxn id="9" idx="0"/>
          </p:cNvCxnSpPr>
          <p:nvPr/>
        </p:nvCxnSpPr>
        <p:spPr>
          <a:xfrm flipH="1">
            <a:off x="737828"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a:stCxn id="6" idx="2"/>
            <a:endCxn id="12" idx="0"/>
          </p:cNvCxnSpPr>
          <p:nvPr/>
        </p:nvCxnSpPr>
        <p:spPr>
          <a:xfrm>
            <a:off x="1727684"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3275856"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41" name="正方形/長方形 40"/>
          <p:cNvSpPr/>
          <p:nvPr/>
        </p:nvSpPr>
        <p:spPr>
          <a:xfrm>
            <a:off x="4248472"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42" name="正方形/長方形 41"/>
          <p:cNvSpPr/>
          <p:nvPr/>
        </p:nvSpPr>
        <p:spPr>
          <a:xfrm>
            <a:off x="5221088"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43" name="直線コネクタ 42"/>
          <p:cNvCxnSpPr>
            <a:stCxn id="7" idx="2"/>
            <a:endCxn id="41" idx="0"/>
          </p:cNvCxnSpPr>
          <p:nvPr/>
        </p:nvCxnSpPr>
        <p:spPr>
          <a:xfrm flipH="1">
            <a:off x="4590764"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a:stCxn id="7" idx="2"/>
            <a:endCxn id="40" idx="0"/>
          </p:cNvCxnSpPr>
          <p:nvPr/>
        </p:nvCxnSpPr>
        <p:spPr>
          <a:xfrm flipH="1">
            <a:off x="3618148"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a:stCxn id="7" idx="2"/>
            <a:endCxn id="42" idx="0"/>
          </p:cNvCxnSpPr>
          <p:nvPr/>
        </p:nvCxnSpPr>
        <p:spPr>
          <a:xfrm>
            <a:off x="4608004"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正方形/長方形 48"/>
          <p:cNvSpPr/>
          <p:nvPr/>
        </p:nvSpPr>
        <p:spPr>
          <a:xfrm>
            <a:off x="6228184"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50" name="正方形/長方形 49"/>
          <p:cNvSpPr/>
          <p:nvPr/>
        </p:nvSpPr>
        <p:spPr>
          <a:xfrm>
            <a:off x="7200800"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51" name="正方形/長方形 50"/>
          <p:cNvSpPr/>
          <p:nvPr/>
        </p:nvSpPr>
        <p:spPr>
          <a:xfrm>
            <a:off x="8173416"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52" name="直線コネクタ 51"/>
          <p:cNvCxnSpPr>
            <a:stCxn id="8" idx="2"/>
            <a:endCxn id="50" idx="0"/>
          </p:cNvCxnSpPr>
          <p:nvPr/>
        </p:nvCxnSpPr>
        <p:spPr>
          <a:xfrm flipH="1">
            <a:off x="7543092"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a:stCxn id="8" idx="2"/>
            <a:endCxn id="49" idx="0"/>
          </p:cNvCxnSpPr>
          <p:nvPr/>
        </p:nvCxnSpPr>
        <p:spPr>
          <a:xfrm flipH="1">
            <a:off x="6570476"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8" idx="2"/>
            <a:endCxn id="51" idx="0"/>
          </p:cNvCxnSpPr>
          <p:nvPr/>
        </p:nvCxnSpPr>
        <p:spPr>
          <a:xfrm>
            <a:off x="7560332"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2195736" y="2545740"/>
            <a:ext cx="792088" cy="461665"/>
          </a:xfrm>
          <a:prstGeom prst="rect">
            <a:avLst/>
          </a:prstGeom>
          <a:noFill/>
        </p:spPr>
        <p:txBody>
          <a:bodyPr wrap="square" rtlCol="0">
            <a:spAutoFit/>
          </a:bodyPr>
          <a:lstStyle/>
          <a:p>
            <a:r>
              <a:rPr kumimoji="1" lang="en-US" altLang="ja-JP" sz="2400" b="1" dirty="0" smtClean="0">
                <a:solidFill>
                  <a:srgbClr val="C00000"/>
                </a:solidFill>
                <a:latin typeface="メイリオ" pitchFamily="50" charset="-128"/>
                <a:ea typeface="メイリオ" pitchFamily="50" charset="-128"/>
              </a:rPr>
              <a:t>50</a:t>
            </a:r>
            <a:endParaRPr kumimoji="1" lang="ja-JP" altLang="en-US" sz="2400" b="1" dirty="0">
              <a:solidFill>
                <a:srgbClr val="C00000"/>
              </a:solidFill>
              <a:latin typeface="メイリオ" pitchFamily="50" charset="-128"/>
              <a:ea typeface="メイリオ" pitchFamily="50" charset="-128"/>
            </a:endParaRPr>
          </a:p>
        </p:txBody>
      </p:sp>
      <p:sp>
        <p:nvSpPr>
          <p:cNvPr id="29" name="テキスト ボックス 28"/>
          <p:cNvSpPr txBox="1"/>
          <p:nvPr/>
        </p:nvSpPr>
        <p:spPr>
          <a:xfrm>
            <a:off x="4067944" y="2545740"/>
            <a:ext cx="79208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3</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31" name="テキスト ボックス 30"/>
          <p:cNvSpPr txBox="1"/>
          <p:nvPr/>
        </p:nvSpPr>
        <p:spPr>
          <a:xfrm>
            <a:off x="6516216" y="2564904"/>
            <a:ext cx="792088" cy="461665"/>
          </a:xfrm>
          <a:prstGeom prst="rect">
            <a:avLst/>
          </a:prstGeom>
          <a:noFill/>
        </p:spPr>
        <p:txBody>
          <a:bodyPr wrap="square" rtlCol="0">
            <a:spAutoFit/>
          </a:bodyPr>
          <a:lstStyle/>
          <a:p>
            <a:r>
              <a:rPr kumimoji="1" lang="en-US" altLang="ja-JP" sz="2400" b="1" dirty="0" smtClean="0">
                <a:solidFill>
                  <a:srgbClr val="C00000"/>
                </a:solidFill>
                <a:latin typeface="メイリオ" pitchFamily="50" charset="-128"/>
                <a:ea typeface="メイリオ" pitchFamily="50" charset="-128"/>
              </a:rPr>
              <a:t>20</a:t>
            </a:r>
            <a:endParaRPr kumimoji="1" lang="ja-JP" altLang="en-US" sz="2400" b="1" dirty="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数量化意思決定：手順</a:t>
            </a:r>
            <a:r>
              <a:rPr lang="en-US" altLang="ja-JP" dirty="0" smtClean="0">
                <a:latin typeface="メイリオ" pitchFamily="50" charset="-128"/>
                <a:ea typeface="メイリオ" pitchFamily="50" charset="-128"/>
              </a:rPr>
              <a:t>2</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395536" y="1700808"/>
            <a:ext cx="8370512" cy="4536504"/>
          </a:xfrm>
        </p:spPr>
        <p:txBody>
          <a:bodyPr>
            <a:normAutofit/>
          </a:bodyPr>
          <a:lstStyle/>
          <a:p>
            <a:r>
              <a:rPr kumimoji="1" lang="ja-JP" altLang="en-US" sz="2800" dirty="0" smtClean="0">
                <a:solidFill>
                  <a:schemeClr val="tx2"/>
                </a:solidFill>
                <a:latin typeface="メイリオ" pitchFamily="50" charset="-128"/>
                <a:ea typeface="メイリオ" pitchFamily="50" charset="-128"/>
              </a:rPr>
              <a:t>選択基準：価格，装備，環境への配慮</a:t>
            </a:r>
            <a:endParaRPr kumimoji="1"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選択候補：トヨタ，ニッサン，ベンツ　にも着目</a:t>
            </a:r>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手順</a:t>
            </a:r>
            <a:r>
              <a:rPr lang="en-US" altLang="ja-JP" sz="2800" dirty="0" smtClean="0">
                <a:solidFill>
                  <a:schemeClr val="tx2"/>
                </a:solidFill>
                <a:latin typeface="メイリオ" pitchFamily="50" charset="-128"/>
                <a:ea typeface="メイリオ" pitchFamily="50" charset="-128"/>
              </a:rPr>
              <a:t>2</a:t>
            </a:r>
            <a:r>
              <a:rPr kumimoji="1" lang="ja-JP" altLang="en-US"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各</a:t>
            </a:r>
            <a:r>
              <a:rPr kumimoji="1" lang="ja-JP" altLang="en-US" sz="2800" dirty="0" smtClean="0">
                <a:solidFill>
                  <a:schemeClr val="tx2"/>
                </a:solidFill>
                <a:latin typeface="メイリオ" pitchFamily="50" charset="-128"/>
                <a:ea typeface="メイリオ" pitchFamily="50" charset="-128"/>
              </a:rPr>
              <a:t>選択基準のもとで，各候補の</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相対</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点数をつける</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合計点が</a:t>
            </a:r>
            <a:r>
              <a:rPr kumimoji="1" lang="en-US" altLang="ja-JP" sz="2800" dirty="0" smtClean="0">
                <a:solidFill>
                  <a:schemeClr val="tx2"/>
                </a:solidFill>
                <a:latin typeface="メイリオ" pitchFamily="50" charset="-128"/>
                <a:ea typeface="メイリオ" pitchFamily="50" charset="-128"/>
              </a:rPr>
              <a:t>100</a:t>
            </a:r>
            <a:r>
              <a:rPr kumimoji="1" lang="ja-JP" altLang="en-US" sz="2800" dirty="0" smtClean="0">
                <a:solidFill>
                  <a:schemeClr val="tx2"/>
                </a:solidFill>
                <a:latin typeface="メイリオ" pitchFamily="50" charset="-128"/>
                <a:ea typeface="メイリオ" pitchFamily="50" charset="-128"/>
              </a:rPr>
              <a:t>点になるように</a:t>
            </a:r>
            <a:r>
              <a:rPr kumimoji="1" lang="en-US" altLang="ja-JP" sz="2800" dirty="0" smtClean="0">
                <a:solidFill>
                  <a:schemeClr val="tx2"/>
                </a:solidFill>
                <a:latin typeface="メイリオ" pitchFamily="50" charset="-128"/>
                <a:ea typeface="メイリオ" pitchFamily="50" charset="-128"/>
              </a:rPr>
              <a:t>)</a:t>
            </a:r>
          </a:p>
          <a:p>
            <a:endParaRPr lang="en-US" altLang="ja-JP" sz="1200" dirty="0" smtClean="0">
              <a:solidFill>
                <a:schemeClr val="tx2"/>
              </a:solidFill>
              <a:latin typeface="メイリオ" pitchFamily="50" charset="-128"/>
              <a:ea typeface="メイリオ" pitchFamily="50" charset="-128"/>
            </a:endParaRPr>
          </a:p>
          <a:p>
            <a:pPr>
              <a:buNone/>
            </a:pPr>
            <a:r>
              <a:rPr kumimoji="1" lang="ja-JP" altLang="en-US" sz="2800" dirty="0" smtClean="0">
                <a:solidFill>
                  <a:schemeClr val="tx2"/>
                </a:solidFill>
                <a:latin typeface="メイリオ" pitchFamily="50" charset="-128"/>
                <a:ea typeface="メイリオ" pitchFamily="50" charset="-128"/>
              </a:rPr>
              <a:t>例</a:t>
            </a:r>
            <a:endParaRPr kumimoji="1"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価格：トヨタ</a:t>
            </a:r>
            <a:r>
              <a:rPr lang="en-US" altLang="ja-JP" sz="2800" dirty="0" smtClean="0">
                <a:solidFill>
                  <a:schemeClr val="tx2"/>
                </a:solidFill>
                <a:latin typeface="メイリオ" pitchFamily="50" charset="-128"/>
                <a:ea typeface="メイリオ" pitchFamily="50" charset="-128"/>
              </a:rPr>
              <a:t>(10)</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ニッサン</a:t>
            </a:r>
            <a:r>
              <a:rPr lang="en-US" altLang="ja-JP" sz="2800" dirty="0" smtClean="0">
                <a:solidFill>
                  <a:schemeClr val="tx2"/>
                </a:solidFill>
                <a:latin typeface="メイリオ" pitchFamily="50" charset="-128"/>
                <a:ea typeface="メイリオ" pitchFamily="50" charset="-128"/>
              </a:rPr>
              <a:t>(60)</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ベンツ</a:t>
            </a:r>
            <a:r>
              <a:rPr lang="en-US" altLang="ja-JP" sz="2800" dirty="0" smtClean="0">
                <a:solidFill>
                  <a:schemeClr val="tx2"/>
                </a:solidFill>
                <a:latin typeface="メイリオ" pitchFamily="50" charset="-128"/>
                <a:ea typeface="メイリオ" pitchFamily="50" charset="-128"/>
              </a:rPr>
              <a:t>(30)</a:t>
            </a:r>
          </a:p>
          <a:p>
            <a:r>
              <a:rPr kumimoji="1" lang="ja-JP" altLang="en-US" sz="2800" dirty="0" smtClean="0">
                <a:solidFill>
                  <a:schemeClr val="tx2"/>
                </a:solidFill>
                <a:latin typeface="メイリオ" pitchFamily="50" charset="-128"/>
                <a:ea typeface="メイリオ" pitchFamily="50" charset="-128"/>
              </a:rPr>
              <a:t>装備</a:t>
            </a:r>
            <a:r>
              <a:rPr lang="ja-JP" altLang="en-US" sz="2800" dirty="0" smtClean="0">
                <a:solidFill>
                  <a:schemeClr val="tx2"/>
                </a:solidFill>
                <a:latin typeface="メイリオ" pitchFamily="50" charset="-128"/>
                <a:ea typeface="メイリオ" pitchFamily="50" charset="-128"/>
              </a:rPr>
              <a:t>：トヨタ</a:t>
            </a:r>
            <a:r>
              <a:rPr lang="en-US" altLang="ja-JP" sz="2800" dirty="0" smtClean="0">
                <a:solidFill>
                  <a:schemeClr val="tx2"/>
                </a:solidFill>
                <a:latin typeface="メイリオ" pitchFamily="50" charset="-128"/>
                <a:ea typeface="メイリオ" pitchFamily="50" charset="-128"/>
              </a:rPr>
              <a:t>(50)</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ニッサン</a:t>
            </a:r>
            <a:r>
              <a:rPr lang="en-US" altLang="ja-JP" sz="2800" dirty="0" smtClean="0">
                <a:solidFill>
                  <a:schemeClr val="tx2"/>
                </a:solidFill>
                <a:latin typeface="メイリオ" pitchFamily="50" charset="-128"/>
                <a:ea typeface="メイリオ" pitchFamily="50" charset="-128"/>
              </a:rPr>
              <a:t>(10)</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ベンツ</a:t>
            </a:r>
            <a:r>
              <a:rPr lang="en-US" altLang="ja-JP" sz="2800" dirty="0" smtClean="0">
                <a:solidFill>
                  <a:schemeClr val="tx2"/>
                </a:solidFill>
                <a:latin typeface="メイリオ" pitchFamily="50" charset="-128"/>
                <a:ea typeface="メイリオ" pitchFamily="50" charset="-128"/>
              </a:rPr>
              <a:t>(40)</a:t>
            </a:r>
            <a:endParaRPr kumimoji="1"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環境：トヨタ</a:t>
            </a:r>
            <a:r>
              <a:rPr lang="en-US" altLang="ja-JP" sz="2800" dirty="0" smtClean="0">
                <a:solidFill>
                  <a:schemeClr val="tx2"/>
                </a:solidFill>
                <a:latin typeface="メイリオ" pitchFamily="50" charset="-128"/>
                <a:ea typeface="メイリオ" pitchFamily="50" charset="-128"/>
              </a:rPr>
              <a:t>(60)</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ニッサン</a:t>
            </a:r>
            <a:r>
              <a:rPr lang="en-US" altLang="ja-JP" sz="2800" dirty="0" smtClean="0">
                <a:solidFill>
                  <a:schemeClr val="tx2"/>
                </a:solidFill>
                <a:latin typeface="メイリオ" pitchFamily="50" charset="-128"/>
                <a:ea typeface="メイリオ" pitchFamily="50" charset="-128"/>
              </a:rPr>
              <a:t>(10)</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ベンツ</a:t>
            </a:r>
            <a:r>
              <a:rPr lang="en-US" altLang="ja-JP" sz="2800" dirty="0" smtClean="0">
                <a:solidFill>
                  <a:schemeClr val="tx2"/>
                </a:solidFill>
                <a:latin typeface="メイリオ" pitchFamily="50" charset="-128"/>
                <a:ea typeface="メイリオ" pitchFamily="50" charset="-128"/>
              </a:rPr>
              <a:t>(30)</a:t>
            </a:r>
            <a:endParaRPr kumimoji="1" lang="ja-JP" altLang="en-US" sz="28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b="1" dirty="0" smtClean="0">
                <a:latin typeface="メイリオ" pitchFamily="50" charset="-128"/>
                <a:ea typeface="メイリオ" pitchFamily="50" charset="-128"/>
              </a:rPr>
              <a:t>本日習得してほしいこと！</a:t>
            </a:r>
            <a:endParaRPr kumimoji="1" lang="ja-JP" altLang="en-US" b="1" dirty="0">
              <a:latin typeface="メイリオ" pitchFamily="50" charset="-128"/>
              <a:ea typeface="メイリオ" pitchFamily="50" charset="-128"/>
            </a:endParaRPr>
          </a:p>
        </p:txBody>
      </p:sp>
      <p:sp>
        <p:nvSpPr>
          <p:cNvPr id="4" name="テキスト ボックス 3"/>
          <p:cNvSpPr txBox="1"/>
          <p:nvPr/>
        </p:nvSpPr>
        <p:spPr>
          <a:xfrm>
            <a:off x="395536" y="2636912"/>
            <a:ext cx="8424936" cy="2308324"/>
          </a:xfrm>
          <a:prstGeom prst="rect">
            <a:avLst/>
          </a:prstGeom>
          <a:noFill/>
        </p:spPr>
        <p:txBody>
          <a:bodyPr wrap="square" rtlCol="0">
            <a:spAutoFit/>
          </a:bodyPr>
          <a:lstStyle/>
          <a:p>
            <a:r>
              <a:rPr kumimoji="1" lang="ja-JP" altLang="en-US" sz="4800" b="1" dirty="0" smtClean="0">
                <a:solidFill>
                  <a:schemeClr val="tx2"/>
                </a:solidFill>
                <a:latin typeface="メイリオ" pitchFamily="50" charset="-128"/>
                <a:ea typeface="メイリオ" pitchFamily="50" charset="-128"/>
              </a:rPr>
              <a:t>たくさんの候補がある中で，</a:t>
            </a:r>
            <a:r>
              <a:rPr lang="ja-JP" altLang="en-US" sz="4800" b="1" dirty="0">
                <a:solidFill>
                  <a:schemeClr val="tx2"/>
                </a:solidFill>
                <a:latin typeface="メイリオ" pitchFamily="50" charset="-128"/>
                <a:ea typeface="メイリオ" pitchFamily="50" charset="-128"/>
              </a:rPr>
              <a:t>候補</a:t>
            </a:r>
            <a:r>
              <a:rPr lang="ja-JP" altLang="en-US" sz="4800" b="1" dirty="0" smtClean="0">
                <a:solidFill>
                  <a:schemeClr val="tx2"/>
                </a:solidFill>
                <a:latin typeface="メイリオ" pitchFamily="50" charset="-128"/>
                <a:ea typeface="メイリオ" pitchFamily="50" charset="-128"/>
              </a:rPr>
              <a:t>の間の</a:t>
            </a:r>
            <a:r>
              <a:rPr lang="en-US" altLang="ja-JP" sz="4800" b="1" dirty="0" smtClean="0">
                <a:solidFill>
                  <a:schemeClr val="tx2"/>
                </a:solidFill>
                <a:latin typeface="メイリオ" pitchFamily="50" charset="-128"/>
                <a:ea typeface="メイリオ" pitchFamily="50" charset="-128"/>
              </a:rPr>
              <a:t>No.1</a:t>
            </a:r>
            <a:r>
              <a:rPr lang="ja-JP" altLang="en-US" sz="4800" b="1" dirty="0" smtClean="0">
                <a:solidFill>
                  <a:schemeClr val="tx2"/>
                </a:solidFill>
                <a:latin typeface="メイリオ" pitchFamily="50" charset="-128"/>
                <a:ea typeface="メイリオ" pitchFamily="50" charset="-128"/>
              </a:rPr>
              <a:t>やランキングを決める</a:t>
            </a:r>
            <a:r>
              <a:rPr lang="en-US" altLang="ja-JP" sz="4800" b="1" dirty="0" smtClean="0">
                <a:solidFill>
                  <a:schemeClr val="tx2"/>
                </a:solidFill>
                <a:latin typeface="メイリオ" pitchFamily="50" charset="-128"/>
                <a:ea typeface="メイリオ" pitchFamily="50" charset="-128"/>
              </a:rPr>
              <a:t>!!</a:t>
            </a:r>
            <a:endParaRPr kumimoji="1" lang="ja-JP" altLang="en-US" sz="48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latin typeface="メイリオ" pitchFamily="50" charset="-128"/>
                <a:ea typeface="メイリオ" pitchFamily="50" charset="-128"/>
              </a:rPr>
              <a:t>図式化したものに点数をつけると</a:t>
            </a:r>
            <a:endParaRPr kumimoji="1" lang="ja-JP" altLang="en-US" dirty="0">
              <a:latin typeface="メイリオ" pitchFamily="50" charset="-128"/>
              <a:ea typeface="メイリオ" pitchFamily="50" charset="-128"/>
            </a:endParaRPr>
          </a:p>
        </p:txBody>
      </p:sp>
      <p:sp>
        <p:nvSpPr>
          <p:cNvPr id="5" name="正方形/長方形 4"/>
          <p:cNvSpPr/>
          <p:nvPr/>
        </p:nvSpPr>
        <p:spPr>
          <a:xfrm>
            <a:off x="3491880" y="177281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車の購入</a:t>
            </a:r>
            <a:endParaRPr kumimoji="1" lang="ja-JP" altLang="en-US" sz="2800" dirty="0">
              <a:solidFill>
                <a:schemeClr val="tx2"/>
              </a:solidFill>
              <a:latin typeface="メイリオ" pitchFamily="50" charset="-128"/>
              <a:ea typeface="メイリオ" pitchFamily="50" charset="-128"/>
            </a:endParaRPr>
          </a:p>
        </p:txBody>
      </p:sp>
      <p:sp>
        <p:nvSpPr>
          <p:cNvPr id="6" name="正方形/長方形 5"/>
          <p:cNvSpPr/>
          <p:nvPr/>
        </p:nvSpPr>
        <p:spPr>
          <a:xfrm>
            <a:off x="611560"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価格基準</a:t>
            </a:r>
            <a:endParaRPr kumimoji="1" lang="ja-JP" altLang="en-US" sz="2800" dirty="0">
              <a:solidFill>
                <a:schemeClr val="tx2"/>
              </a:solidFill>
              <a:latin typeface="メイリオ" pitchFamily="50" charset="-128"/>
              <a:ea typeface="メイリオ" pitchFamily="50" charset="-128"/>
            </a:endParaRPr>
          </a:p>
        </p:txBody>
      </p:sp>
      <p:sp>
        <p:nvSpPr>
          <p:cNvPr id="7" name="正方形/長方形 6"/>
          <p:cNvSpPr/>
          <p:nvPr/>
        </p:nvSpPr>
        <p:spPr>
          <a:xfrm>
            <a:off x="3491880"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装備基準</a:t>
            </a:r>
            <a:endParaRPr kumimoji="1" lang="ja-JP" altLang="en-US" sz="2800" dirty="0">
              <a:solidFill>
                <a:schemeClr val="tx2"/>
              </a:solidFill>
              <a:latin typeface="メイリオ" pitchFamily="50" charset="-128"/>
              <a:ea typeface="メイリオ" pitchFamily="50" charset="-128"/>
            </a:endParaRPr>
          </a:p>
        </p:txBody>
      </p:sp>
      <p:sp>
        <p:nvSpPr>
          <p:cNvPr id="8" name="正方形/長方形 7"/>
          <p:cNvSpPr/>
          <p:nvPr/>
        </p:nvSpPr>
        <p:spPr>
          <a:xfrm>
            <a:off x="6444208" y="3212976"/>
            <a:ext cx="2232248"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環境基準</a:t>
            </a:r>
            <a:endParaRPr kumimoji="1" lang="ja-JP" altLang="en-US" sz="2800" dirty="0">
              <a:solidFill>
                <a:schemeClr val="tx2"/>
              </a:solidFill>
              <a:latin typeface="メイリオ" pitchFamily="50" charset="-128"/>
              <a:ea typeface="メイリオ" pitchFamily="50" charset="-128"/>
            </a:endParaRPr>
          </a:p>
        </p:txBody>
      </p:sp>
      <p:sp>
        <p:nvSpPr>
          <p:cNvPr id="9" name="正方形/長方形 8"/>
          <p:cNvSpPr/>
          <p:nvPr/>
        </p:nvSpPr>
        <p:spPr>
          <a:xfrm>
            <a:off x="395536"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10" name="正方形/長方形 9"/>
          <p:cNvSpPr/>
          <p:nvPr/>
        </p:nvSpPr>
        <p:spPr>
          <a:xfrm>
            <a:off x="1368152"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12" name="正方形/長方形 11"/>
          <p:cNvSpPr/>
          <p:nvPr/>
        </p:nvSpPr>
        <p:spPr>
          <a:xfrm>
            <a:off x="2340768"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20" name="直線コネクタ 19"/>
          <p:cNvCxnSpPr>
            <a:stCxn id="5" idx="2"/>
            <a:endCxn id="7" idx="0"/>
          </p:cNvCxnSpPr>
          <p:nvPr/>
        </p:nvCxnSpPr>
        <p:spPr>
          <a:xfrm>
            <a:off x="4608004" y="2348880"/>
            <a:ext cx="0"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直線コネクタ 23"/>
          <p:cNvCxnSpPr>
            <a:stCxn id="5" idx="2"/>
            <a:endCxn id="6" idx="0"/>
          </p:cNvCxnSpPr>
          <p:nvPr/>
        </p:nvCxnSpPr>
        <p:spPr>
          <a:xfrm flipH="1">
            <a:off x="1727684" y="2348880"/>
            <a:ext cx="2880320"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a:stCxn id="5" idx="2"/>
            <a:endCxn id="8" idx="0"/>
          </p:cNvCxnSpPr>
          <p:nvPr/>
        </p:nvCxnSpPr>
        <p:spPr>
          <a:xfrm>
            <a:off x="4608004" y="2348880"/>
            <a:ext cx="2952328" cy="864096"/>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a:stCxn id="6" idx="2"/>
            <a:endCxn id="10" idx="0"/>
          </p:cNvCxnSpPr>
          <p:nvPr/>
        </p:nvCxnSpPr>
        <p:spPr>
          <a:xfrm flipH="1">
            <a:off x="1710444"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a:stCxn id="6" idx="2"/>
            <a:endCxn id="9" idx="0"/>
          </p:cNvCxnSpPr>
          <p:nvPr/>
        </p:nvCxnSpPr>
        <p:spPr>
          <a:xfrm flipH="1">
            <a:off x="737828"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a:stCxn id="6" idx="2"/>
            <a:endCxn id="12" idx="0"/>
          </p:cNvCxnSpPr>
          <p:nvPr/>
        </p:nvCxnSpPr>
        <p:spPr>
          <a:xfrm>
            <a:off x="1727684"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正方形/長方形 39"/>
          <p:cNvSpPr/>
          <p:nvPr/>
        </p:nvSpPr>
        <p:spPr>
          <a:xfrm>
            <a:off x="3275856"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41" name="正方形/長方形 40"/>
          <p:cNvSpPr/>
          <p:nvPr/>
        </p:nvSpPr>
        <p:spPr>
          <a:xfrm>
            <a:off x="4248472"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42" name="正方形/長方形 41"/>
          <p:cNvSpPr/>
          <p:nvPr/>
        </p:nvSpPr>
        <p:spPr>
          <a:xfrm>
            <a:off x="5221088"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43" name="直線コネクタ 42"/>
          <p:cNvCxnSpPr>
            <a:stCxn id="7" idx="2"/>
            <a:endCxn id="41" idx="0"/>
          </p:cNvCxnSpPr>
          <p:nvPr/>
        </p:nvCxnSpPr>
        <p:spPr>
          <a:xfrm flipH="1">
            <a:off x="4590764"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a:stCxn id="7" idx="2"/>
            <a:endCxn id="40" idx="0"/>
          </p:cNvCxnSpPr>
          <p:nvPr/>
        </p:nvCxnSpPr>
        <p:spPr>
          <a:xfrm flipH="1">
            <a:off x="3618148"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a:stCxn id="7" idx="2"/>
            <a:endCxn id="42" idx="0"/>
          </p:cNvCxnSpPr>
          <p:nvPr/>
        </p:nvCxnSpPr>
        <p:spPr>
          <a:xfrm>
            <a:off x="4608004"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正方形/長方形 48"/>
          <p:cNvSpPr/>
          <p:nvPr/>
        </p:nvSpPr>
        <p:spPr>
          <a:xfrm>
            <a:off x="6228184"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p:txBody>
      </p:sp>
      <p:sp>
        <p:nvSpPr>
          <p:cNvPr id="50" name="正方形/長方形 49"/>
          <p:cNvSpPr/>
          <p:nvPr/>
        </p:nvSpPr>
        <p:spPr>
          <a:xfrm>
            <a:off x="7200800"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p:txBody>
      </p:sp>
      <p:sp>
        <p:nvSpPr>
          <p:cNvPr id="51" name="正方形/長方形 50"/>
          <p:cNvSpPr/>
          <p:nvPr/>
        </p:nvSpPr>
        <p:spPr>
          <a:xfrm>
            <a:off x="8173416" y="4581128"/>
            <a:ext cx="684584" cy="1872208"/>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p:txBody>
      </p:sp>
      <p:cxnSp>
        <p:nvCxnSpPr>
          <p:cNvPr id="52" name="直線コネクタ 51"/>
          <p:cNvCxnSpPr>
            <a:stCxn id="8" idx="2"/>
            <a:endCxn id="50" idx="0"/>
          </p:cNvCxnSpPr>
          <p:nvPr/>
        </p:nvCxnSpPr>
        <p:spPr>
          <a:xfrm flipH="1">
            <a:off x="7543092"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3" name="直線コネクタ 52"/>
          <p:cNvCxnSpPr>
            <a:stCxn id="8" idx="2"/>
            <a:endCxn id="49" idx="0"/>
          </p:cNvCxnSpPr>
          <p:nvPr/>
        </p:nvCxnSpPr>
        <p:spPr>
          <a:xfrm flipH="1">
            <a:off x="6570476"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a:stCxn id="8" idx="2"/>
            <a:endCxn id="51" idx="0"/>
          </p:cNvCxnSpPr>
          <p:nvPr/>
        </p:nvCxnSpPr>
        <p:spPr>
          <a:xfrm>
            <a:off x="7560332"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2195736" y="2545740"/>
            <a:ext cx="792088" cy="461665"/>
          </a:xfrm>
          <a:prstGeom prst="rect">
            <a:avLst/>
          </a:prstGeom>
          <a:noFill/>
        </p:spPr>
        <p:txBody>
          <a:bodyPr wrap="square" rtlCol="0">
            <a:spAutoFit/>
          </a:bodyPr>
          <a:lstStyle/>
          <a:p>
            <a:r>
              <a:rPr kumimoji="1" lang="en-US" altLang="ja-JP" sz="2400" b="1" dirty="0" smtClean="0">
                <a:solidFill>
                  <a:srgbClr val="C00000"/>
                </a:solidFill>
                <a:latin typeface="メイリオ" pitchFamily="50" charset="-128"/>
                <a:ea typeface="メイリオ" pitchFamily="50" charset="-128"/>
              </a:rPr>
              <a:t>50</a:t>
            </a:r>
            <a:endParaRPr kumimoji="1" lang="ja-JP" altLang="en-US" sz="2400" b="1" dirty="0">
              <a:solidFill>
                <a:srgbClr val="C00000"/>
              </a:solidFill>
              <a:latin typeface="メイリオ" pitchFamily="50" charset="-128"/>
              <a:ea typeface="メイリオ" pitchFamily="50" charset="-128"/>
            </a:endParaRPr>
          </a:p>
        </p:txBody>
      </p:sp>
      <p:sp>
        <p:nvSpPr>
          <p:cNvPr id="29" name="テキスト ボックス 28"/>
          <p:cNvSpPr txBox="1"/>
          <p:nvPr/>
        </p:nvSpPr>
        <p:spPr>
          <a:xfrm>
            <a:off x="4067944" y="2545740"/>
            <a:ext cx="79208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3</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31" name="テキスト ボックス 30"/>
          <p:cNvSpPr txBox="1"/>
          <p:nvPr/>
        </p:nvSpPr>
        <p:spPr>
          <a:xfrm>
            <a:off x="6516216" y="2564904"/>
            <a:ext cx="792088" cy="461665"/>
          </a:xfrm>
          <a:prstGeom prst="rect">
            <a:avLst/>
          </a:prstGeom>
          <a:noFill/>
        </p:spPr>
        <p:txBody>
          <a:bodyPr wrap="square" rtlCol="0">
            <a:spAutoFit/>
          </a:bodyPr>
          <a:lstStyle/>
          <a:p>
            <a:r>
              <a:rPr kumimoji="1" lang="en-US" altLang="ja-JP" sz="2400" b="1" dirty="0" smtClean="0">
                <a:solidFill>
                  <a:srgbClr val="C00000"/>
                </a:solidFill>
                <a:latin typeface="メイリオ" pitchFamily="50" charset="-128"/>
                <a:ea typeface="メイリオ" pitchFamily="50" charset="-128"/>
              </a:rPr>
              <a:t>20</a:t>
            </a:r>
            <a:endParaRPr kumimoji="1" lang="ja-JP" altLang="en-US" sz="2400" b="1" dirty="0">
              <a:solidFill>
                <a:srgbClr val="C00000"/>
              </a:solidFill>
              <a:latin typeface="メイリオ" pitchFamily="50" charset="-128"/>
              <a:ea typeface="メイリオ" pitchFamily="50" charset="-128"/>
            </a:endParaRPr>
          </a:p>
        </p:txBody>
      </p:sp>
      <p:cxnSp>
        <p:nvCxnSpPr>
          <p:cNvPr id="67" name="直線コネクタ 66"/>
          <p:cNvCxnSpPr/>
          <p:nvPr/>
        </p:nvCxnSpPr>
        <p:spPr>
          <a:xfrm flipH="1">
            <a:off x="1710444"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p:nvPr/>
        </p:nvCxnSpPr>
        <p:spPr>
          <a:xfrm flipH="1">
            <a:off x="737828"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1727684"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flipH="1">
            <a:off x="4590764"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1" name="直線コネクタ 70"/>
          <p:cNvCxnSpPr/>
          <p:nvPr/>
        </p:nvCxnSpPr>
        <p:spPr>
          <a:xfrm flipH="1">
            <a:off x="3618148"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4608004"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flipH="1">
            <a:off x="7543092" y="3789040"/>
            <a:ext cx="17240"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flipH="1">
            <a:off x="6570476" y="3789040"/>
            <a:ext cx="98985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5" name="直線コネクタ 74"/>
          <p:cNvCxnSpPr/>
          <p:nvPr/>
        </p:nvCxnSpPr>
        <p:spPr>
          <a:xfrm>
            <a:off x="7560332" y="3789040"/>
            <a:ext cx="955376" cy="79208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76" name="テキスト ボックス 75"/>
          <p:cNvSpPr txBox="1"/>
          <p:nvPr/>
        </p:nvSpPr>
        <p:spPr>
          <a:xfrm>
            <a:off x="467544" y="4005064"/>
            <a:ext cx="79208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1</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77" name="テキスト ボックス 76"/>
          <p:cNvSpPr txBox="1"/>
          <p:nvPr/>
        </p:nvSpPr>
        <p:spPr>
          <a:xfrm>
            <a:off x="1187624" y="4005064"/>
            <a:ext cx="79208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6</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78" name="テキスト ボックス 77"/>
          <p:cNvSpPr txBox="1"/>
          <p:nvPr/>
        </p:nvSpPr>
        <p:spPr>
          <a:xfrm>
            <a:off x="2267744" y="4005064"/>
            <a:ext cx="792088" cy="461665"/>
          </a:xfrm>
          <a:prstGeom prst="rect">
            <a:avLst/>
          </a:prstGeom>
          <a:noFill/>
        </p:spPr>
        <p:txBody>
          <a:bodyPr wrap="square" rtlCol="0">
            <a:spAutoFit/>
          </a:bodyPr>
          <a:lstStyle/>
          <a:p>
            <a:r>
              <a:rPr kumimoji="1" lang="en-US" altLang="ja-JP" sz="2400" b="1" dirty="0" smtClean="0">
                <a:solidFill>
                  <a:srgbClr val="C00000"/>
                </a:solidFill>
                <a:latin typeface="メイリオ" pitchFamily="50" charset="-128"/>
                <a:ea typeface="メイリオ" pitchFamily="50" charset="-128"/>
              </a:rPr>
              <a:t>30</a:t>
            </a:r>
            <a:endParaRPr kumimoji="1" lang="ja-JP" altLang="en-US" sz="2400" b="1" dirty="0">
              <a:solidFill>
                <a:srgbClr val="C00000"/>
              </a:solidFill>
              <a:latin typeface="メイリオ" pitchFamily="50" charset="-128"/>
              <a:ea typeface="メイリオ" pitchFamily="50" charset="-128"/>
            </a:endParaRPr>
          </a:p>
        </p:txBody>
      </p:sp>
      <p:sp>
        <p:nvSpPr>
          <p:cNvPr id="79" name="テキスト ボックス 78"/>
          <p:cNvSpPr txBox="1"/>
          <p:nvPr/>
        </p:nvSpPr>
        <p:spPr>
          <a:xfrm>
            <a:off x="3491880" y="4005064"/>
            <a:ext cx="79208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5</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80" name="テキスト ボックス 79"/>
          <p:cNvSpPr txBox="1"/>
          <p:nvPr/>
        </p:nvSpPr>
        <p:spPr>
          <a:xfrm>
            <a:off x="4139952" y="4005064"/>
            <a:ext cx="79208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1</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81" name="テキスト ボックス 80"/>
          <p:cNvSpPr txBox="1"/>
          <p:nvPr/>
        </p:nvSpPr>
        <p:spPr>
          <a:xfrm>
            <a:off x="5148064" y="4005064"/>
            <a:ext cx="792088" cy="461665"/>
          </a:xfrm>
          <a:prstGeom prst="rect">
            <a:avLst/>
          </a:prstGeom>
          <a:noFill/>
        </p:spPr>
        <p:txBody>
          <a:bodyPr wrap="square" rtlCol="0">
            <a:spAutoFit/>
          </a:bodyPr>
          <a:lstStyle/>
          <a:p>
            <a:r>
              <a:rPr kumimoji="1" lang="en-US" altLang="ja-JP" sz="2400" b="1" dirty="0" smtClean="0">
                <a:solidFill>
                  <a:srgbClr val="C00000"/>
                </a:solidFill>
                <a:latin typeface="メイリオ" pitchFamily="50" charset="-128"/>
                <a:ea typeface="メイリオ" pitchFamily="50" charset="-128"/>
              </a:rPr>
              <a:t>40</a:t>
            </a:r>
            <a:endParaRPr kumimoji="1" lang="ja-JP" altLang="en-US" sz="2400" b="1" dirty="0">
              <a:solidFill>
                <a:srgbClr val="C00000"/>
              </a:solidFill>
              <a:latin typeface="メイリオ" pitchFamily="50" charset="-128"/>
              <a:ea typeface="メイリオ" pitchFamily="50" charset="-128"/>
            </a:endParaRPr>
          </a:p>
        </p:txBody>
      </p:sp>
      <p:sp>
        <p:nvSpPr>
          <p:cNvPr id="82" name="テキスト ボックス 81"/>
          <p:cNvSpPr txBox="1"/>
          <p:nvPr/>
        </p:nvSpPr>
        <p:spPr>
          <a:xfrm>
            <a:off x="6444208" y="4005064"/>
            <a:ext cx="79208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6</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83" name="テキスト ボックス 82"/>
          <p:cNvSpPr txBox="1"/>
          <p:nvPr/>
        </p:nvSpPr>
        <p:spPr>
          <a:xfrm>
            <a:off x="7020272" y="4005064"/>
            <a:ext cx="792088" cy="461665"/>
          </a:xfrm>
          <a:prstGeom prst="rect">
            <a:avLst/>
          </a:prstGeom>
          <a:noFill/>
        </p:spPr>
        <p:txBody>
          <a:bodyPr wrap="square" rtlCol="0">
            <a:spAutoFit/>
          </a:bodyPr>
          <a:lstStyle/>
          <a:p>
            <a:r>
              <a:rPr lang="en-US" altLang="ja-JP" sz="2400" b="1" dirty="0" smtClean="0">
                <a:solidFill>
                  <a:srgbClr val="C00000"/>
                </a:solidFill>
                <a:latin typeface="メイリオ" pitchFamily="50" charset="-128"/>
                <a:ea typeface="メイリオ" pitchFamily="50" charset="-128"/>
              </a:rPr>
              <a:t>1</a:t>
            </a:r>
            <a:r>
              <a:rPr kumimoji="1" lang="en-US" altLang="ja-JP" sz="2400" b="1" dirty="0" smtClean="0">
                <a:solidFill>
                  <a:srgbClr val="C00000"/>
                </a:solidFill>
                <a:latin typeface="メイリオ" pitchFamily="50" charset="-128"/>
                <a:ea typeface="メイリオ" pitchFamily="50" charset="-128"/>
              </a:rPr>
              <a:t>0</a:t>
            </a:r>
            <a:endParaRPr kumimoji="1" lang="ja-JP" altLang="en-US" sz="2400" b="1" dirty="0">
              <a:solidFill>
                <a:srgbClr val="C00000"/>
              </a:solidFill>
              <a:latin typeface="メイリオ" pitchFamily="50" charset="-128"/>
              <a:ea typeface="メイリオ" pitchFamily="50" charset="-128"/>
            </a:endParaRPr>
          </a:p>
        </p:txBody>
      </p:sp>
      <p:sp>
        <p:nvSpPr>
          <p:cNvPr id="84" name="テキスト ボックス 83"/>
          <p:cNvSpPr txBox="1"/>
          <p:nvPr/>
        </p:nvSpPr>
        <p:spPr>
          <a:xfrm>
            <a:off x="8100392" y="4005064"/>
            <a:ext cx="792088" cy="461665"/>
          </a:xfrm>
          <a:prstGeom prst="rect">
            <a:avLst/>
          </a:prstGeom>
          <a:noFill/>
        </p:spPr>
        <p:txBody>
          <a:bodyPr wrap="square" rtlCol="0">
            <a:spAutoFit/>
          </a:bodyPr>
          <a:lstStyle/>
          <a:p>
            <a:r>
              <a:rPr kumimoji="1" lang="en-US" altLang="ja-JP" sz="2400" b="1" dirty="0" smtClean="0">
                <a:solidFill>
                  <a:srgbClr val="C00000"/>
                </a:solidFill>
                <a:latin typeface="メイリオ" pitchFamily="50" charset="-128"/>
                <a:ea typeface="メイリオ" pitchFamily="50" charset="-128"/>
              </a:rPr>
              <a:t>30</a:t>
            </a:r>
            <a:endParaRPr kumimoji="1" lang="ja-JP" altLang="en-US" sz="2400" b="1" dirty="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数量化意思決定：手順</a:t>
            </a:r>
            <a:r>
              <a:rPr lang="en-US" altLang="ja-JP" dirty="0" smtClean="0">
                <a:latin typeface="メイリオ" pitchFamily="50" charset="-128"/>
                <a:ea typeface="メイリオ" pitchFamily="50" charset="-128"/>
              </a:rPr>
              <a:t>3</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手順</a:t>
            </a:r>
            <a:r>
              <a:rPr lang="en-US" altLang="ja-JP" sz="2800" dirty="0" smtClean="0">
                <a:solidFill>
                  <a:schemeClr val="tx2"/>
                </a:solidFill>
                <a:latin typeface="メイリオ" pitchFamily="50" charset="-128"/>
                <a:ea typeface="メイリオ" pitchFamily="50" charset="-128"/>
              </a:rPr>
              <a:t>3</a:t>
            </a:r>
            <a:r>
              <a:rPr lang="ja-JP" altLang="en-US" sz="2800" dirty="0" smtClean="0">
                <a:solidFill>
                  <a:schemeClr val="tx2"/>
                </a:solidFill>
                <a:latin typeface="メイリオ" pitchFamily="50" charset="-128"/>
                <a:ea typeface="メイリオ" pitchFamily="50" charset="-128"/>
              </a:rPr>
              <a:t>：ある候補の点数を，</a:t>
            </a:r>
            <a:r>
              <a:rPr lang="en-US" altLang="ja-JP" sz="2800" b="1" dirty="0" smtClean="0">
                <a:solidFill>
                  <a:srgbClr val="C00000"/>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基準ごとの点数</a:t>
            </a:r>
            <a:r>
              <a:rPr lang="en-US" altLang="ja-JP" sz="2800" b="1" dirty="0" smtClean="0">
                <a:solidFill>
                  <a:srgbClr val="C00000"/>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　</a:t>
            </a:r>
            <a:r>
              <a:rPr lang="en-US" altLang="ja-JP" sz="2800" b="1" dirty="0" smtClean="0">
                <a:solidFill>
                  <a:srgbClr val="C00000"/>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基準での点数</a:t>
            </a:r>
            <a:r>
              <a:rPr lang="en-US" altLang="ja-JP" sz="2800" b="1" dirty="0" smtClean="0">
                <a:solidFill>
                  <a:srgbClr val="C00000"/>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を計算し，足せばよい</a:t>
            </a:r>
            <a:endParaRPr kumimoji="1" lang="en-US" altLang="ja-JP" sz="2800" b="1" dirty="0" smtClean="0">
              <a:solidFill>
                <a:srgbClr val="C00000"/>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pPr>
              <a:buNone/>
            </a:pPr>
            <a:r>
              <a:rPr kumimoji="1" lang="ja-JP" altLang="en-US" sz="2800" dirty="0" smtClean="0">
                <a:solidFill>
                  <a:schemeClr val="tx2"/>
                </a:solidFill>
                <a:latin typeface="メイリオ" pitchFamily="50" charset="-128"/>
                <a:ea typeface="メイリオ" pitchFamily="50" charset="-128"/>
              </a:rPr>
              <a:t>例</a:t>
            </a:r>
            <a:endParaRPr kumimoji="1" lang="en-US" altLang="ja-JP" sz="2800" dirty="0" smtClean="0">
              <a:solidFill>
                <a:schemeClr val="tx2"/>
              </a:solidFill>
              <a:latin typeface="メイリオ" pitchFamily="50" charset="-128"/>
              <a:ea typeface="メイリオ" pitchFamily="50" charset="-128"/>
            </a:endParaRPr>
          </a:p>
          <a:p>
            <a:r>
              <a:rPr lang="ja-JP" altLang="en-US" sz="2600" dirty="0" smtClean="0">
                <a:solidFill>
                  <a:schemeClr val="tx2"/>
                </a:solidFill>
                <a:latin typeface="メイリオ" pitchFamily="50" charset="-128"/>
                <a:ea typeface="メイリオ" pitchFamily="50" charset="-128"/>
              </a:rPr>
              <a:t>価格</a:t>
            </a:r>
            <a:r>
              <a:rPr lang="en-US" altLang="ja-JP" sz="2600" dirty="0" smtClean="0">
                <a:solidFill>
                  <a:schemeClr val="tx2"/>
                </a:solidFill>
                <a:latin typeface="メイリオ" pitchFamily="50" charset="-128"/>
                <a:ea typeface="メイリオ" pitchFamily="50" charset="-128"/>
              </a:rPr>
              <a:t>(50)</a:t>
            </a:r>
            <a:r>
              <a:rPr lang="ja-JP" altLang="en-US" sz="2600" dirty="0" smtClean="0">
                <a:solidFill>
                  <a:schemeClr val="tx2"/>
                </a:solidFill>
                <a:latin typeface="メイリオ" pitchFamily="50" charset="-128"/>
                <a:ea typeface="メイリオ" pitchFamily="50" charset="-128"/>
              </a:rPr>
              <a:t>：トヨタ</a:t>
            </a:r>
            <a:r>
              <a:rPr lang="en-US" altLang="ja-JP" sz="2600" dirty="0" smtClean="0">
                <a:solidFill>
                  <a:schemeClr val="tx2"/>
                </a:solidFill>
                <a:latin typeface="メイリオ" pitchFamily="50" charset="-128"/>
                <a:ea typeface="メイリオ" pitchFamily="50" charset="-128"/>
              </a:rPr>
              <a:t>(10)</a:t>
            </a:r>
            <a:r>
              <a:rPr lang="ja-JP" altLang="en-US" sz="2600" dirty="0" err="1"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ニッサン</a:t>
            </a:r>
            <a:r>
              <a:rPr lang="en-US" altLang="ja-JP" sz="2600" dirty="0" smtClean="0">
                <a:solidFill>
                  <a:schemeClr val="tx2"/>
                </a:solidFill>
                <a:latin typeface="メイリオ" pitchFamily="50" charset="-128"/>
                <a:ea typeface="メイリオ" pitchFamily="50" charset="-128"/>
              </a:rPr>
              <a:t>(60)</a:t>
            </a:r>
            <a:r>
              <a:rPr lang="ja-JP" altLang="en-US" sz="2600" dirty="0" err="1"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ベンツ</a:t>
            </a:r>
            <a:r>
              <a:rPr lang="en-US" altLang="ja-JP" sz="2600" dirty="0" smtClean="0">
                <a:solidFill>
                  <a:schemeClr val="tx2"/>
                </a:solidFill>
                <a:latin typeface="メイリオ" pitchFamily="50" charset="-128"/>
                <a:ea typeface="メイリオ" pitchFamily="50" charset="-128"/>
              </a:rPr>
              <a:t>(30)</a:t>
            </a:r>
          </a:p>
          <a:p>
            <a:r>
              <a:rPr kumimoji="1" lang="ja-JP" altLang="en-US" sz="2600" dirty="0" smtClean="0">
                <a:solidFill>
                  <a:schemeClr val="tx2"/>
                </a:solidFill>
                <a:latin typeface="メイリオ" pitchFamily="50" charset="-128"/>
                <a:ea typeface="メイリオ" pitchFamily="50" charset="-128"/>
              </a:rPr>
              <a:t>装備</a:t>
            </a:r>
            <a:r>
              <a:rPr kumimoji="1" lang="en-US" altLang="ja-JP" sz="2600" dirty="0" smtClean="0">
                <a:solidFill>
                  <a:schemeClr val="tx2"/>
                </a:solidFill>
                <a:latin typeface="メイリオ" pitchFamily="50" charset="-128"/>
                <a:ea typeface="メイリオ" pitchFamily="50" charset="-128"/>
              </a:rPr>
              <a:t>(30)</a:t>
            </a:r>
            <a:r>
              <a:rPr lang="ja-JP" altLang="en-US" sz="2600" dirty="0" smtClean="0">
                <a:solidFill>
                  <a:schemeClr val="tx2"/>
                </a:solidFill>
                <a:latin typeface="メイリオ" pitchFamily="50" charset="-128"/>
                <a:ea typeface="メイリオ" pitchFamily="50" charset="-128"/>
              </a:rPr>
              <a:t>：トヨタ</a:t>
            </a:r>
            <a:r>
              <a:rPr lang="en-US" altLang="ja-JP" sz="2600" dirty="0" smtClean="0">
                <a:solidFill>
                  <a:schemeClr val="tx2"/>
                </a:solidFill>
                <a:latin typeface="メイリオ" pitchFamily="50" charset="-128"/>
                <a:ea typeface="メイリオ" pitchFamily="50" charset="-128"/>
              </a:rPr>
              <a:t>(50)</a:t>
            </a:r>
            <a:r>
              <a:rPr lang="ja-JP" altLang="en-US" sz="2600" dirty="0" err="1"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ニッサン</a:t>
            </a:r>
            <a:r>
              <a:rPr lang="en-US" altLang="ja-JP" sz="2600" dirty="0" smtClean="0">
                <a:solidFill>
                  <a:schemeClr val="tx2"/>
                </a:solidFill>
                <a:latin typeface="メイリオ" pitchFamily="50" charset="-128"/>
                <a:ea typeface="メイリオ" pitchFamily="50" charset="-128"/>
              </a:rPr>
              <a:t>(10)</a:t>
            </a:r>
            <a:r>
              <a:rPr lang="ja-JP" altLang="en-US" sz="2600" dirty="0" err="1"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ベンツ</a:t>
            </a:r>
            <a:r>
              <a:rPr lang="en-US" altLang="ja-JP" sz="2600" dirty="0" smtClean="0">
                <a:solidFill>
                  <a:schemeClr val="tx2"/>
                </a:solidFill>
                <a:latin typeface="メイリオ" pitchFamily="50" charset="-128"/>
                <a:ea typeface="メイリオ" pitchFamily="50" charset="-128"/>
              </a:rPr>
              <a:t>(40)</a:t>
            </a:r>
            <a:endParaRPr kumimoji="1" lang="en-US" altLang="ja-JP" sz="2600" dirty="0" smtClean="0">
              <a:solidFill>
                <a:schemeClr val="tx2"/>
              </a:solidFill>
              <a:latin typeface="メイリオ" pitchFamily="50" charset="-128"/>
              <a:ea typeface="メイリオ" pitchFamily="50" charset="-128"/>
            </a:endParaRPr>
          </a:p>
          <a:p>
            <a:r>
              <a:rPr lang="ja-JP" altLang="en-US" sz="2600" dirty="0" smtClean="0">
                <a:solidFill>
                  <a:schemeClr val="tx2"/>
                </a:solidFill>
                <a:latin typeface="メイリオ" pitchFamily="50" charset="-128"/>
                <a:ea typeface="メイリオ" pitchFamily="50" charset="-128"/>
              </a:rPr>
              <a:t>環境</a:t>
            </a:r>
            <a:r>
              <a:rPr lang="en-US" altLang="ja-JP" sz="2600" dirty="0" smtClean="0">
                <a:solidFill>
                  <a:schemeClr val="tx2"/>
                </a:solidFill>
                <a:latin typeface="メイリオ" pitchFamily="50" charset="-128"/>
                <a:ea typeface="メイリオ" pitchFamily="50" charset="-128"/>
              </a:rPr>
              <a:t>(20)</a:t>
            </a:r>
            <a:r>
              <a:rPr lang="ja-JP" altLang="en-US" sz="2600" dirty="0" smtClean="0">
                <a:solidFill>
                  <a:schemeClr val="tx2"/>
                </a:solidFill>
                <a:latin typeface="メイリオ" pitchFamily="50" charset="-128"/>
                <a:ea typeface="メイリオ" pitchFamily="50" charset="-128"/>
              </a:rPr>
              <a:t>：トヨタ</a:t>
            </a:r>
            <a:r>
              <a:rPr lang="en-US" altLang="ja-JP" sz="2600" dirty="0" smtClean="0">
                <a:solidFill>
                  <a:schemeClr val="tx2"/>
                </a:solidFill>
                <a:latin typeface="メイリオ" pitchFamily="50" charset="-128"/>
                <a:ea typeface="メイリオ" pitchFamily="50" charset="-128"/>
              </a:rPr>
              <a:t>(60)</a:t>
            </a:r>
            <a:r>
              <a:rPr lang="ja-JP" altLang="en-US" sz="2600" dirty="0" err="1"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ニッサン</a:t>
            </a:r>
            <a:r>
              <a:rPr lang="en-US" altLang="ja-JP" sz="2600" dirty="0" smtClean="0">
                <a:solidFill>
                  <a:schemeClr val="tx2"/>
                </a:solidFill>
                <a:latin typeface="メイリオ" pitchFamily="50" charset="-128"/>
                <a:ea typeface="メイリオ" pitchFamily="50" charset="-128"/>
              </a:rPr>
              <a:t>(10)</a:t>
            </a:r>
            <a:r>
              <a:rPr lang="ja-JP" altLang="en-US" sz="2600" dirty="0" err="1" smtClean="0">
                <a:solidFill>
                  <a:schemeClr val="tx2"/>
                </a:solidFill>
                <a:latin typeface="メイリオ" pitchFamily="50" charset="-128"/>
                <a:ea typeface="メイリオ" pitchFamily="50" charset="-128"/>
              </a:rPr>
              <a:t>，</a:t>
            </a:r>
            <a:r>
              <a:rPr lang="ja-JP" altLang="en-US" sz="2600" dirty="0" smtClean="0">
                <a:solidFill>
                  <a:schemeClr val="tx2"/>
                </a:solidFill>
                <a:latin typeface="メイリオ" pitchFamily="50" charset="-128"/>
                <a:ea typeface="メイリオ" pitchFamily="50" charset="-128"/>
              </a:rPr>
              <a:t>ベンツ</a:t>
            </a:r>
            <a:r>
              <a:rPr lang="en-US" altLang="ja-JP" sz="2600" dirty="0" smtClean="0">
                <a:solidFill>
                  <a:schemeClr val="tx2"/>
                </a:solidFill>
                <a:latin typeface="メイリオ" pitchFamily="50" charset="-128"/>
                <a:ea typeface="メイリオ" pitchFamily="50" charset="-128"/>
              </a:rPr>
              <a:t>(30)</a:t>
            </a:r>
          </a:p>
          <a:p>
            <a:endParaRPr kumimoji="1" lang="en-US" altLang="ja-JP" sz="800" dirty="0" smtClean="0">
              <a:solidFill>
                <a:schemeClr val="tx2"/>
              </a:solidFill>
              <a:latin typeface="メイリオ" pitchFamily="50" charset="-128"/>
              <a:ea typeface="メイリオ" pitchFamily="50" charset="-128"/>
            </a:endParaRPr>
          </a:p>
          <a:p>
            <a:r>
              <a:rPr lang="ja-JP" altLang="en-US" sz="2600" dirty="0" smtClean="0">
                <a:solidFill>
                  <a:schemeClr val="tx2"/>
                </a:solidFill>
                <a:latin typeface="メイリオ" pitchFamily="50" charset="-128"/>
                <a:ea typeface="メイリオ" pitchFamily="50" charset="-128"/>
              </a:rPr>
              <a:t>トヨタの点数：</a:t>
            </a:r>
            <a:r>
              <a:rPr lang="en-US" altLang="ja-JP" sz="2600" dirty="0" smtClean="0">
                <a:solidFill>
                  <a:schemeClr val="tx2"/>
                </a:solidFill>
                <a:latin typeface="メイリオ" pitchFamily="50" charset="-128"/>
                <a:ea typeface="メイリオ" pitchFamily="50" charset="-128"/>
              </a:rPr>
              <a:t>50×10</a:t>
            </a:r>
            <a:r>
              <a:rPr lang="ja-JP" altLang="en-US" sz="2600" dirty="0" smtClean="0">
                <a:solidFill>
                  <a:schemeClr val="tx2"/>
                </a:solidFill>
                <a:latin typeface="メイリオ" pitchFamily="50" charset="-128"/>
                <a:ea typeface="メイリオ" pitchFamily="50" charset="-128"/>
              </a:rPr>
              <a:t>＋</a:t>
            </a:r>
            <a:r>
              <a:rPr lang="en-US" altLang="ja-JP" sz="2600" dirty="0" smtClean="0">
                <a:solidFill>
                  <a:schemeClr val="tx2"/>
                </a:solidFill>
                <a:latin typeface="メイリオ" pitchFamily="50" charset="-128"/>
                <a:ea typeface="メイリオ" pitchFamily="50" charset="-128"/>
              </a:rPr>
              <a:t>30×50</a:t>
            </a:r>
            <a:r>
              <a:rPr lang="ja-JP" altLang="en-US" sz="2600" dirty="0" smtClean="0">
                <a:solidFill>
                  <a:schemeClr val="tx2"/>
                </a:solidFill>
                <a:latin typeface="メイリオ" pitchFamily="50" charset="-128"/>
                <a:ea typeface="メイリオ" pitchFamily="50" charset="-128"/>
              </a:rPr>
              <a:t>＋</a:t>
            </a:r>
            <a:r>
              <a:rPr lang="en-US" altLang="ja-JP" sz="2600" dirty="0" smtClean="0">
                <a:solidFill>
                  <a:schemeClr val="tx2"/>
                </a:solidFill>
                <a:latin typeface="メイリオ" pitchFamily="50" charset="-128"/>
                <a:ea typeface="メイリオ" pitchFamily="50" charset="-128"/>
              </a:rPr>
              <a:t>20×60</a:t>
            </a:r>
            <a:r>
              <a:rPr lang="ja-JP" altLang="en-US" sz="2600" dirty="0" smtClean="0">
                <a:solidFill>
                  <a:schemeClr val="tx2"/>
                </a:solidFill>
                <a:latin typeface="メイリオ" pitchFamily="50" charset="-128"/>
                <a:ea typeface="メイリオ" pitchFamily="50" charset="-128"/>
              </a:rPr>
              <a:t>＝</a:t>
            </a:r>
            <a:r>
              <a:rPr lang="en-US" altLang="ja-JP" sz="2600" dirty="0" smtClean="0">
                <a:solidFill>
                  <a:schemeClr val="tx2"/>
                </a:solidFill>
                <a:latin typeface="メイリオ" pitchFamily="50" charset="-128"/>
                <a:ea typeface="メイリオ" pitchFamily="50" charset="-128"/>
              </a:rPr>
              <a:t>3200</a:t>
            </a:r>
          </a:p>
          <a:p>
            <a:r>
              <a:rPr lang="ja-JP" altLang="en-US" sz="2600" dirty="0" smtClean="0">
                <a:solidFill>
                  <a:schemeClr val="tx2"/>
                </a:solidFill>
                <a:latin typeface="メイリオ" pitchFamily="50" charset="-128"/>
                <a:ea typeface="メイリオ" pitchFamily="50" charset="-128"/>
              </a:rPr>
              <a:t>ニッサンの点数：</a:t>
            </a:r>
            <a:r>
              <a:rPr lang="en-US" altLang="ja-JP" sz="2600" dirty="0" smtClean="0">
                <a:solidFill>
                  <a:schemeClr val="tx2"/>
                </a:solidFill>
                <a:latin typeface="メイリオ" pitchFamily="50" charset="-128"/>
                <a:ea typeface="メイリオ" pitchFamily="50" charset="-128"/>
              </a:rPr>
              <a:t>50×60</a:t>
            </a:r>
            <a:r>
              <a:rPr lang="ja-JP" altLang="en-US" sz="2600" dirty="0" smtClean="0">
                <a:solidFill>
                  <a:schemeClr val="tx2"/>
                </a:solidFill>
                <a:latin typeface="メイリオ" pitchFamily="50" charset="-128"/>
                <a:ea typeface="メイリオ" pitchFamily="50" charset="-128"/>
              </a:rPr>
              <a:t>＋</a:t>
            </a:r>
            <a:r>
              <a:rPr lang="en-US" altLang="ja-JP" sz="2600" dirty="0" smtClean="0">
                <a:solidFill>
                  <a:schemeClr val="tx2"/>
                </a:solidFill>
                <a:latin typeface="メイリオ" pitchFamily="50" charset="-128"/>
                <a:ea typeface="メイリオ" pitchFamily="50" charset="-128"/>
              </a:rPr>
              <a:t>30×10</a:t>
            </a:r>
            <a:r>
              <a:rPr lang="ja-JP" altLang="en-US" sz="2600" dirty="0" smtClean="0">
                <a:solidFill>
                  <a:schemeClr val="tx2"/>
                </a:solidFill>
                <a:latin typeface="メイリオ" pitchFamily="50" charset="-128"/>
                <a:ea typeface="メイリオ" pitchFamily="50" charset="-128"/>
              </a:rPr>
              <a:t>＋</a:t>
            </a:r>
            <a:r>
              <a:rPr lang="en-US" altLang="ja-JP" sz="2600" dirty="0" smtClean="0">
                <a:solidFill>
                  <a:schemeClr val="tx2"/>
                </a:solidFill>
                <a:latin typeface="メイリオ" pitchFamily="50" charset="-128"/>
                <a:ea typeface="メイリオ" pitchFamily="50" charset="-128"/>
              </a:rPr>
              <a:t>20×10</a:t>
            </a:r>
            <a:r>
              <a:rPr lang="ja-JP" altLang="en-US" sz="2600" dirty="0" smtClean="0">
                <a:solidFill>
                  <a:schemeClr val="tx2"/>
                </a:solidFill>
                <a:latin typeface="メイリオ" pitchFamily="50" charset="-128"/>
                <a:ea typeface="メイリオ" pitchFamily="50" charset="-128"/>
              </a:rPr>
              <a:t>＝</a:t>
            </a:r>
            <a:r>
              <a:rPr lang="en-US" altLang="ja-JP" sz="2600" dirty="0" smtClean="0">
                <a:solidFill>
                  <a:schemeClr val="tx2"/>
                </a:solidFill>
                <a:latin typeface="メイリオ" pitchFamily="50" charset="-128"/>
                <a:ea typeface="メイリオ" pitchFamily="50" charset="-128"/>
              </a:rPr>
              <a:t>3500</a:t>
            </a:r>
          </a:p>
          <a:p>
            <a:r>
              <a:rPr kumimoji="1" lang="ja-JP" altLang="en-US" sz="2600" dirty="0" smtClean="0">
                <a:solidFill>
                  <a:schemeClr val="tx2"/>
                </a:solidFill>
                <a:latin typeface="メイリオ" pitchFamily="50" charset="-128"/>
                <a:ea typeface="メイリオ" pitchFamily="50" charset="-128"/>
              </a:rPr>
              <a:t>ベンツの点数：</a:t>
            </a:r>
            <a:r>
              <a:rPr kumimoji="1" lang="en-US" altLang="ja-JP" sz="2600" dirty="0" smtClean="0">
                <a:solidFill>
                  <a:schemeClr val="tx2"/>
                </a:solidFill>
                <a:latin typeface="メイリオ" pitchFamily="50" charset="-128"/>
                <a:ea typeface="メイリオ" pitchFamily="50" charset="-128"/>
              </a:rPr>
              <a:t>50×30</a:t>
            </a:r>
            <a:r>
              <a:rPr kumimoji="1" lang="ja-JP" altLang="en-US" sz="2600" dirty="0" smtClean="0">
                <a:solidFill>
                  <a:schemeClr val="tx2"/>
                </a:solidFill>
                <a:latin typeface="メイリオ" pitchFamily="50" charset="-128"/>
                <a:ea typeface="メイリオ" pitchFamily="50" charset="-128"/>
              </a:rPr>
              <a:t>＋</a:t>
            </a:r>
            <a:r>
              <a:rPr kumimoji="1" lang="en-US" altLang="ja-JP" sz="2600" dirty="0" smtClean="0">
                <a:solidFill>
                  <a:schemeClr val="tx2"/>
                </a:solidFill>
                <a:latin typeface="メイリオ" pitchFamily="50" charset="-128"/>
                <a:ea typeface="メイリオ" pitchFamily="50" charset="-128"/>
              </a:rPr>
              <a:t>30</a:t>
            </a:r>
            <a:r>
              <a:rPr lang="en-US" altLang="ja-JP" sz="2600" dirty="0" smtClean="0">
                <a:solidFill>
                  <a:schemeClr val="tx2"/>
                </a:solidFill>
                <a:latin typeface="メイリオ" pitchFamily="50" charset="-128"/>
                <a:ea typeface="メイリオ" pitchFamily="50" charset="-128"/>
              </a:rPr>
              <a:t>×40</a:t>
            </a:r>
            <a:r>
              <a:rPr lang="ja-JP" altLang="en-US" sz="2600" dirty="0" smtClean="0">
                <a:solidFill>
                  <a:schemeClr val="tx2"/>
                </a:solidFill>
                <a:latin typeface="メイリオ" pitchFamily="50" charset="-128"/>
                <a:ea typeface="メイリオ" pitchFamily="50" charset="-128"/>
              </a:rPr>
              <a:t>＋</a:t>
            </a:r>
            <a:r>
              <a:rPr lang="en-US" altLang="ja-JP" sz="2600" dirty="0" smtClean="0">
                <a:solidFill>
                  <a:schemeClr val="tx2"/>
                </a:solidFill>
                <a:latin typeface="メイリオ" pitchFamily="50" charset="-128"/>
                <a:ea typeface="メイリオ" pitchFamily="50" charset="-128"/>
              </a:rPr>
              <a:t>20×30</a:t>
            </a:r>
            <a:r>
              <a:rPr lang="ja-JP" altLang="en-US" sz="2600" dirty="0" smtClean="0">
                <a:solidFill>
                  <a:schemeClr val="tx2"/>
                </a:solidFill>
                <a:latin typeface="メイリオ" pitchFamily="50" charset="-128"/>
                <a:ea typeface="メイリオ" pitchFamily="50" charset="-128"/>
              </a:rPr>
              <a:t>＝</a:t>
            </a:r>
            <a:r>
              <a:rPr lang="en-US" altLang="ja-JP" sz="2600" dirty="0" smtClean="0">
                <a:solidFill>
                  <a:schemeClr val="tx2"/>
                </a:solidFill>
                <a:latin typeface="メイリオ" pitchFamily="50" charset="-128"/>
                <a:ea typeface="メイリオ" pitchFamily="50" charset="-128"/>
              </a:rPr>
              <a:t>3300</a:t>
            </a:r>
            <a:endParaRPr kumimoji="1" lang="ja-JP" altLang="en-US" sz="2600" dirty="0">
              <a:solidFill>
                <a:schemeClr val="tx2"/>
              </a:solidFill>
              <a:latin typeface="メイリオ" pitchFamily="50" charset="-128"/>
              <a:ea typeface="メイリオ" pitchFamily="50" charset="-128"/>
            </a:endParaRPr>
          </a:p>
        </p:txBody>
      </p:sp>
      <p:sp>
        <p:nvSpPr>
          <p:cNvPr id="4" name="円/楕円 3"/>
          <p:cNvSpPr/>
          <p:nvPr/>
        </p:nvSpPr>
        <p:spPr>
          <a:xfrm>
            <a:off x="7380312" y="5445224"/>
            <a:ext cx="1224136" cy="648072"/>
          </a:xfrm>
          <a:prstGeom prst="ellipse">
            <a:avLst/>
          </a:prstGeom>
          <a:noFill/>
          <a:ln w="444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467544" y="5517232"/>
            <a:ext cx="1656184" cy="504056"/>
          </a:xfrm>
          <a:prstGeom prst="roundRect">
            <a:avLst/>
          </a:prstGeom>
          <a:noFill/>
          <a:ln w="508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dissolv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図でイメージをつかむ</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評価基準のイメージ</a:t>
            </a:r>
            <a:r>
              <a:rPr lang="en-US" altLang="ja-JP" sz="2800" dirty="0" smtClean="0">
                <a:solidFill>
                  <a:schemeClr val="tx2"/>
                </a:solidFill>
                <a:latin typeface="メイリオ" pitchFamily="50" charset="-128"/>
                <a:ea typeface="メイリオ" pitchFamily="50" charset="-128"/>
              </a:rPr>
              <a:t>(100</a:t>
            </a:r>
            <a:r>
              <a:rPr lang="ja-JP" altLang="en-US" sz="2800" dirty="0" smtClean="0">
                <a:solidFill>
                  <a:schemeClr val="tx2"/>
                </a:solidFill>
                <a:latin typeface="メイリオ" pitchFamily="50" charset="-128"/>
                <a:ea typeface="メイリオ" pitchFamily="50" charset="-128"/>
              </a:rPr>
              <a:t>を分ける</a:t>
            </a:r>
            <a:r>
              <a:rPr lang="en-US" altLang="ja-JP" sz="2800" dirty="0" smtClean="0">
                <a:solidFill>
                  <a:schemeClr val="tx2"/>
                </a:solidFill>
                <a:latin typeface="メイリオ" pitchFamily="50" charset="-128"/>
                <a:ea typeface="メイリオ" pitchFamily="50" charset="-128"/>
              </a:rPr>
              <a:t>)</a:t>
            </a:r>
            <a:endParaRPr kumimoji="1"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6" name="グラフ 5"/>
          <p:cNvGraphicFramePr/>
          <p:nvPr/>
        </p:nvGraphicFramePr>
        <p:xfrm>
          <a:off x="1331640" y="2348880"/>
          <a:ext cx="7056784" cy="4327376"/>
        </p:xfrm>
        <a:graphic>
          <a:graphicData uri="http://schemas.openxmlformats.org/drawingml/2006/chart">
            <c:chart xmlns:c="http://schemas.openxmlformats.org/drawingml/2006/chart" xmlns:r="http://schemas.openxmlformats.org/officeDocument/2006/relationships" r:id="rId2"/>
          </a:graphicData>
        </a:graphic>
      </p:graphicFrame>
      <p:sp>
        <p:nvSpPr>
          <p:cNvPr id="7" name="テキスト ボックス 6"/>
          <p:cNvSpPr txBox="1"/>
          <p:nvPr/>
        </p:nvSpPr>
        <p:spPr>
          <a:xfrm>
            <a:off x="5364088" y="3717032"/>
            <a:ext cx="1584176" cy="707886"/>
          </a:xfrm>
          <a:prstGeom prst="rect">
            <a:avLst/>
          </a:prstGeom>
          <a:noFill/>
        </p:spPr>
        <p:txBody>
          <a:bodyPr wrap="square" rtlCol="0">
            <a:spAutoFit/>
          </a:bodyPr>
          <a:lstStyle/>
          <a:p>
            <a:r>
              <a:rPr lang="ja-JP" altLang="en-US" sz="4000" b="1" dirty="0" smtClean="0">
                <a:solidFill>
                  <a:schemeClr val="tx2"/>
                </a:solidFill>
                <a:latin typeface="メイリオ" pitchFamily="50" charset="-128"/>
                <a:ea typeface="メイリオ" pitchFamily="50" charset="-128"/>
              </a:rPr>
              <a:t>価格</a:t>
            </a:r>
            <a:endParaRPr kumimoji="1" lang="ja-JP" altLang="en-US" sz="4000" b="1" dirty="0">
              <a:solidFill>
                <a:schemeClr val="tx2"/>
              </a:solidFill>
              <a:latin typeface="メイリオ" pitchFamily="50" charset="-128"/>
              <a:ea typeface="メイリオ" pitchFamily="50" charset="-128"/>
            </a:endParaRPr>
          </a:p>
        </p:txBody>
      </p:sp>
      <p:sp>
        <p:nvSpPr>
          <p:cNvPr id="8" name="テキスト ボックス 7"/>
          <p:cNvSpPr txBox="1"/>
          <p:nvPr/>
        </p:nvSpPr>
        <p:spPr>
          <a:xfrm>
            <a:off x="2843808" y="4077072"/>
            <a:ext cx="1584176" cy="707886"/>
          </a:xfrm>
          <a:prstGeom prst="rect">
            <a:avLst/>
          </a:prstGeom>
          <a:noFill/>
        </p:spPr>
        <p:txBody>
          <a:bodyPr wrap="square" rtlCol="0">
            <a:spAutoFit/>
          </a:bodyPr>
          <a:lstStyle/>
          <a:p>
            <a:r>
              <a:rPr kumimoji="1" lang="ja-JP" altLang="en-US" sz="4000" b="1" dirty="0" smtClean="0">
                <a:solidFill>
                  <a:schemeClr val="tx2"/>
                </a:solidFill>
                <a:latin typeface="メイリオ" pitchFamily="50" charset="-128"/>
                <a:ea typeface="メイリオ" pitchFamily="50" charset="-128"/>
              </a:rPr>
              <a:t>装備</a:t>
            </a:r>
            <a:endParaRPr kumimoji="1" lang="ja-JP" altLang="en-US" sz="4000" b="1" dirty="0">
              <a:solidFill>
                <a:schemeClr val="tx2"/>
              </a:solidFill>
              <a:latin typeface="メイリオ" pitchFamily="50" charset="-128"/>
              <a:ea typeface="メイリオ" pitchFamily="50" charset="-128"/>
            </a:endParaRPr>
          </a:p>
        </p:txBody>
      </p:sp>
      <p:sp>
        <p:nvSpPr>
          <p:cNvPr id="9" name="テキスト ボックス 8"/>
          <p:cNvSpPr txBox="1"/>
          <p:nvPr/>
        </p:nvSpPr>
        <p:spPr>
          <a:xfrm>
            <a:off x="3275856" y="2937138"/>
            <a:ext cx="1584176" cy="707886"/>
          </a:xfrm>
          <a:prstGeom prst="rect">
            <a:avLst/>
          </a:prstGeom>
          <a:noFill/>
        </p:spPr>
        <p:txBody>
          <a:bodyPr wrap="square" rtlCol="0">
            <a:spAutoFit/>
          </a:bodyPr>
          <a:lstStyle/>
          <a:p>
            <a:r>
              <a:rPr kumimoji="1" lang="ja-JP" altLang="en-US" sz="4000" b="1" dirty="0" smtClean="0">
                <a:solidFill>
                  <a:schemeClr val="tx2"/>
                </a:solidFill>
                <a:latin typeface="メイリオ" pitchFamily="50" charset="-128"/>
                <a:ea typeface="メイリオ" pitchFamily="50" charset="-128"/>
              </a:rPr>
              <a:t>環境</a:t>
            </a:r>
            <a:endParaRPr kumimoji="1" lang="ja-JP" altLang="en-US" sz="40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図でイメージをつかむ</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評価基準内で，さらに点数を分ける</a:t>
            </a:r>
            <a:endParaRPr kumimoji="1"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4" name="グラフ 3"/>
          <p:cNvGraphicFramePr/>
          <p:nvPr/>
        </p:nvGraphicFramePr>
        <p:xfrm>
          <a:off x="1331640" y="2492896"/>
          <a:ext cx="6678488" cy="3744416"/>
        </p:xfrm>
        <a:graphic>
          <a:graphicData uri="http://schemas.openxmlformats.org/drawingml/2006/chart">
            <c:chart xmlns:c="http://schemas.openxmlformats.org/drawingml/2006/chart" xmlns:r="http://schemas.openxmlformats.org/officeDocument/2006/relationships" r:id="rId3"/>
          </a:graphicData>
        </a:graphic>
      </p:graphicFrame>
      <p:sp>
        <p:nvSpPr>
          <p:cNvPr id="5" name="正方形/長方形 4"/>
          <p:cNvSpPr/>
          <p:nvPr/>
        </p:nvSpPr>
        <p:spPr>
          <a:xfrm>
            <a:off x="4644008" y="2204864"/>
            <a:ext cx="1736373" cy="523220"/>
          </a:xfrm>
          <a:prstGeom prst="rect">
            <a:avLst/>
          </a:prstGeom>
        </p:spPr>
        <p:txBody>
          <a:bodyPr wrap="none">
            <a:spAutoFit/>
          </a:bodyPr>
          <a:lstStyle/>
          <a:p>
            <a:r>
              <a:rPr lang="en-US" altLang="ja-JP" sz="2800" b="1" dirty="0" smtClean="0">
                <a:solidFill>
                  <a:schemeClr val="tx2"/>
                </a:solidFill>
                <a:latin typeface="メイリオ" pitchFamily="50" charset="-128"/>
                <a:ea typeface="メイリオ" pitchFamily="50" charset="-128"/>
              </a:rPr>
              <a:t>T</a:t>
            </a:r>
            <a:r>
              <a:rPr lang="ja-JP" altLang="en-US" sz="2800" b="1" dirty="0" smtClean="0">
                <a:solidFill>
                  <a:schemeClr val="tx2"/>
                </a:solidFill>
                <a:latin typeface="メイリオ" pitchFamily="50" charset="-128"/>
                <a:ea typeface="メイリオ" pitchFamily="50" charset="-128"/>
              </a:rPr>
              <a:t>価格</a:t>
            </a:r>
            <a:r>
              <a:rPr lang="en-US" altLang="ja-JP" sz="2800" b="1" dirty="0" smtClean="0">
                <a:solidFill>
                  <a:schemeClr val="tx2"/>
                </a:solidFill>
                <a:latin typeface="メイリオ" pitchFamily="50" charset="-128"/>
                <a:ea typeface="メイリオ" pitchFamily="50" charset="-128"/>
              </a:rPr>
              <a:t>(5)</a:t>
            </a:r>
            <a:endParaRPr lang="ja-JP" altLang="en-US" sz="2800" b="1" dirty="0">
              <a:solidFill>
                <a:schemeClr val="tx2"/>
              </a:solidFill>
              <a:latin typeface="メイリオ" pitchFamily="50" charset="-128"/>
              <a:ea typeface="メイリオ" pitchFamily="50" charset="-128"/>
            </a:endParaRPr>
          </a:p>
        </p:txBody>
      </p:sp>
      <p:sp>
        <p:nvSpPr>
          <p:cNvPr id="6" name="正方形/長方形 5"/>
          <p:cNvSpPr/>
          <p:nvPr/>
        </p:nvSpPr>
        <p:spPr>
          <a:xfrm>
            <a:off x="6588224" y="2617748"/>
            <a:ext cx="2032929" cy="523220"/>
          </a:xfrm>
          <a:prstGeom prst="rect">
            <a:avLst/>
          </a:prstGeom>
        </p:spPr>
        <p:txBody>
          <a:bodyPr wrap="none">
            <a:spAutoFit/>
          </a:bodyPr>
          <a:lstStyle/>
          <a:p>
            <a:r>
              <a:rPr lang="en-US" altLang="ja-JP" sz="2800" b="1" dirty="0" smtClean="0">
                <a:solidFill>
                  <a:schemeClr val="tx2"/>
                </a:solidFill>
                <a:latin typeface="メイリオ" pitchFamily="50" charset="-128"/>
                <a:ea typeface="メイリオ" pitchFamily="50" charset="-128"/>
              </a:rPr>
              <a:t>N</a:t>
            </a:r>
            <a:r>
              <a:rPr lang="ja-JP" altLang="en-US" sz="2800" b="1" dirty="0" smtClean="0">
                <a:solidFill>
                  <a:schemeClr val="tx2"/>
                </a:solidFill>
                <a:latin typeface="メイリオ" pitchFamily="50" charset="-128"/>
                <a:ea typeface="メイリオ" pitchFamily="50" charset="-128"/>
              </a:rPr>
              <a:t>価格</a:t>
            </a:r>
            <a:r>
              <a:rPr lang="en-US" altLang="ja-JP" sz="2800" b="1" dirty="0" smtClean="0">
                <a:solidFill>
                  <a:schemeClr val="tx2"/>
                </a:solidFill>
                <a:latin typeface="メイリオ" pitchFamily="50" charset="-128"/>
                <a:ea typeface="メイリオ" pitchFamily="50" charset="-128"/>
              </a:rPr>
              <a:t>(30)</a:t>
            </a:r>
            <a:endParaRPr lang="ja-JP" altLang="en-US" sz="2800" b="1" dirty="0">
              <a:solidFill>
                <a:schemeClr val="tx2"/>
              </a:solidFill>
              <a:latin typeface="メイリオ" pitchFamily="50" charset="-128"/>
              <a:ea typeface="メイリオ" pitchFamily="50" charset="-128"/>
            </a:endParaRPr>
          </a:p>
        </p:txBody>
      </p:sp>
      <p:sp>
        <p:nvSpPr>
          <p:cNvPr id="7" name="正方形/長方形 6"/>
          <p:cNvSpPr/>
          <p:nvPr/>
        </p:nvSpPr>
        <p:spPr>
          <a:xfrm>
            <a:off x="6444208" y="5714092"/>
            <a:ext cx="2005677" cy="523220"/>
          </a:xfrm>
          <a:prstGeom prst="rect">
            <a:avLst/>
          </a:prstGeom>
        </p:spPr>
        <p:txBody>
          <a:bodyPr wrap="none">
            <a:spAutoFit/>
          </a:bodyPr>
          <a:lstStyle/>
          <a:p>
            <a:r>
              <a:rPr lang="en-US" altLang="ja-JP" sz="2800" b="1" dirty="0" smtClean="0">
                <a:solidFill>
                  <a:schemeClr val="tx2"/>
                </a:solidFill>
                <a:latin typeface="メイリオ" pitchFamily="50" charset="-128"/>
                <a:ea typeface="メイリオ" pitchFamily="50" charset="-128"/>
              </a:rPr>
              <a:t>B</a:t>
            </a:r>
            <a:r>
              <a:rPr lang="ja-JP" altLang="en-US" sz="2800" b="1" dirty="0" smtClean="0">
                <a:solidFill>
                  <a:schemeClr val="tx2"/>
                </a:solidFill>
                <a:latin typeface="メイリオ" pitchFamily="50" charset="-128"/>
                <a:ea typeface="メイリオ" pitchFamily="50" charset="-128"/>
              </a:rPr>
              <a:t>価格</a:t>
            </a:r>
            <a:r>
              <a:rPr lang="en-US" altLang="ja-JP" sz="2800" b="1" dirty="0" smtClean="0">
                <a:solidFill>
                  <a:schemeClr val="tx2"/>
                </a:solidFill>
                <a:latin typeface="メイリオ" pitchFamily="50" charset="-128"/>
                <a:ea typeface="メイリオ" pitchFamily="50" charset="-128"/>
              </a:rPr>
              <a:t>(15)</a:t>
            </a:r>
            <a:endParaRPr lang="ja-JP" altLang="en-US" sz="2800" b="1" dirty="0">
              <a:solidFill>
                <a:schemeClr val="tx2"/>
              </a:solidFill>
              <a:latin typeface="メイリオ" pitchFamily="50" charset="-128"/>
              <a:ea typeface="メイリオ" pitchFamily="50" charset="-128"/>
            </a:endParaRPr>
          </a:p>
        </p:txBody>
      </p:sp>
      <p:sp>
        <p:nvSpPr>
          <p:cNvPr id="8" name="正方形/長方形 7"/>
          <p:cNvSpPr/>
          <p:nvPr/>
        </p:nvSpPr>
        <p:spPr>
          <a:xfrm>
            <a:off x="2267744" y="6021288"/>
            <a:ext cx="2098651" cy="523220"/>
          </a:xfrm>
          <a:prstGeom prst="rect">
            <a:avLst/>
          </a:prstGeom>
        </p:spPr>
        <p:txBody>
          <a:bodyPr wrap="none">
            <a:spAutoFit/>
          </a:bodyPr>
          <a:lstStyle/>
          <a:p>
            <a:r>
              <a:rPr lang="en-US" altLang="ja-JP" sz="2800" b="1" dirty="0" smtClean="0">
                <a:solidFill>
                  <a:schemeClr val="tx2"/>
                </a:solidFill>
                <a:latin typeface="メイリオ" pitchFamily="50" charset="-128"/>
                <a:ea typeface="メイリオ" pitchFamily="50" charset="-128"/>
              </a:rPr>
              <a:t>T</a:t>
            </a:r>
            <a:r>
              <a:rPr lang="ja-JP" altLang="en-US" sz="2800" b="1" dirty="0" smtClean="0">
                <a:solidFill>
                  <a:schemeClr val="tx2"/>
                </a:solidFill>
                <a:latin typeface="メイリオ" pitchFamily="50" charset="-128"/>
                <a:ea typeface="メイリオ" pitchFamily="50" charset="-128"/>
              </a:rPr>
              <a:t>装備 </a:t>
            </a:r>
            <a:r>
              <a:rPr lang="en-US" altLang="ja-JP" sz="2800" b="1" dirty="0" smtClean="0">
                <a:solidFill>
                  <a:schemeClr val="tx2"/>
                </a:solidFill>
                <a:latin typeface="メイリオ" pitchFamily="50" charset="-128"/>
                <a:ea typeface="メイリオ" pitchFamily="50" charset="-128"/>
              </a:rPr>
              <a:t>(15)</a:t>
            </a:r>
            <a:endParaRPr lang="ja-JP" altLang="en-US" sz="2800" b="1" dirty="0">
              <a:solidFill>
                <a:schemeClr val="tx2"/>
              </a:solidFill>
              <a:latin typeface="メイリオ" pitchFamily="50" charset="-128"/>
              <a:ea typeface="メイリオ" pitchFamily="50" charset="-128"/>
            </a:endParaRPr>
          </a:p>
        </p:txBody>
      </p:sp>
      <p:sp>
        <p:nvSpPr>
          <p:cNvPr id="9" name="正方形/長方形 8"/>
          <p:cNvSpPr/>
          <p:nvPr/>
        </p:nvSpPr>
        <p:spPr>
          <a:xfrm>
            <a:off x="251520" y="5013176"/>
            <a:ext cx="1789272" cy="523220"/>
          </a:xfrm>
          <a:prstGeom prst="rect">
            <a:avLst/>
          </a:prstGeom>
        </p:spPr>
        <p:txBody>
          <a:bodyPr wrap="none">
            <a:spAutoFit/>
          </a:bodyPr>
          <a:lstStyle/>
          <a:p>
            <a:r>
              <a:rPr lang="en-US" altLang="ja-JP" sz="2800" b="1" dirty="0" smtClean="0">
                <a:solidFill>
                  <a:schemeClr val="tx2"/>
                </a:solidFill>
                <a:latin typeface="メイリオ" pitchFamily="50" charset="-128"/>
                <a:ea typeface="メイリオ" pitchFamily="50" charset="-128"/>
              </a:rPr>
              <a:t>N</a:t>
            </a:r>
            <a:r>
              <a:rPr lang="ja-JP" altLang="en-US" sz="2800" b="1" dirty="0" smtClean="0">
                <a:solidFill>
                  <a:schemeClr val="tx2"/>
                </a:solidFill>
                <a:latin typeface="メイリオ" pitchFamily="50" charset="-128"/>
                <a:ea typeface="メイリオ" pitchFamily="50" charset="-128"/>
              </a:rPr>
              <a:t>装備</a:t>
            </a:r>
            <a:r>
              <a:rPr lang="en-US" altLang="ja-JP" sz="2800" b="1" dirty="0" smtClean="0">
                <a:solidFill>
                  <a:schemeClr val="tx2"/>
                </a:solidFill>
                <a:latin typeface="メイリオ" pitchFamily="50" charset="-128"/>
                <a:ea typeface="メイリオ" pitchFamily="50" charset="-128"/>
              </a:rPr>
              <a:t>(3)</a:t>
            </a:r>
            <a:endParaRPr lang="ja-JP" altLang="en-US" sz="2800" b="1" dirty="0">
              <a:solidFill>
                <a:schemeClr val="tx2"/>
              </a:solidFill>
              <a:latin typeface="メイリオ" pitchFamily="50" charset="-128"/>
              <a:ea typeface="メイリオ" pitchFamily="50" charset="-128"/>
            </a:endParaRPr>
          </a:p>
        </p:txBody>
      </p:sp>
      <p:sp>
        <p:nvSpPr>
          <p:cNvPr id="10" name="正方形/長方形 9"/>
          <p:cNvSpPr/>
          <p:nvPr/>
        </p:nvSpPr>
        <p:spPr>
          <a:xfrm>
            <a:off x="0" y="3789040"/>
            <a:ext cx="1762021" cy="523220"/>
          </a:xfrm>
          <a:prstGeom prst="rect">
            <a:avLst/>
          </a:prstGeom>
        </p:spPr>
        <p:txBody>
          <a:bodyPr wrap="none">
            <a:spAutoFit/>
          </a:bodyPr>
          <a:lstStyle/>
          <a:p>
            <a:r>
              <a:rPr lang="en-US" altLang="ja-JP" sz="2800" b="1" dirty="0" smtClean="0">
                <a:solidFill>
                  <a:schemeClr val="tx2"/>
                </a:solidFill>
                <a:latin typeface="メイリオ" pitchFamily="50" charset="-128"/>
                <a:ea typeface="メイリオ" pitchFamily="50" charset="-128"/>
              </a:rPr>
              <a:t>B</a:t>
            </a:r>
            <a:r>
              <a:rPr lang="ja-JP" altLang="en-US" sz="2800" b="1" dirty="0" smtClean="0">
                <a:solidFill>
                  <a:schemeClr val="tx2"/>
                </a:solidFill>
                <a:latin typeface="メイリオ" pitchFamily="50" charset="-128"/>
                <a:ea typeface="メイリオ" pitchFamily="50" charset="-128"/>
              </a:rPr>
              <a:t>装備</a:t>
            </a:r>
            <a:r>
              <a:rPr lang="en-US" altLang="ja-JP" sz="2800" b="1" dirty="0" smtClean="0">
                <a:solidFill>
                  <a:schemeClr val="tx2"/>
                </a:solidFill>
                <a:latin typeface="メイリオ" pitchFamily="50" charset="-128"/>
                <a:ea typeface="メイリオ" pitchFamily="50" charset="-128"/>
              </a:rPr>
              <a:t>(5)</a:t>
            </a:r>
            <a:endParaRPr lang="ja-JP" altLang="en-US" sz="2800" b="1" dirty="0">
              <a:solidFill>
                <a:schemeClr val="tx2"/>
              </a:solidFill>
              <a:latin typeface="メイリオ" pitchFamily="50" charset="-128"/>
              <a:ea typeface="メイリオ" pitchFamily="50" charset="-128"/>
            </a:endParaRPr>
          </a:p>
        </p:txBody>
      </p:sp>
      <p:sp>
        <p:nvSpPr>
          <p:cNvPr id="11" name="正方形/長方形 10"/>
          <p:cNvSpPr/>
          <p:nvPr/>
        </p:nvSpPr>
        <p:spPr>
          <a:xfrm>
            <a:off x="611560" y="2708920"/>
            <a:ext cx="1980029" cy="523220"/>
          </a:xfrm>
          <a:prstGeom prst="rect">
            <a:avLst/>
          </a:prstGeom>
        </p:spPr>
        <p:txBody>
          <a:bodyPr wrap="none">
            <a:spAutoFit/>
          </a:bodyPr>
          <a:lstStyle/>
          <a:p>
            <a:r>
              <a:rPr lang="en-US" altLang="ja-JP" sz="2800" b="1" dirty="0" smtClean="0">
                <a:solidFill>
                  <a:schemeClr val="tx2"/>
                </a:solidFill>
                <a:latin typeface="メイリオ" pitchFamily="50" charset="-128"/>
                <a:ea typeface="メイリオ" pitchFamily="50" charset="-128"/>
              </a:rPr>
              <a:t>T</a:t>
            </a:r>
            <a:r>
              <a:rPr lang="ja-JP" altLang="en-US" sz="2800" b="1" dirty="0" smtClean="0">
                <a:solidFill>
                  <a:schemeClr val="tx2"/>
                </a:solidFill>
                <a:latin typeface="メイリオ" pitchFamily="50" charset="-128"/>
                <a:ea typeface="メイリオ" pitchFamily="50" charset="-128"/>
              </a:rPr>
              <a:t>環境</a:t>
            </a:r>
            <a:r>
              <a:rPr lang="en-US" altLang="ja-JP" sz="2800" b="1" dirty="0" smtClean="0">
                <a:solidFill>
                  <a:schemeClr val="tx2"/>
                </a:solidFill>
                <a:latin typeface="メイリオ" pitchFamily="50" charset="-128"/>
                <a:ea typeface="メイリオ" pitchFamily="50" charset="-128"/>
              </a:rPr>
              <a:t>(12)</a:t>
            </a:r>
            <a:endParaRPr lang="ja-JP" altLang="en-US" sz="2800" b="1" dirty="0">
              <a:solidFill>
                <a:schemeClr val="tx2"/>
              </a:solidFill>
              <a:latin typeface="メイリオ" pitchFamily="50" charset="-128"/>
              <a:ea typeface="メイリオ" pitchFamily="50" charset="-128"/>
            </a:endParaRPr>
          </a:p>
        </p:txBody>
      </p:sp>
      <p:sp>
        <p:nvSpPr>
          <p:cNvPr id="12" name="正方形/長方形 11"/>
          <p:cNvSpPr/>
          <p:nvPr/>
        </p:nvSpPr>
        <p:spPr>
          <a:xfrm>
            <a:off x="1990640" y="2329716"/>
            <a:ext cx="1789272" cy="523220"/>
          </a:xfrm>
          <a:prstGeom prst="rect">
            <a:avLst/>
          </a:prstGeom>
        </p:spPr>
        <p:txBody>
          <a:bodyPr wrap="none">
            <a:spAutoFit/>
          </a:bodyPr>
          <a:lstStyle/>
          <a:p>
            <a:r>
              <a:rPr lang="en-US" altLang="ja-JP" sz="2800" b="1" dirty="0" smtClean="0">
                <a:solidFill>
                  <a:schemeClr val="tx2"/>
                </a:solidFill>
                <a:latin typeface="メイリオ" pitchFamily="50" charset="-128"/>
                <a:ea typeface="メイリオ" pitchFamily="50" charset="-128"/>
              </a:rPr>
              <a:t>N</a:t>
            </a:r>
            <a:r>
              <a:rPr lang="ja-JP" altLang="en-US" sz="2800" b="1" dirty="0" smtClean="0">
                <a:solidFill>
                  <a:schemeClr val="tx2"/>
                </a:solidFill>
                <a:latin typeface="メイリオ" pitchFamily="50" charset="-128"/>
                <a:ea typeface="メイリオ" pitchFamily="50" charset="-128"/>
              </a:rPr>
              <a:t>環境</a:t>
            </a:r>
            <a:r>
              <a:rPr lang="en-US" altLang="ja-JP" sz="2800" b="1" dirty="0" smtClean="0">
                <a:solidFill>
                  <a:schemeClr val="tx2"/>
                </a:solidFill>
                <a:latin typeface="メイリオ" pitchFamily="50" charset="-128"/>
                <a:ea typeface="メイリオ" pitchFamily="50" charset="-128"/>
              </a:rPr>
              <a:t>(2)</a:t>
            </a:r>
            <a:endParaRPr lang="ja-JP" altLang="en-US" sz="2800" b="1" dirty="0">
              <a:solidFill>
                <a:schemeClr val="tx2"/>
              </a:solidFill>
              <a:latin typeface="メイリオ" pitchFamily="50" charset="-128"/>
              <a:ea typeface="メイリオ" pitchFamily="50" charset="-128"/>
            </a:endParaRPr>
          </a:p>
        </p:txBody>
      </p:sp>
      <p:sp>
        <p:nvSpPr>
          <p:cNvPr id="13" name="正方形/長方形 12"/>
          <p:cNvSpPr/>
          <p:nvPr/>
        </p:nvSpPr>
        <p:spPr>
          <a:xfrm>
            <a:off x="179512" y="2113692"/>
            <a:ext cx="1762021" cy="523220"/>
          </a:xfrm>
          <a:prstGeom prst="rect">
            <a:avLst/>
          </a:prstGeom>
        </p:spPr>
        <p:txBody>
          <a:bodyPr wrap="none">
            <a:spAutoFit/>
          </a:bodyPr>
          <a:lstStyle/>
          <a:p>
            <a:r>
              <a:rPr lang="en-US" altLang="ja-JP" sz="2800" b="1" dirty="0" smtClean="0">
                <a:solidFill>
                  <a:schemeClr val="tx2"/>
                </a:solidFill>
                <a:latin typeface="メイリオ" pitchFamily="50" charset="-128"/>
                <a:ea typeface="メイリオ" pitchFamily="50" charset="-128"/>
              </a:rPr>
              <a:t>B</a:t>
            </a:r>
            <a:r>
              <a:rPr lang="ja-JP" altLang="en-US" sz="2800" b="1" dirty="0" smtClean="0">
                <a:solidFill>
                  <a:schemeClr val="tx2"/>
                </a:solidFill>
                <a:latin typeface="メイリオ" pitchFamily="50" charset="-128"/>
                <a:ea typeface="メイリオ" pitchFamily="50" charset="-128"/>
              </a:rPr>
              <a:t>環境</a:t>
            </a:r>
            <a:r>
              <a:rPr lang="en-US" altLang="ja-JP" sz="2800" b="1" dirty="0" smtClean="0">
                <a:solidFill>
                  <a:schemeClr val="tx2"/>
                </a:solidFill>
                <a:latin typeface="メイリオ" pitchFamily="50" charset="-128"/>
                <a:ea typeface="メイリオ" pitchFamily="50" charset="-128"/>
              </a:rPr>
              <a:t>(6)</a:t>
            </a:r>
            <a:endParaRPr lang="ja-JP" altLang="en-US" sz="2800" b="1" dirty="0">
              <a:solidFill>
                <a:schemeClr val="tx2"/>
              </a:solidFill>
              <a:latin typeface="メイリオ" pitchFamily="50" charset="-128"/>
              <a:ea typeface="メイリオ" pitchFamily="50" charset="-128"/>
            </a:endParaRPr>
          </a:p>
        </p:txBody>
      </p:sp>
      <p:cxnSp>
        <p:nvCxnSpPr>
          <p:cNvPr id="18" name="直線コネクタ 17"/>
          <p:cNvCxnSpPr/>
          <p:nvPr/>
        </p:nvCxnSpPr>
        <p:spPr>
          <a:xfrm>
            <a:off x="1763688" y="2276872"/>
            <a:ext cx="2088232" cy="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3851920" y="2276872"/>
            <a:ext cx="432048" cy="648072"/>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図でイメージをつかむ</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評価項目で合算する</a:t>
            </a:r>
            <a:endParaRPr kumimoji="1"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4" name="グラフ 3"/>
          <p:cNvGraphicFramePr/>
          <p:nvPr/>
        </p:nvGraphicFramePr>
        <p:xfrm>
          <a:off x="1331640" y="2492896"/>
          <a:ext cx="6768752" cy="3963888"/>
        </p:xfrm>
        <a:graphic>
          <a:graphicData uri="http://schemas.openxmlformats.org/drawingml/2006/chart">
            <c:chart xmlns:c="http://schemas.openxmlformats.org/drawingml/2006/chart" xmlns:r="http://schemas.openxmlformats.org/officeDocument/2006/relationships" r:id="rId2"/>
          </a:graphicData>
        </a:graphic>
      </p:graphicFrame>
      <p:sp>
        <p:nvSpPr>
          <p:cNvPr id="5" name="テキスト ボックス 4"/>
          <p:cNvSpPr txBox="1"/>
          <p:nvPr/>
        </p:nvSpPr>
        <p:spPr>
          <a:xfrm>
            <a:off x="5004048" y="3068960"/>
            <a:ext cx="2952328" cy="707886"/>
          </a:xfrm>
          <a:prstGeom prst="rect">
            <a:avLst/>
          </a:prstGeom>
          <a:noFill/>
        </p:spPr>
        <p:txBody>
          <a:bodyPr wrap="square" rtlCol="0">
            <a:spAutoFit/>
          </a:bodyPr>
          <a:lstStyle/>
          <a:p>
            <a:r>
              <a:rPr kumimoji="1" lang="ja-JP" altLang="en-US" sz="4000" b="1" dirty="0" smtClean="0">
                <a:solidFill>
                  <a:schemeClr val="tx2"/>
                </a:solidFill>
                <a:latin typeface="メイリオ" pitchFamily="50" charset="-128"/>
                <a:ea typeface="メイリオ" pitchFamily="50" charset="-128"/>
              </a:rPr>
              <a:t>トヨタ</a:t>
            </a:r>
            <a:r>
              <a:rPr kumimoji="1" lang="en-US" altLang="ja-JP" sz="4000" b="1" dirty="0" smtClean="0">
                <a:solidFill>
                  <a:schemeClr val="tx2"/>
                </a:solidFill>
                <a:latin typeface="メイリオ" pitchFamily="50" charset="-128"/>
                <a:ea typeface="メイリオ" pitchFamily="50" charset="-128"/>
              </a:rPr>
              <a:t>(32</a:t>
            </a:r>
            <a:r>
              <a:rPr lang="en-US" altLang="ja-JP" sz="4000" b="1" dirty="0" smtClean="0">
                <a:solidFill>
                  <a:schemeClr val="tx2"/>
                </a:solidFill>
                <a:latin typeface="メイリオ" pitchFamily="50" charset="-128"/>
                <a:ea typeface="メイリオ" pitchFamily="50" charset="-128"/>
              </a:rPr>
              <a:t>)</a:t>
            </a:r>
            <a:endParaRPr kumimoji="1" lang="ja-JP" altLang="en-US" sz="4000" b="1" dirty="0">
              <a:solidFill>
                <a:schemeClr val="tx2"/>
              </a:solidFill>
              <a:latin typeface="メイリオ" pitchFamily="50" charset="-128"/>
              <a:ea typeface="メイリオ" pitchFamily="50" charset="-128"/>
            </a:endParaRPr>
          </a:p>
        </p:txBody>
      </p:sp>
      <p:sp>
        <p:nvSpPr>
          <p:cNvPr id="6" name="テキスト ボックス 5"/>
          <p:cNvSpPr txBox="1"/>
          <p:nvPr/>
        </p:nvSpPr>
        <p:spPr>
          <a:xfrm>
            <a:off x="1259632" y="3068960"/>
            <a:ext cx="2952328" cy="707886"/>
          </a:xfrm>
          <a:prstGeom prst="rect">
            <a:avLst/>
          </a:prstGeom>
          <a:noFill/>
        </p:spPr>
        <p:txBody>
          <a:bodyPr wrap="square" rtlCol="0">
            <a:spAutoFit/>
          </a:bodyPr>
          <a:lstStyle/>
          <a:p>
            <a:r>
              <a:rPr kumimoji="1" lang="ja-JP" altLang="en-US" sz="4000" b="1" dirty="0" smtClean="0">
                <a:solidFill>
                  <a:schemeClr val="tx2"/>
                </a:solidFill>
                <a:latin typeface="メイリオ" pitchFamily="50" charset="-128"/>
                <a:ea typeface="メイリオ" pitchFamily="50" charset="-128"/>
              </a:rPr>
              <a:t>ベンツ</a:t>
            </a:r>
            <a:r>
              <a:rPr kumimoji="1" lang="en-US" altLang="ja-JP" sz="4000" b="1" dirty="0" smtClean="0">
                <a:solidFill>
                  <a:schemeClr val="tx2"/>
                </a:solidFill>
                <a:latin typeface="メイリオ" pitchFamily="50" charset="-128"/>
                <a:ea typeface="メイリオ" pitchFamily="50" charset="-128"/>
              </a:rPr>
              <a:t>(33</a:t>
            </a:r>
            <a:r>
              <a:rPr lang="en-US" altLang="ja-JP" sz="4000" b="1" dirty="0" smtClean="0">
                <a:solidFill>
                  <a:schemeClr val="tx2"/>
                </a:solidFill>
                <a:latin typeface="メイリオ" pitchFamily="50" charset="-128"/>
                <a:ea typeface="メイリオ" pitchFamily="50" charset="-128"/>
              </a:rPr>
              <a:t>)</a:t>
            </a:r>
            <a:endParaRPr kumimoji="1" lang="ja-JP" altLang="en-US" sz="4000" b="1" dirty="0">
              <a:solidFill>
                <a:schemeClr val="tx2"/>
              </a:solidFill>
              <a:latin typeface="メイリオ" pitchFamily="50" charset="-128"/>
              <a:ea typeface="メイリオ" pitchFamily="50" charset="-128"/>
            </a:endParaRPr>
          </a:p>
        </p:txBody>
      </p:sp>
      <p:sp>
        <p:nvSpPr>
          <p:cNvPr id="7" name="テキスト ボックス 6"/>
          <p:cNvSpPr txBox="1"/>
          <p:nvPr/>
        </p:nvSpPr>
        <p:spPr>
          <a:xfrm>
            <a:off x="3059832" y="4509120"/>
            <a:ext cx="3528392" cy="707886"/>
          </a:xfrm>
          <a:prstGeom prst="rect">
            <a:avLst/>
          </a:prstGeom>
          <a:noFill/>
          <a:ln w="38100">
            <a:solidFill>
              <a:srgbClr val="C00000"/>
            </a:solidFill>
          </a:ln>
        </p:spPr>
        <p:txBody>
          <a:bodyPr wrap="square" rtlCol="0">
            <a:spAutoFit/>
          </a:bodyPr>
          <a:lstStyle/>
          <a:p>
            <a:r>
              <a:rPr kumimoji="1" lang="ja-JP" altLang="en-US" sz="4000" b="1" dirty="0" smtClean="0">
                <a:solidFill>
                  <a:schemeClr val="bg1"/>
                </a:solidFill>
                <a:latin typeface="メイリオ" pitchFamily="50" charset="-128"/>
                <a:ea typeface="メイリオ" pitchFamily="50" charset="-128"/>
              </a:rPr>
              <a:t>ニッサン</a:t>
            </a:r>
            <a:r>
              <a:rPr kumimoji="1" lang="en-US" altLang="ja-JP" sz="4000" b="1" dirty="0" smtClean="0">
                <a:solidFill>
                  <a:schemeClr val="bg1"/>
                </a:solidFill>
                <a:latin typeface="メイリオ" pitchFamily="50" charset="-128"/>
                <a:ea typeface="メイリオ" pitchFamily="50" charset="-128"/>
              </a:rPr>
              <a:t>(35</a:t>
            </a:r>
            <a:r>
              <a:rPr lang="en-US" altLang="ja-JP" sz="4000" b="1" dirty="0" smtClean="0">
                <a:solidFill>
                  <a:schemeClr val="bg1"/>
                </a:solidFill>
                <a:latin typeface="メイリオ" pitchFamily="50" charset="-128"/>
                <a:ea typeface="メイリオ" pitchFamily="50" charset="-128"/>
              </a:rPr>
              <a:t>)</a:t>
            </a:r>
            <a:endParaRPr kumimoji="1" lang="ja-JP" altLang="en-US" sz="4000" b="1" dirty="0">
              <a:solidFill>
                <a:schemeClr val="bg1"/>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問題点がないわけではない！</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評価基準がたくさんあったら</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r>
              <a:rPr kumimoji="1" lang="ja-JP" altLang="en-US" sz="2800" dirty="0" smtClean="0">
                <a:solidFill>
                  <a:schemeClr val="tx2"/>
                </a:solidFill>
                <a:latin typeface="メイリオ" pitchFamily="50" charset="-128"/>
                <a:ea typeface="メイリオ" pitchFamily="50" charset="-128"/>
              </a:rPr>
              <a:t>候補がたくさんあったら</a:t>
            </a:r>
            <a:r>
              <a:rPr kumimoji="1" lang="en-US" altLang="ja-JP" sz="2800" dirty="0" smtClean="0">
                <a:solidFill>
                  <a:schemeClr val="tx2"/>
                </a:solidFill>
                <a:latin typeface="メイリオ" pitchFamily="50" charset="-128"/>
                <a:ea typeface="メイリオ" pitchFamily="50" charset="-128"/>
              </a:rPr>
              <a:t>…</a:t>
            </a:r>
            <a:r>
              <a:rPr kumimoji="1" lang="ja-JP" altLang="en-US" sz="2800" dirty="0" smtClean="0">
                <a:solidFill>
                  <a:schemeClr val="tx2"/>
                </a:solidFill>
                <a:latin typeface="メイリオ" pitchFamily="50" charset="-128"/>
                <a:ea typeface="メイリオ" pitchFamily="50" charset="-128"/>
              </a:rPr>
              <a:t>？</a:t>
            </a:r>
            <a:endParaRPr kumimoji="1"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評価値をどうやって決めるの？</a:t>
            </a:r>
            <a:endParaRPr kumimoji="1"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sp>
        <p:nvSpPr>
          <p:cNvPr id="4" name="角丸四角形 3"/>
          <p:cNvSpPr/>
          <p:nvPr/>
        </p:nvSpPr>
        <p:spPr>
          <a:xfrm>
            <a:off x="683568" y="3933056"/>
            <a:ext cx="2160240" cy="1152128"/>
          </a:xfrm>
          <a:prstGeom prst="roundRect">
            <a:avLst/>
          </a:prstGeom>
          <a:solidFill>
            <a:srgbClr val="FFFF00"/>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2"/>
                </a:solidFill>
                <a:latin typeface="メイリオ" pitchFamily="50" charset="-128"/>
                <a:ea typeface="メイリオ" pitchFamily="50" charset="-128"/>
              </a:rPr>
              <a:t>一対</a:t>
            </a:r>
            <a:r>
              <a:rPr lang="ja-JP" altLang="en-US" sz="3200" b="1" dirty="0" smtClean="0">
                <a:solidFill>
                  <a:schemeClr val="tx2"/>
                </a:solidFill>
                <a:latin typeface="メイリオ" pitchFamily="50" charset="-128"/>
                <a:ea typeface="メイリオ" pitchFamily="50" charset="-128"/>
              </a:rPr>
              <a:t>比較</a:t>
            </a:r>
            <a:endParaRPr kumimoji="1" lang="ja-JP" altLang="en-US" sz="3200" b="1" dirty="0">
              <a:solidFill>
                <a:schemeClr val="tx2"/>
              </a:solidFill>
              <a:latin typeface="メイリオ" pitchFamily="50" charset="-128"/>
              <a:ea typeface="メイリオ" pitchFamily="50" charset="-128"/>
            </a:endParaRPr>
          </a:p>
        </p:txBody>
      </p:sp>
      <p:sp>
        <p:nvSpPr>
          <p:cNvPr id="5" name="角丸四角形 4"/>
          <p:cNvSpPr/>
          <p:nvPr/>
        </p:nvSpPr>
        <p:spPr>
          <a:xfrm>
            <a:off x="3491880" y="3933056"/>
            <a:ext cx="2160240" cy="1152128"/>
          </a:xfrm>
          <a:prstGeom prst="roundRect">
            <a:avLst/>
          </a:prstGeom>
          <a:solidFill>
            <a:srgbClr val="FFFF00"/>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2"/>
                </a:solidFill>
                <a:latin typeface="メイリオ" pitchFamily="50" charset="-128"/>
                <a:ea typeface="メイリオ" pitchFamily="50" charset="-128"/>
              </a:rPr>
              <a:t>階層化</a:t>
            </a:r>
            <a:endParaRPr kumimoji="1" lang="ja-JP" altLang="en-US" sz="3200" b="1" dirty="0">
              <a:solidFill>
                <a:schemeClr val="tx2"/>
              </a:solidFill>
              <a:latin typeface="メイリオ" pitchFamily="50" charset="-128"/>
              <a:ea typeface="メイリオ" pitchFamily="50" charset="-128"/>
            </a:endParaRPr>
          </a:p>
        </p:txBody>
      </p:sp>
      <p:sp>
        <p:nvSpPr>
          <p:cNvPr id="6" name="角丸四角形 5"/>
          <p:cNvSpPr/>
          <p:nvPr/>
        </p:nvSpPr>
        <p:spPr>
          <a:xfrm>
            <a:off x="6372200" y="3933056"/>
            <a:ext cx="2160240" cy="1152128"/>
          </a:xfrm>
          <a:prstGeom prst="roundRect">
            <a:avLst/>
          </a:prstGeom>
          <a:solidFill>
            <a:srgbClr val="FFFF00"/>
          </a:solid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smtClean="0">
                <a:solidFill>
                  <a:schemeClr val="tx2"/>
                </a:solidFill>
                <a:latin typeface="メイリオ" pitchFamily="50" charset="-128"/>
                <a:ea typeface="メイリオ" pitchFamily="50" charset="-128"/>
              </a:rPr>
              <a:t>感度分析</a:t>
            </a:r>
            <a:endParaRPr kumimoji="1" lang="ja-JP" altLang="en-US" sz="3200" b="1"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今日の講義</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評価基準が複数ある場合の意思決定法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数量化意思決定法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階層図</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一対比較</a:t>
            </a:r>
            <a:endParaRPr lang="en-US" altLang="ja-JP" sz="3000" b="1" dirty="0" smtClean="0">
              <a:solidFill>
                <a:srgbClr val="C00000"/>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総合評価</a:t>
            </a:r>
            <a:endParaRPr lang="en-US" altLang="ja-JP" sz="3000" b="1" dirty="0" smtClean="0">
              <a:solidFill>
                <a:srgbClr val="C00000"/>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一対比較の整合性</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評価基準の階層化</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感度分析</a:t>
            </a:r>
            <a:endParaRPr lang="en-US" altLang="ja-JP" sz="3000" dirty="0" smtClean="0">
              <a:solidFill>
                <a:schemeClr val="bg1">
                  <a:lumMod val="95000"/>
                </a:schemeClr>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一対比較はやりやすい？</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en-US" altLang="ja-JP" sz="2800" dirty="0" smtClean="0">
                <a:solidFill>
                  <a:schemeClr val="tx2"/>
                </a:solidFill>
                <a:latin typeface="メイリオ" pitchFamily="50" charset="-128"/>
                <a:ea typeface="メイリオ" pitchFamily="50" charset="-128"/>
              </a:rPr>
              <a:t>2</a:t>
            </a:r>
            <a:r>
              <a:rPr lang="ja-JP" altLang="en-US" sz="2800" dirty="0" err="1" smtClean="0">
                <a:solidFill>
                  <a:schemeClr val="tx2"/>
                </a:solidFill>
                <a:latin typeface="メイリオ" pitchFamily="50" charset="-128"/>
                <a:ea typeface="メイリオ" pitchFamily="50" charset="-128"/>
              </a:rPr>
              <a:t>つの</a:t>
            </a:r>
            <a:r>
              <a:rPr lang="ja-JP" altLang="en-US" sz="2800" dirty="0" smtClean="0">
                <a:solidFill>
                  <a:schemeClr val="tx2"/>
                </a:solidFill>
                <a:latin typeface="メイリオ" pitchFamily="50" charset="-128"/>
                <a:ea typeface="メイリオ" pitchFamily="50" charset="-128"/>
              </a:rPr>
              <a:t>基準，候補を相対比較</a:t>
            </a:r>
            <a:r>
              <a:rPr lang="en-US" altLang="ja-JP" sz="2800" dirty="0" smtClean="0">
                <a:solidFill>
                  <a:schemeClr val="tx2"/>
                </a:solidFill>
                <a:latin typeface="メイリオ" pitchFamily="50" charset="-128"/>
                <a:ea typeface="メイリオ" pitchFamily="50" charset="-128"/>
              </a:rPr>
              <a:t> (2</a:t>
            </a:r>
            <a:r>
              <a:rPr lang="ja-JP" altLang="en-US" sz="2800" dirty="0" err="1" smtClean="0">
                <a:solidFill>
                  <a:schemeClr val="tx2"/>
                </a:solidFill>
                <a:latin typeface="メイリオ" pitchFamily="50" charset="-128"/>
                <a:ea typeface="メイリオ" pitchFamily="50" charset="-128"/>
              </a:rPr>
              <a:t>つずつの</a:t>
            </a:r>
            <a:r>
              <a:rPr lang="ja-JP" altLang="en-US" sz="2800" dirty="0" smtClean="0">
                <a:solidFill>
                  <a:schemeClr val="tx2"/>
                </a:solidFill>
                <a:latin typeface="メイリオ" pitchFamily="50" charset="-128"/>
                <a:ea typeface="メイリオ" pitchFamily="50" charset="-128"/>
              </a:rPr>
              <a:t>比較ならやりやすい</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情緒的な比較なら，なお比較しやすい</a:t>
            </a:r>
            <a:endParaRPr lang="en-US" altLang="ja-JP" sz="2800" dirty="0" smtClean="0">
              <a:solidFill>
                <a:schemeClr val="tx2"/>
              </a:solidFill>
              <a:latin typeface="メイリオ" pitchFamily="50" charset="-128"/>
              <a:ea typeface="メイリオ" pitchFamily="50" charset="-128"/>
            </a:endParaRPr>
          </a:p>
          <a:p>
            <a:pPr>
              <a:buNone/>
            </a:pPr>
            <a:r>
              <a:rPr lang="ja-JP" altLang="en-US" sz="2400" dirty="0" smtClean="0">
                <a:solidFill>
                  <a:schemeClr val="tx2"/>
                </a:solidFill>
                <a:latin typeface="メイリオ" pitchFamily="50" charset="-128"/>
                <a:ea typeface="メイリオ" pitchFamily="50" charset="-128"/>
              </a:rPr>
              <a:t>「絶対重要」「とても重要」「重要」「やや重要」「同じ」</a:t>
            </a:r>
            <a:endParaRPr lang="en-US" altLang="ja-JP" sz="2400" dirty="0" smtClean="0">
              <a:solidFill>
                <a:schemeClr val="tx2"/>
              </a:solidFill>
              <a:latin typeface="メイリオ" pitchFamily="50" charset="-128"/>
              <a:ea typeface="メイリオ" pitchFamily="50" charset="-128"/>
            </a:endParaRPr>
          </a:p>
          <a:p>
            <a:pPr>
              <a:buNone/>
            </a:pPr>
            <a:r>
              <a:rPr lang="en-US" altLang="ja-JP" sz="2400" dirty="0" smtClean="0">
                <a:solidFill>
                  <a:schemeClr val="tx2"/>
                </a:solidFill>
                <a:latin typeface="メイリオ" pitchFamily="50" charset="-128"/>
                <a:ea typeface="メイリオ" pitchFamily="50" charset="-128"/>
              </a:rPr>
              <a:t> </a:t>
            </a:r>
            <a:r>
              <a:rPr lang="ja-JP" altLang="en-US" sz="2400" dirty="0" smtClean="0">
                <a:solidFill>
                  <a:schemeClr val="tx2"/>
                </a:solidFill>
                <a:latin typeface="メイリオ" pitchFamily="50" charset="-128"/>
                <a:ea typeface="メイリオ" pitchFamily="50" charset="-128"/>
              </a:rPr>
              <a:t>「やや軽視」「軽視」「とても軽視」「ほとんど軽視」</a:t>
            </a:r>
            <a:endParaRPr lang="en-US" altLang="ja-JP" sz="2400" dirty="0" smtClean="0">
              <a:solidFill>
                <a:schemeClr val="tx2"/>
              </a:solidFill>
              <a:latin typeface="メイリオ" pitchFamily="50" charset="-128"/>
              <a:ea typeface="メイリオ" pitchFamily="50" charset="-128"/>
            </a:endParaRPr>
          </a:p>
          <a:p>
            <a:pPr>
              <a:buNone/>
            </a:pPr>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重要度に応じて，相対位置をきめてもらう</a:t>
            </a:r>
            <a:endParaRPr lang="en-US" altLang="ja-JP" sz="2800" dirty="0" smtClean="0">
              <a:solidFill>
                <a:schemeClr val="tx2"/>
              </a:solidFill>
              <a:latin typeface="メイリオ" pitchFamily="50" charset="-128"/>
              <a:ea typeface="メイリオ" pitchFamily="50" charset="-128"/>
            </a:endParaRPr>
          </a:p>
        </p:txBody>
      </p:sp>
      <p:cxnSp>
        <p:nvCxnSpPr>
          <p:cNvPr id="5" name="直線コネクタ 4"/>
          <p:cNvCxnSpPr/>
          <p:nvPr/>
        </p:nvCxnSpPr>
        <p:spPr>
          <a:xfrm>
            <a:off x="1691680" y="5733256"/>
            <a:ext cx="57606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V="1">
            <a:off x="1691680" y="5589240"/>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V="1">
            <a:off x="2411760" y="5589240"/>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flipV="1">
            <a:off x="3131840" y="5589240"/>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V="1">
            <a:off x="3851920" y="5589240"/>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V="1">
            <a:off x="4572000" y="5589240"/>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5292080" y="5589240"/>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V="1">
            <a:off x="6012160" y="5589240"/>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6732240" y="5589240"/>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7452320" y="5589240"/>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2051720" y="5013176"/>
            <a:ext cx="2160240" cy="461665"/>
          </a:xfrm>
          <a:prstGeom prst="rect">
            <a:avLst/>
          </a:prstGeom>
          <a:noFill/>
          <a:ln w="25400">
            <a:solidFill>
              <a:srgbClr val="002060"/>
            </a:solidFill>
          </a:ln>
        </p:spPr>
        <p:txBody>
          <a:bodyPr wrap="square" rtlCol="0">
            <a:spAutoFit/>
          </a:bodyPr>
          <a:lstStyle/>
          <a:p>
            <a:pPr algn="ctr"/>
            <a:r>
              <a:rPr kumimoji="1" lang="ja-JP" altLang="en-US" sz="2400" dirty="0" smtClean="0">
                <a:solidFill>
                  <a:schemeClr val="tx2"/>
                </a:solidFill>
                <a:latin typeface="メイリオ" pitchFamily="50" charset="-128"/>
                <a:ea typeface="メイリオ" pitchFamily="50" charset="-128"/>
              </a:rPr>
              <a:t>←価格が重要</a:t>
            </a:r>
            <a:endParaRPr kumimoji="1" lang="ja-JP" altLang="en-US" sz="2400" dirty="0">
              <a:solidFill>
                <a:schemeClr val="tx2"/>
              </a:solidFill>
              <a:latin typeface="メイリオ" pitchFamily="50" charset="-128"/>
              <a:ea typeface="メイリオ" pitchFamily="50" charset="-128"/>
            </a:endParaRPr>
          </a:p>
        </p:txBody>
      </p:sp>
      <p:sp>
        <p:nvSpPr>
          <p:cNvPr id="23" name="テキスト ボックス 22"/>
          <p:cNvSpPr txBox="1"/>
          <p:nvPr/>
        </p:nvSpPr>
        <p:spPr>
          <a:xfrm>
            <a:off x="4932040" y="5013176"/>
            <a:ext cx="2160240" cy="461665"/>
          </a:xfrm>
          <a:prstGeom prst="rect">
            <a:avLst/>
          </a:prstGeom>
          <a:noFill/>
          <a:ln w="25400">
            <a:solidFill>
              <a:srgbClr val="C00000"/>
            </a:solidFill>
          </a:ln>
        </p:spPr>
        <p:txBody>
          <a:bodyPr wrap="square" rtlCol="0">
            <a:spAutoFit/>
          </a:bodyPr>
          <a:lstStyle/>
          <a:p>
            <a:pPr algn="ctr"/>
            <a:r>
              <a:rPr kumimoji="1" lang="ja-JP" altLang="en-US" sz="2400" dirty="0" smtClean="0">
                <a:solidFill>
                  <a:schemeClr val="tx2"/>
                </a:solidFill>
                <a:latin typeface="メイリオ" pitchFamily="50" charset="-128"/>
                <a:ea typeface="メイリオ" pitchFamily="50" charset="-128"/>
              </a:rPr>
              <a:t>装備が重要→</a:t>
            </a:r>
            <a:endParaRPr kumimoji="1" lang="ja-JP" altLang="en-US" sz="2400" dirty="0">
              <a:solidFill>
                <a:schemeClr val="tx2"/>
              </a:solidFill>
              <a:latin typeface="メイリオ" pitchFamily="50" charset="-128"/>
              <a:ea typeface="メイリオ" pitchFamily="50" charset="-128"/>
            </a:endParaRPr>
          </a:p>
        </p:txBody>
      </p:sp>
      <p:sp>
        <p:nvSpPr>
          <p:cNvPr id="21" name="円/楕円 20"/>
          <p:cNvSpPr/>
          <p:nvPr/>
        </p:nvSpPr>
        <p:spPr>
          <a:xfrm>
            <a:off x="3707904" y="5589240"/>
            <a:ext cx="288032" cy="288032"/>
          </a:xfrm>
          <a:prstGeom prst="ellips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7884368" y="56818"/>
            <a:ext cx="1210588" cy="707886"/>
          </a:xfrm>
          <a:prstGeom prst="rect">
            <a:avLst/>
          </a:prstGeom>
          <a:ln w="22225">
            <a:solidFill>
              <a:srgbClr val="C00000"/>
            </a:solidFill>
          </a:ln>
        </p:spPr>
        <p:txBody>
          <a:bodyPr wrap="none">
            <a:spAutoFit/>
          </a:bodyPr>
          <a:lstStyle/>
          <a:p>
            <a:r>
              <a:rPr lang="ja-JP" altLang="en-US" sz="2000" dirty="0" smtClean="0">
                <a:solidFill>
                  <a:schemeClr val="tx2"/>
                </a:solidFill>
                <a:latin typeface="メイリオ" pitchFamily="50" charset="-128"/>
                <a:ea typeface="メイリオ" pitchFamily="50" charset="-128"/>
              </a:rPr>
              <a:t>テキスト</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P.148</a:t>
            </a:r>
            <a:r>
              <a:rPr lang="ja-JP" altLang="en-US" sz="2000" dirty="0" smtClean="0">
                <a:solidFill>
                  <a:schemeClr val="tx2"/>
                </a:solidFill>
                <a:latin typeface="メイリオ" pitchFamily="50" charset="-128"/>
                <a:ea typeface="メイリオ" pitchFamily="50" charset="-128"/>
              </a:rPr>
              <a:t>～</a:t>
            </a:r>
            <a:endParaRPr lang="ja-JP" altLang="en-US" sz="2000" dirty="0"/>
          </a:p>
        </p:txBody>
      </p:sp>
      <p:sp>
        <p:nvSpPr>
          <p:cNvPr id="25" name="正方形/長方形 24"/>
          <p:cNvSpPr/>
          <p:nvPr/>
        </p:nvSpPr>
        <p:spPr>
          <a:xfrm>
            <a:off x="1547664" y="6021288"/>
            <a:ext cx="6083717" cy="707886"/>
          </a:xfrm>
          <a:prstGeom prst="rect">
            <a:avLst/>
          </a:prstGeom>
        </p:spPr>
        <p:txBody>
          <a:bodyPr wrap="none">
            <a:spAutoFit/>
          </a:bodyPr>
          <a:lstStyle/>
          <a:p>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価格</a:t>
            </a:r>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は</a:t>
            </a:r>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装備</a:t>
            </a:r>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と比べて，「やや重要」</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装備</a:t>
            </a:r>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は</a:t>
            </a:r>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価格</a:t>
            </a:r>
            <a:r>
              <a:rPr lang="en-US" altLang="ja-JP" sz="2000" dirty="0" smtClean="0">
                <a:solidFill>
                  <a:schemeClr val="tx2"/>
                </a:solidFill>
                <a:latin typeface="メイリオ" pitchFamily="50" charset="-128"/>
                <a:ea typeface="メイリオ" pitchFamily="50" charset="-128"/>
              </a:rPr>
              <a:t>』</a:t>
            </a:r>
            <a:r>
              <a:rPr lang="ja-JP" altLang="en-US" sz="2000" dirty="0" smtClean="0">
                <a:solidFill>
                  <a:schemeClr val="tx2"/>
                </a:solidFill>
                <a:latin typeface="メイリオ" pitchFamily="50" charset="-128"/>
                <a:ea typeface="メイリオ" pitchFamily="50" charset="-128"/>
              </a:rPr>
              <a:t>と比べて，「やや重要でない</a:t>
            </a:r>
            <a:r>
              <a:rPr lang="ja-JP" altLang="en-US" sz="2000" dirty="0" smtClean="0">
                <a:solidFill>
                  <a:schemeClr val="tx2"/>
                </a:solidFill>
                <a:latin typeface="メイリオ" pitchFamily="50" charset="-128"/>
                <a:ea typeface="メイリオ" pitchFamily="50" charset="-128"/>
              </a:rPr>
              <a:t>」</a:t>
            </a:r>
            <a:endParaRPr lang="ja-JP" altLang="en-US" sz="20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一対比較を数量化する</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位置を</a:t>
            </a:r>
            <a:r>
              <a:rPr lang="ja-JP" altLang="en-US" sz="2800" dirty="0" smtClean="0">
                <a:solidFill>
                  <a:schemeClr val="tx2"/>
                </a:solidFill>
                <a:latin typeface="メイリオ" pitchFamily="50" charset="-128"/>
                <a:ea typeface="メイリオ" pitchFamily="50" charset="-128"/>
              </a:rPr>
              <a:t>点数化</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価格</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は</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装備</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と比較して</a:t>
            </a:r>
            <a:r>
              <a:rPr lang="en-US" altLang="ja-JP"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2800" b="1" dirty="0" smtClean="0">
                <a:solidFill>
                  <a:srgbClr val="C00000"/>
                </a:solidFill>
                <a:latin typeface="メイリオ" pitchFamily="50" charset="-128"/>
                <a:ea typeface="メイリオ" pitchFamily="50" charset="-128"/>
              </a:rPr>
              <a:t>両者の得点の積が</a:t>
            </a:r>
            <a:r>
              <a:rPr lang="en-US" altLang="ja-JP" sz="2800" b="1" dirty="0" smtClean="0">
                <a:solidFill>
                  <a:srgbClr val="C00000"/>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になるように設定</a:t>
            </a:r>
            <a:endParaRPr lang="en-US" altLang="ja-JP" sz="2800" dirty="0" smtClean="0">
              <a:solidFill>
                <a:schemeClr val="tx2"/>
              </a:solidFill>
              <a:latin typeface="メイリオ" pitchFamily="50" charset="-128"/>
              <a:ea typeface="メイリオ" pitchFamily="50" charset="-128"/>
            </a:endParaRPr>
          </a:p>
        </p:txBody>
      </p:sp>
      <p:cxnSp>
        <p:nvCxnSpPr>
          <p:cNvPr id="5" name="直線コネクタ 4"/>
          <p:cNvCxnSpPr/>
          <p:nvPr/>
        </p:nvCxnSpPr>
        <p:spPr>
          <a:xfrm>
            <a:off x="1691680" y="2996952"/>
            <a:ext cx="57606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V="1">
            <a:off x="1691680" y="2852936"/>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V="1">
            <a:off x="2411760" y="2852936"/>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flipV="1">
            <a:off x="3131840" y="2852936"/>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p:nvCxnSpPr>
        <p:spPr>
          <a:xfrm flipV="1">
            <a:off x="3851920" y="2852936"/>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flipV="1">
            <a:off x="4572000" y="2852936"/>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V="1">
            <a:off x="5292080" y="2852936"/>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p:nvPr/>
        </p:nvCxnSpPr>
        <p:spPr>
          <a:xfrm flipV="1">
            <a:off x="6012160" y="2852936"/>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V="1">
            <a:off x="6732240" y="2852936"/>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7452320" y="2852936"/>
            <a:ext cx="0" cy="28803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2051720" y="2276872"/>
            <a:ext cx="2160240" cy="461665"/>
          </a:xfrm>
          <a:prstGeom prst="rect">
            <a:avLst/>
          </a:prstGeom>
          <a:noFill/>
          <a:ln w="25400">
            <a:solidFill>
              <a:srgbClr val="002060"/>
            </a:solidFill>
          </a:ln>
        </p:spPr>
        <p:txBody>
          <a:bodyPr wrap="square" rtlCol="0">
            <a:spAutoFit/>
          </a:bodyPr>
          <a:lstStyle/>
          <a:p>
            <a:pPr algn="ctr"/>
            <a:r>
              <a:rPr kumimoji="1" lang="ja-JP" altLang="en-US" sz="2400" dirty="0" smtClean="0">
                <a:solidFill>
                  <a:schemeClr val="tx2"/>
                </a:solidFill>
                <a:latin typeface="メイリオ" pitchFamily="50" charset="-128"/>
                <a:ea typeface="メイリオ" pitchFamily="50" charset="-128"/>
              </a:rPr>
              <a:t>←価格が重要</a:t>
            </a:r>
            <a:endParaRPr kumimoji="1" lang="ja-JP" altLang="en-US" sz="2400" dirty="0">
              <a:solidFill>
                <a:schemeClr val="tx2"/>
              </a:solidFill>
              <a:latin typeface="メイリオ" pitchFamily="50" charset="-128"/>
              <a:ea typeface="メイリオ" pitchFamily="50" charset="-128"/>
            </a:endParaRPr>
          </a:p>
        </p:txBody>
      </p:sp>
      <p:sp>
        <p:nvSpPr>
          <p:cNvPr id="23" name="テキスト ボックス 22"/>
          <p:cNvSpPr txBox="1"/>
          <p:nvPr/>
        </p:nvSpPr>
        <p:spPr>
          <a:xfrm>
            <a:off x="4932040" y="2276872"/>
            <a:ext cx="2160240" cy="461665"/>
          </a:xfrm>
          <a:prstGeom prst="rect">
            <a:avLst/>
          </a:prstGeom>
          <a:noFill/>
          <a:ln w="25400">
            <a:solidFill>
              <a:srgbClr val="C00000"/>
            </a:solidFill>
          </a:ln>
        </p:spPr>
        <p:txBody>
          <a:bodyPr wrap="square" rtlCol="0">
            <a:spAutoFit/>
          </a:bodyPr>
          <a:lstStyle/>
          <a:p>
            <a:pPr algn="ctr"/>
            <a:r>
              <a:rPr kumimoji="1" lang="ja-JP" altLang="en-US" sz="2400" dirty="0" smtClean="0">
                <a:solidFill>
                  <a:schemeClr val="tx2"/>
                </a:solidFill>
                <a:latin typeface="メイリオ" pitchFamily="50" charset="-128"/>
                <a:ea typeface="メイリオ" pitchFamily="50" charset="-128"/>
              </a:rPr>
              <a:t>装備が重要→</a:t>
            </a:r>
            <a:endParaRPr kumimoji="1" lang="ja-JP" altLang="en-US" sz="2400" dirty="0">
              <a:solidFill>
                <a:schemeClr val="tx2"/>
              </a:solidFill>
              <a:latin typeface="メイリオ" pitchFamily="50" charset="-128"/>
              <a:ea typeface="メイリオ" pitchFamily="50" charset="-128"/>
            </a:endParaRPr>
          </a:p>
        </p:txBody>
      </p:sp>
      <p:sp>
        <p:nvSpPr>
          <p:cNvPr id="25" name="正方形/長方形 24"/>
          <p:cNvSpPr/>
          <p:nvPr/>
        </p:nvSpPr>
        <p:spPr>
          <a:xfrm>
            <a:off x="1043608" y="3933056"/>
            <a:ext cx="1415772" cy="830997"/>
          </a:xfrm>
          <a:prstGeom prst="rect">
            <a:avLst/>
          </a:prstGeom>
        </p:spPr>
        <p:txBody>
          <a:bodyPr wrap="none">
            <a:spAutoFit/>
          </a:bodyPr>
          <a:lstStyle/>
          <a:p>
            <a:r>
              <a:rPr lang="ja-JP" altLang="en-US" sz="2400" dirty="0" smtClean="0">
                <a:solidFill>
                  <a:srgbClr val="200E17"/>
                </a:solidFill>
                <a:latin typeface="メイリオ" pitchFamily="50" charset="-128"/>
                <a:ea typeface="メイリオ" pitchFamily="50" charset="-128"/>
              </a:rPr>
              <a:t>絶対重要</a:t>
            </a:r>
            <a:endParaRPr lang="en-US" altLang="ja-JP" sz="2400" dirty="0" smtClean="0">
              <a:solidFill>
                <a:srgbClr val="200E17"/>
              </a:solidFill>
              <a:latin typeface="メイリオ" pitchFamily="50" charset="-128"/>
              <a:ea typeface="メイリオ" pitchFamily="50" charset="-128"/>
            </a:endParaRPr>
          </a:p>
          <a:p>
            <a:pPr algn="ctr"/>
            <a:r>
              <a:rPr lang="en-US" altLang="ja-JP" sz="2400" dirty="0" smtClean="0">
                <a:solidFill>
                  <a:srgbClr val="200E17"/>
                </a:solidFill>
                <a:latin typeface="メイリオ" pitchFamily="50" charset="-128"/>
                <a:ea typeface="メイリオ" pitchFamily="50" charset="-128"/>
              </a:rPr>
              <a:t>9</a:t>
            </a:r>
            <a:r>
              <a:rPr lang="ja-JP" altLang="en-US" sz="2400" dirty="0" smtClean="0">
                <a:solidFill>
                  <a:srgbClr val="200E17"/>
                </a:solidFill>
                <a:latin typeface="メイリオ" pitchFamily="50" charset="-128"/>
                <a:ea typeface="メイリオ" pitchFamily="50" charset="-128"/>
              </a:rPr>
              <a:t>点</a:t>
            </a:r>
            <a:endParaRPr lang="ja-JP" altLang="en-US" dirty="0"/>
          </a:p>
        </p:txBody>
      </p:sp>
      <p:sp>
        <p:nvSpPr>
          <p:cNvPr id="28" name="正方形/長方形 27"/>
          <p:cNvSpPr/>
          <p:nvPr/>
        </p:nvSpPr>
        <p:spPr>
          <a:xfrm>
            <a:off x="2724180" y="3933056"/>
            <a:ext cx="839708" cy="830997"/>
          </a:xfrm>
          <a:prstGeom prst="rect">
            <a:avLst/>
          </a:prstGeom>
        </p:spPr>
        <p:txBody>
          <a:bodyPr wrap="square">
            <a:spAutoFit/>
          </a:bodyPr>
          <a:lstStyle/>
          <a:p>
            <a:r>
              <a:rPr lang="ja-JP" altLang="en-US" sz="2400" dirty="0" smtClean="0">
                <a:solidFill>
                  <a:srgbClr val="200E17"/>
                </a:solidFill>
                <a:latin typeface="メイリオ" pitchFamily="50" charset="-128"/>
                <a:ea typeface="メイリオ" pitchFamily="50" charset="-128"/>
              </a:rPr>
              <a:t>重要</a:t>
            </a:r>
            <a:endParaRPr lang="en-US" altLang="ja-JP" sz="2400" dirty="0" smtClean="0">
              <a:solidFill>
                <a:srgbClr val="200E17"/>
              </a:solidFill>
              <a:latin typeface="メイリオ" pitchFamily="50" charset="-128"/>
              <a:ea typeface="メイリオ" pitchFamily="50" charset="-128"/>
            </a:endParaRPr>
          </a:p>
          <a:p>
            <a:pPr algn="ctr"/>
            <a:r>
              <a:rPr lang="en-US" altLang="ja-JP" sz="2400" dirty="0" smtClean="0">
                <a:solidFill>
                  <a:srgbClr val="200E17"/>
                </a:solidFill>
                <a:latin typeface="メイリオ" pitchFamily="50" charset="-128"/>
                <a:ea typeface="メイリオ" pitchFamily="50" charset="-128"/>
              </a:rPr>
              <a:t>5</a:t>
            </a:r>
            <a:r>
              <a:rPr lang="ja-JP" altLang="en-US" sz="2400" dirty="0" smtClean="0">
                <a:solidFill>
                  <a:srgbClr val="200E17"/>
                </a:solidFill>
                <a:latin typeface="メイリオ" pitchFamily="50" charset="-128"/>
                <a:ea typeface="メイリオ" pitchFamily="50" charset="-128"/>
              </a:rPr>
              <a:t>点</a:t>
            </a:r>
            <a:endParaRPr lang="ja-JP" altLang="en-US" dirty="0"/>
          </a:p>
        </p:txBody>
      </p:sp>
      <p:cxnSp>
        <p:nvCxnSpPr>
          <p:cNvPr id="29" name="直線矢印コネクタ 28"/>
          <p:cNvCxnSpPr/>
          <p:nvPr/>
        </p:nvCxnSpPr>
        <p:spPr>
          <a:xfrm flipV="1">
            <a:off x="3131840" y="3212976"/>
            <a:ext cx="0" cy="720080"/>
          </a:xfrm>
          <a:prstGeom prst="straightConnector1">
            <a:avLst/>
          </a:prstGeom>
          <a:ln w="317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正方形/長方形 33"/>
          <p:cNvSpPr/>
          <p:nvPr/>
        </p:nvSpPr>
        <p:spPr>
          <a:xfrm>
            <a:off x="3995936" y="3933056"/>
            <a:ext cx="1127740" cy="830997"/>
          </a:xfrm>
          <a:prstGeom prst="rect">
            <a:avLst/>
          </a:prstGeom>
        </p:spPr>
        <p:txBody>
          <a:bodyPr wrap="square">
            <a:spAutoFit/>
          </a:bodyPr>
          <a:lstStyle/>
          <a:p>
            <a:pPr algn="ctr"/>
            <a:r>
              <a:rPr lang="ja-JP" altLang="en-US" sz="2400" dirty="0" smtClean="0">
                <a:solidFill>
                  <a:srgbClr val="200E17"/>
                </a:solidFill>
                <a:latin typeface="メイリオ" pitchFamily="50" charset="-128"/>
                <a:ea typeface="メイリオ" pitchFamily="50" charset="-128"/>
              </a:rPr>
              <a:t>同程度</a:t>
            </a:r>
            <a:endParaRPr lang="en-US" altLang="ja-JP" sz="2400" dirty="0" smtClean="0">
              <a:solidFill>
                <a:srgbClr val="200E17"/>
              </a:solidFill>
              <a:latin typeface="メイリオ" pitchFamily="50" charset="-128"/>
              <a:ea typeface="メイリオ" pitchFamily="50" charset="-128"/>
            </a:endParaRPr>
          </a:p>
          <a:p>
            <a:pPr algn="ctr"/>
            <a:r>
              <a:rPr lang="en-US" altLang="ja-JP" sz="2400" smtClean="0">
                <a:solidFill>
                  <a:srgbClr val="200E17"/>
                </a:solidFill>
                <a:latin typeface="メイリオ" pitchFamily="50" charset="-128"/>
                <a:ea typeface="メイリオ" pitchFamily="50" charset="-128"/>
              </a:rPr>
              <a:t>1</a:t>
            </a:r>
            <a:r>
              <a:rPr lang="ja-JP" altLang="en-US" sz="2400" smtClean="0">
                <a:solidFill>
                  <a:srgbClr val="200E17"/>
                </a:solidFill>
                <a:latin typeface="メイリオ" pitchFamily="50" charset="-128"/>
                <a:ea typeface="メイリオ" pitchFamily="50" charset="-128"/>
              </a:rPr>
              <a:t>点</a:t>
            </a:r>
            <a:endParaRPr lang="ja-JP" altLang="en-US" dirty="0"/>
          </a:p>
        </p:txBody>
      </p:sp>
      <p:cxnSp>
        <p:nvCxnSpPr>
          <p:cNvPr id="35" name="直線矢印コネクタ 34"/>
          <p:cNvCxnSpPr/>
          <p:nvPr/>
        </p:nvCxnSpPr>
        <p:spPr>
          <a:xfrm flipV="1">
            <a:off x="4572000" y="3212976"/>
            <a:ext cx="0" cy="720080"/>
          </a:xfrm>
          <a:prstGeom prst="straightConnector1">
            <a:avLst/>
          </a:prstGeom>
          <a:ln w="317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flipV="1">
            <a:off x="6012160" y="3212976"/>
            <a:ext cx="0" cy="720080"/>
          </a:xfrm>
          <a:prstGeom prst="straightConnector1">
            <a:avLst/>
          </a:prstGeom>
          <a:ln w="317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5148064" y="3933056"/>
            <a:ext cx="1775812" cy="830997"/>
          </a:xfrm>
          <a:prstGeom prst="rect">
            <a:avLst/>
          </a:prstGeom>
        </p:spPr>
        <p:txBody>
          <a:bodyPr wrap="square">
            <a:spAutoFit/>
          </a:bodyPr>
          <a:lstStyle/>
          <a:p>
            <a:r>
              <a:rPr lang="ja-JP" altLang="en-US" sz="2400" dirty="0" smtClean="0">
                <a:solidFill>
                  <a:srgbClr val="200E17"/>
                </a:solidFill>
                <a:latin typeface="メイリオ" pitchFamily="50" charset="-128"/>
                <a:ea typeface="メイリオ" pitchFamily="50" charset="-128"/>
              </a:rPr>
              <a:t>重要でない</a:t>
            </a:r>
            <a:endParaRPr lang="en-US" altLang="ja-JP" sz="2400" dirty="0" smtClean="0">
              <a:solidFill>
                <a:srgbClr val="200E17"/>
              </a:solidFill>
              <a:latin typeface="メイリオ" pitchFamily="50" charset="-128"/>
              <a:ea typeface="メイリオ" pitchFamily="50" charset="-128"/>
            </a:endParaRPr>
          </a:p>
          <a:p>
            <a:pPr algn="ctr"/>
            <a:r>
              <a:rPr lang="en-US" altLang="ja-JP" sz="2400" dirty="0" smtClean="0">
                <a:solidFill>
                  <a:srgbClr val="200E17"/>
                </a:solidFill>
                <a:latin typeface="メイリオ" pitchFamily="50" charset="-128"/>
                <a:ea typeface="メイリオ" pitchFamily="50" charset="-128"/>
              </a:rPr>
              <a:t>1/5</a:t>
            </a:r>
            <a:r>
              <a:rPr lang="ja-JP" altLang="en-US" sz="2400" dirty="0" smtClean="0">
                <a:solidFill>
                  <a:srgbClr val="200E17"/>
                </a:solidFill>
                <a:latin typeface="メイリオ" pitchFamily="50" charset="-128"/>
                <a:ea typeface="メイリオ" pitchFamily="50" charset="-128"/>
              </a:rPr>
              <a:t>点</a:t>
            </a:r>
            <a:endParaRPr lang="ja-JP" altLang="en-US" dirty="0"/>
          </a:p>
        </p:txBody>
      </p:sp>
      <p:cxnSp>
        <p:nvCxnSpPr>
          <p:cNvPr id="38" name="直線矢印コネクタ 37"/>
          <p:cNvCxnSpPr/>
          <p:nvPr/>
        </p:nvCxnSpPr>
        <p:spPr>
          <a:xfrm flipV="1">
            <a:off x="1691680" y="3212976"/>
            <a:ext cx="0" cy="720080"/>
          </a:xfrm>
          <a:prstGeom prst="straightConnector1">
            <a:avLst/>
          </a:prstGeom>
          <a:ln w="317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9" name="正方形/長方形 38"/>
          <p:cNvSpPr/>
          <p:nvPr/>
        </p:nvSpPr>
        <p:spPr>
          <a:xfrm>
            <a:off x="6804248" y="3933056"/>
            <a:ext cx="2339752" cy="830997"/>
          </a:xfrm>
          <a:prstGeom prst="rect">
            <a:avLst/>
          </a:prstGeom>
        </p:spPr>
        <p:txBody>
          <a:bodyPr wrap="square">
            <a:spAutoFit/>
          </a:bodyPr>
          <a:lstStyle/>
          <a:p>
            <a:pPr algn="ctr"/>
            <a:r>
              <a:rPr lang="ja-JP" altLang="en-US" sz="2400" dirty="0" smtClean="0">
                <a:solidFill>
                  <a:srgbClr val="200E17"/>
                </a:solidFill>
                <a:latin typeface="メイリオ" pitchFamily="50" charset="-128"/>
                <a:ea typeface="メイリオ" pitchFamily="50" charset="-128"/>
              </a:rPr>
              <a:t>全く重要でない</a:t>
            </a:r>
            <a:endParaRPr lang="en-US" altLang="ja-JP" sz="2400" dirty="0" smtClean="0">
              <a:solidFill>
                <a:srgbClr val="200E17"/>
              </a:solidFill>
              <a:latin typeface="メイリオ" pitchFamily="50" charset="-128"/>
              <a:ea typeface="メイリオ" pitchFamily="50" charset="-128"/>
            </a:endParaRPr>
          </a:p>
          <a:p>
            <a:pPr algn="ctr"/>
            <a:r>
              <a:rPr lang="en-US" altLang="ja-JP" sz="2400" dirty="0" smtClean="0">
                <a:solidFill>
                  <a:srgbClr val="200E17"/>
                </a:solidFill>
                <a:latin typeface="メイリオ" pitchFamily="50" charset="-128"/>
                <a:ea typeface="メイリオ" pitchFamily="50" charset="-128"/>
              </a:rPr>
              <a:t>1/9</a:t>
            </a:r>
            <a:r>
              <a:rPr lang="ja-JP" altLang="en-US" sz="2400" dirty="0" smtClean="0">
                <a:solidFill>
                  <a:srgbClr val="200E17"/>
                </a:solidFill>
                <a:latin typeface="メイリオ" pitchFamily="50" charset="-128"/>
                <a:ea typeface="メイリオ" pitchFamily="50" charset="-128"/>
              </a:rPr>
              <a:t>点</a:t>
            </a:r>
            <a:endParaRPr lang="ja-JP" altLang="en-US" dirty="0"/>
          </a:p>
        </p:txBody>
      </p:sp>
      <p:cxnSp>
        <p:nvCxnSpPr>
          <p:cNvPr id="40" name="直線矢印コネクタ 39"/>
          <p:cNvCxnSpPr/>
          <p:nvPr/>
        </p:nvCxnSpPr>
        <p:spPr>
          <a:xfrm flipH="1" flipV="1">
            <a:off x="7452320" y="3212976"/>
            <a:ext cx="576064" cy="648072"/>
          </a:xfrm>
          <a:prstGeom prst="straightConnector1">
            <a:avLst/>
          </a:prstGeom>
          <a:ln w="317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2" name="円/楕円 41"/>
          <p:cNvSpPr/>
          <p:nvPr/>
        </p:nvSpPr>
        <p:spPr>
          <a:xfrm>
            <a:off x="7308304" y="4221088"/>
            <a:ext cx="1224136" cy="576064"/>
          </a:xfrm>
          <a:prstGeom prst="ellipse">
            <a:avLst/>
          </a:prstGeom>
          <a:no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6840760" y="4941168"/>
            <a:ext cx="1656184" cy="369332"/>
          </a:xfrm>
          <a:prstGeom prst="rect">
            <a:avLst/>
          </a:prstGeom>
          <a:noFill/>
        </p:spPr>
        <p:txBody>
          <a:bodyPr wrap="square" rtlCol="0">
            <a:spAutoFit/>
          </a:bodyPr>
          <a:lstStyle/>
          <a:p>
            <a:endParaRPr kumimoji="1" lang="ja-JP" altLang="en-US" dirty="0"/>
          </a:p>
        </p:txBody>
      </p:sp>
      <p:sp>
        <p:nvSpPr>
          <p:cNvPr id="44" name="テキスト ボックス 43"/>
          <p:cNvSpPr txBox="1"/>
          <p:nvPr/>
        </p:nvSpPr>
        <p:spPr>
          <a:xfrm>
            <a:off x="6696744" y="4869160"/>
            <a:ext cx="2483768" cy="1569660"/>
          </a:xfrm>
          <a:prstGeom prst="rect">
            <a:avLst/>
          </a:prstGeom>
          <a:noFill/>
        </p:spPr>
        <p:txBody>
          <a:bodyPr wrap="square" rtlCol="0">
            <a:spAutoFit/>
          </a:bodyPr>
          <a:lstStyle/>
          <a:p>
            <a:r>
              <a:rPr lang="ja-JP" altLang="en-US" sz="2400" dirty="0" smtClean="0">
                <a:solidFill>
                  <a:schemeClr val="tx2"/>
                </a:solidFill>
                <a:latin typeface="メイリオ" pitchFamily="50" charset="-128"/>
                <a:ea typeface="メイリオ" pitchFamily="50" charset="-128"/>
              </a:rPr>
              <a:t>注</a:t>
            </a:r>
            <a:r>
              <a:rPr lang="en-US" altLang="ja-JP" sz="2400" dirty="0" smtClean="0">
                <a:solidFill>
                  <a:schemeClr val="tx2"/>
                </a:solidFill>
                <a:latin typeface="メイリオ" pitchFamily="50" charset="-128"/>
                <a:ea typeface="メイリオ" pitchFamily="50" charset="-128"/>
              </a:rPr>
              <a:t>)</a:t>
            </a:r>
            <a:r>
              <a:rPr kumimoji="1" lang="ja-JP" altLang="en-US" sz="2400" dirty="0" smtClean="0">
                <a:solidFill>
                  <a:schemeClr val="tx2"/>
                </a:solidFill>
                <a:latin typeface="メイリオ" pitchFamily="50" charset="-128"/>
                <a:ea typeface="メイリオ" pitchFamily="50" charset="-128"/>
              </a:rPr>
              <a:t>価格から</a:t>
            </a:r>
            <a:endParaRPr kumimoji="1" lang="en-US" altLang="ja-JP" sz="2400" dirty="0" smtClean="0">
              <a:solidFill>
                <a:schemeClr val="tx2"/>
              </a:solidFill>
              <a:latin typeface="メイリオ" pitchFamily="50" charset="-128"/>
              <a:ea typeface="メイリオ" pitchFamily="50" charset="-128"/>
            </a:endParaRPr>
          </a:p>
          <a:p>
            <a:r>
              <a:rPr kumimoji="1" lang="ja-JP" altLang="en-US" sz="2400" dirty="0" smtClean="0">
                <a:solidFill>
                  <a:schemeClr val="tx2"/>
                </a:solidFill>
                <a:latin typeface="メイリオ" pitchFamily="50" charset="-128"/>
                <a:ea typeface="メイリオ" pitchFamily="50" charset="-128"/>
              </a:rPr>
              <a:t>見た場合の点数．</a:t>
            </a:r>
            <a:endParaRPr kumimoji="1" lang="en-US" altLang="ja-JP" sz="2400" dirty="0" smtClean="0">
              <a:solidFill>
                <a:schemeClr val="tx2"/>
              </a:solidFill>
              <a:latin typeface="メイリオ" pitchFamily="50" charset="-128"/>
              <a:ea typeface="メイリオ" pitchFamily="50" charset="-128"/>
            </a:endParaRPr>
          </a:p>
          <a:p>
            <a:r>
              <a:rPr lang="ja-JP" altLang="en-US" sz="2400" dirty="0" smtClean="0">
                <a:solidFill>
                  <a:schemeClr val="tx2"/>
                </a:solidFill>
                <a:latin typeface="メイリオ" pitchFamily="50" charset="-128"/>
                <a:ea typeface="メイリオ" pitchFamily="50" charset="-128"/>
              </a:rPr>
              <a:t>装備から見た　場合は</a:t>
            </a:r>
            <a:r>
              <a:rPr lang="en-US" altLang="ja-JP" sz="2400" dirty="0" smtClean="0">
                <a:solidFill>
                  <a:schemeClr val="tx2"/>
                </a:solidFill>
                <a:latin typeface="メイリオ" pitchFamily="50" charset="-128"/>
                <a:ea typeface="メイリオ" pitchFamily="50" charset="-128"/>
              </a:rPr>
              <a:t>9</a:t>
            </a:r>
            <a:r>
              <a:rPr lang="ja-JP" altLang="en-US" sz="2400" dirty="0" smtClean="0">
                <a:solidFill>
                  <a:schemeClr val="tx2"/>
                </a:solidFill>
                <a:latin typeface="メイリオ" pitchFamily="50" charset="-128"/>
                <a:ea typeface="メイリオ" pitchFamily="50" charset="-128"/>
              </a:rPr>
              <a:t>点！</a:t>
            </a:r>
            <a:endParaRPr kumimoji="1" lang="ja-JP" altLang="en-US" sz="2400" dirty="0">
              <a:solidFill>
                <a:schemeClr val="tx2"/>
              </a:solidFill>
              <a:latin typeface="メイリオ" pitchFamily="50" charset="-128"/>
              <a:ea typeface="メイリオ" pitchFamily="50" charset="-128"/>
            </a:endParaRPr>
          </a:p>
        </p:txBody>
      </p:sp>
      <p:sp>
        <p:nvSpPr>
          <p:cNvPr id="45" name="角丸四角形吹き出し 44"/>
          <p:cNvSpPr/>
          <p:nvPr/>
        </p:nvSpPr>
        <p:spPr>
          <a:xfrm>
            <a:off x="6696744" y="4797152"/>
            <a:ext cx="2376264" cy="1656184"/>
          </a:xfrm>
          <a:prstGeom prst="wedgeRoundRectCallout">
            <a:avLst>
              <a:gd name="adj1" fmla="val -5430"/>
              <a:gd name="adj2" fmla="val -57125"/>
              <a:gd name="adj3" fmla="val 16667"/>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円/楕円 45"/>
          <p:cNvSpPr/>
          <p:nvPr/>
        </p:nvSpPr>
        <p:spPr>
          <a:xfrm>
            <a:off x="3707904" y="2852936"/>
            <a:ext cx="288032" cy="288032"/>
          </a:xfrm>
          <a:prstGeom prst="ellipse">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一対比較表を作成しよう</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「価格」は「装備」に比べて</a:t>
            </a:r>
            <a:r>
              <a:rPr lang="ja-JP" altLang="en-US" sz="2800" b="1" dirty="0" smtClean="0">
                <a:solidFill>
                  <a:srgbClr val="C00000"/>
                </a:solidFill>
                <a:latin typeface="メイリオ" pitchFamily="50" charset="-128"/>
                <a:ea typeface="メイリオ" pitchFamily="50" charset="-128"/>
              </a:rPr>
              <a:t>「やや重要」</a:t>
            </a:r>
            <a:endParaRPr lang="en-US" altLang="ja-JP" sz="2800" b="1" dirty="0" smtClean="0">
              <a:solidFill>
                <a:srgbClr val="C00000"/>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32" name="表 31"/>
          <p:cNvGraphicFramePr>
            <a:graphicFrameLocks noGrp="1"/>
          </p:cNvGraphicFramePr>
          <p:nvPr/>
        </p:nvGraphicFramePr>
        <p:xfrm>
          <a:off x="1619672" y="3269208"/>
          <a:ext cx="6048672" cy="3400152"/>
        </p:xfrm>
        <a:graphic>
          <a:graphicData uri="http://schemas.openxmlformats.org/drawingml/2006/table">
            <a:tbl>
              <a:tblPr firstRow="1" bandRow="1"/>
              <a:tblGrid>
                <a:gridCol w="1512168"/>
                <a:gridCol w="1512168"/>
                <a:gridCol w="1512168"/>
                <a:gridCol w="1512168"/>
              </a:tblGrid>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1" smtClean="0">
                          <a:solidFill>
                            <a:srgbClr val="C00000"/>
                          </a:solidFill>
                          <a:latin typeface="メイリオ" pitchFamily="50" charset="-128"/>
                          <a:ea typeface="メイリオ" pitchFamily="50" charset="-128"/>
                        </a:rPr>
                        <a:t>3</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1" dirty="0" smtClean="0">
                          <a:solidFill>
                            <a:srgbClr val="C00000"/>
                          </a:solidFill>
                          <a:latin typeface="メイリオ" pitchFamily="50" charset="-128"/>
                          <a:ea typeface="メイリオ" pitchFamily="50" charset="-128"/>
                        </a:rPr>
                        <a:t>1/3</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何を考えて買いましたか？</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752528"/>
          </a:xfrm>
        </p:spPr>
        <p:txBody>
          <a:bodyPr>
            <a:normAutofit/>
          </a:bodyPr>
          <a:lstStyle/>
          <a:p>
            <a:pPr>
              <a:buNone/>
            </a:pPr>
            <a:r>
              <a:rPr kumimoji="1" lang="ja-JP" altLang="en-US" u="sng" dirty="0" smtClean="0">
                <a:solidFill>
                  <a:schemeClr val="tx2"/>
                </a:solidFill>
                <a:latin typeface="メイリオ" pitchFamily="50" charset="-128"/>
                <a:ea typeface="メイリオ" pitchFamily="50" charset="-128"/>
              </a:rPr>
              <a:t>例：携帯電話</a:t>
            </a:r>
            <a:endParaRPr kumimoji="1" lang="en-US" altLang="ja-JP" u="sng"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会社もいろいろ：</a:t>
            </a:r>
            <a:r>
              <a:rPr lang="en-US" altLang="ja-JP" dirty="0" err="1" smtClean="0">
                <a:solidFill>
                  <a:schemeClr val="tx2"/>
                </a:solidFill>
                <a:latin typeface="メイリオ" pitchFamily="50" charset="-128"/>
                <a:ea typeface="メイリオ" pitchFamily="50" charset="-128"/>
              </a:rPr>
              <a:t>docomo</a:t>
            </a:r>
            <a:r>
              <a:rPr lang="en-US" altLang="ja-JP" dirty="0" smtClean="0">
                <a:solidFill>
                  <a:schemeClr val="tx2"/>
                </a:solidFill>
                <a:latin typeface="メイリオ" pitchFamily="50" charset="-128"/>
                <a:ea typeface="メイリオ" pitchFamily="50" charset="-128"/>
              </a:rPr>
              <a:t>, au, </a:t>
            </a:r>
            <a:r>
              <a:rPr lang="en-US" altLang="ja-JP" dirty="0" err="1" smtClean="0">
                <a:solidFill>
                  <a:schemeClr val="tx2"/>
                </a:solidFill>
                <a:latin typeface="メイリオ" pitchFamily="50" charset="-128"/>
                <a:ea typeface="メイリオ" pitchFamily="50" charset="-128"/>
              </a:rPr>
              <a:t>softbank</a:t>
            </a:r>
            <a:r>
              <a:rPr lang="en-US" altLang="ja-JP" dirty="0" smtClean="0">
                <a:solidFill>
                  <a:schemeClr val="tx2"/>
                </a:solidFill>
                <a:latin typeface="メイリオ" pitchFamily="50" charset="-128"/>
                <a:ea typeface="メイリオ" pitchFamily="50" charset="-128"/>
              </a:rPr>
              <a:t>, </a:t>
            </a:r>
            <a:r>
              <a:rPr lang="en-US" altLang="ja-JP" dirty="0" err="1" smtClean="0">
                <a:solidFill>
                  <a:schemeClr val="tx2"/>
                </a:solidFill>
                <a:latin typeface="メイリオ" pitchFamily="50" charset="-128"/>
                <a:ea typeface="メイリオ" pitchFamily="50" charset="-128"/>
              </a:rPr>
              <a:t>willcom</a:t>
            </a:r>
            <a:r>
              <a:rPr lang="en-US" altLang="ja-JP" dirty="0" smtClean="0">
                <a:solidFill>
                  <a:schemeClr val="tx2"/>
                </a:solidFill>
                <a:latin typeface="メイリオ" pitchFamily="50" charset="-128"/>
                <a:ea typeface="メイリオ" pitchFamily="50" charset="-128"/>
              </a:rPr>
              <a:t>,…</a:t>
            </a:r>
          </a:p>
          <a:p>
            <a:r>
              <a:rPr kumimoji="1" lang="ja-JP" altLang="en-US" dirty="0" smtClean="0">
                <a:solidFill>
                  <a:schemeClr val="tx2"/>
                </a:solidFill>
                <a:latin typeface="メイリオ" pitchFamily="50" charset="-128"/>
                <a:ea typeface="メイリオ" pitchFamily="50" charset="-128"/>
              </a:rPr>
              <a:t>機種もいろいろ：</a:t>
            </a:r>
            <a:r>
              <a:rPr kumimoji="1" lang="en-US" altLang="ja-JP" dirty="0" err="1" smtClean="0">
                <a:solidFill>
                  <a:schemeClr val="tx2"/>
                </a:solidFill>
                <a:latin typeface="メイリオ" pitchFamily="50" charset="-128"/>
                <a:ea typeface="メイリオ" pitchFamily="50" charset="-128"/>
              </a:rPr>
              <a:t>iPhone</a:t>
            </a:r>
            <a:r>
              <a:rPr kumimoji="1" lang="en-US" altLang="ja-JP" dirty="0" smtClean="0">
                <a:solidFill>
                  <a:schemeClr val="tx2"/>
                </a:solidFill>
                <a:latin typeface="メイリオ" pitchFamily="50" charset="-128"/>
                <a:ea typeface="メイリオ" pitchFamily="50" charset="-128"/>
              </a:rPr>
              <a:t>, Galaxy, </a:t>
            </a:r>
            <a:r>
              <a:rPr kumimoji="1" lang="en-US" altLang="ja-JP" dirty="0" err="1" smtClean="0">
                <a:solidFill>
                  <a:schemeClr val="tx2"/>
                </a:solidFill>
                <a:latin typeface="メイリオ" pitchFamily="50" charset="-128"/>
                <a:ea typeface="メイリオ" pitchFamily="50" charset="-128"/>
              </a:rPr>
              <a:t>Xperia</a:t>
            </a:r>
            <a:r>
              <a:rPr lang="en-US" altLang="ja-JP" dirty="0" smtClean="0">
                <a:solidFill>
                  <a:schemeClr val="tx2"/>
                </a:solidFill>
                <a:latin typeface="メイリオ" pitchFamily="50" charset="-128"/>
                <a:ea typeface="メイリオ" pitchFamily="50" charset="-128"/>
              </a:rPr>
              <a:t>, </a:t>
            </a:r>
            <a:r>
              <a:rPr kumimoji="1" lang="en-US" altLang="ja-JP" dirty="0" smtClean="0">
                <a:solidFill>
                  <a:schemeClr val="tx2"/>
                </a:solidFill>
                <a:latin typeface="メイリオ" pitchFamily="50" charset="-128"/>
                <a:ea typeface="メイリオ" pitchFamily="50" charset="-128"/>
              </a:rPr>
              <a:t>…</a:t>
            </a:r>
            <a:endParaRPr lang="en-US" altLang="ja-JP" dirty="0" smtClean="0">
              <a:solidFill>
                <a:schemeClr val="tx2"/>
              </a:solidFill>
              <a:latin typeface="メイリオ" pitchFamily="50" charset="-128"/>
              <a:ea typeface="メイリオ" pitchFamily="50" charset="-128"/>
            </a:endParaRPr>
          </a:p>
          <a:p>
            <a:endParaRPr lang="en-US" altLang="ja-JP" dirty="0" smtClean="0">
              <a:solidFill>
                <a:schemeClr val="tx2"/>
              </a:solidFill>
              <a:latin typeface="メイリオ" pitchFamily="50" charset="-128"/>
              <a:ea typeface="メイリオ" pitchFamily="50" charset="-128"/>
            </a:endParaRPr>
          </a:p>
          <a:p>
            <a:pPr>
              <a:spcBef>
                <a:spcPts val="0"/>
              </a:spcBef>
            </a:pPr>
            <a:r>
              <a:rPr kumimoji="1" lang="ja-JP" altLang="en-US" dirty="0" smtClean="0">
                <a:solidFill>
                  <a:schemeClr val="tx2"/>
                </a:solidFill>
                <a:latin typeface="メイリオ" pitchFamily="50" charset="-128"/>
                <a:ea typeface="メイリオ" pitchFamily="50" charset="-128"/>
              </a:rPr>
              <a:t>機能重視？　見た目重視？</a:t>
            </a:r>
            <a:r>
              <a:rPr lang="ja-JP" altLang="en-US" dirty="0" smtClean="0">
                <a:solidFill>
                  <a:schemeClr val="tx2"/>
                </a:solidFill>
                <a:latin typeface="メイリオ" pitchFamily="50" charset="-128"/>
                <a:ea typeface="メイリオ" pitchFamily="50" charset="-128"/>
              </a:rPr>
              <a:t>　価格重視？</a:t>
            </a:r>
            <a:endParaRPr lang="en-US" altLang="ja-JP" dirty="0" smtClean="0">
              <a:solidFill>
                <a:schemeClr val="tx2"/>
              </a:solidFill>
              <a:latin typeface="メイリオ" pitchFamily="50" charset="-128"/>
              <a:ea typeface="メイリオ" pitchFamily="50" charset="-128"/>
            </a:endParaRPr>
          </a:p>
          <a:p>
            <a:pPr>
              <a:spcBef>
                <a:spcPts val="0"/>
              </a:spcBef>
              <a:buNone/>
            </a:pPr>
            <a:r>
              <a:rPr lang="ja-JP" altLang="en-US" dirty="0" smtClean="0">
                <a:solidFill>
                  <a:schemeClr val="tx2"/>
                </a:solidFill>
                <a:latin typeface="メイリオ" pitchFamily="50" charset="-128"/>
                <a:ea typeface="メイリオ" pitchFamily="50" charset="-128"/>
              </a:rPr>
              <a:t>　セキュリティ</a:t>
            </a:r>
            <a:r>
              <a:rPr lang="en-US" altLang="ja-JP" dirty="0" smtClean="0">
                <a:solidFill>
                  <a:schemeClr val="tx2"/>
                </a:solidFill>
                <a:latin typeface="メイリオ" pitchFamily="50" charset="-128"/>
                <a:ea typeface="メイリオ" pitchFamily="50" charset="-128"/>
              </a:rPr>
              <a:t>(OS)</a:t>
            </a:r>
            <a:r>
              <a:rPr lang="ja-JP" altLang="en-US" dirty="0" smtClean="0">
                <a:solidFill>
                  <a:schemeClr val="tx2"/>
                </a:solidFill>
                <a:latin typeface="メイリオ" pitchFamily="50" charset="-128"/>
                <a:ea typeface="メイリオ" pitchFamily="50" charset="-128"/>
              </a:rPr>
              <a:t>重視？　メーカー重視？</a:t>
            </a:r>
            <a:endParaRPr lang="en-US" altLang="ja-JP" dirty="0" smtClean="0">
              <a:solidFill>
                <a:schemeClr val="tx2"/>
              </a:solidFill>
              <a:latin typeface="メイリオ" pitchFamily="50" charset="-128"/>
              <a:ea typeface="メイリオ" pitchFamily="50" charset="-128"/>
            </a:endParaRPr>
          </a:p>
          <a:p>
            <a:r>
              <a:rPr kumimoji="1" lang="ja-JP" altLang="en-US" dirty="0" smtClean="0">
                <a:solidFill>
                  <a:schemeClr val="tx2"/>
                </a:solidFill>
                <a:latin typeface="メイリオ" pitchFamily="50" charset="-128"/>
                <a:ea typeface="メイリオ" pitchFamily="50" charset="-128"/>
              </a:rPr>
              <a:t>周りのみんなと同じものがいい？</a:t>
            </a:r>
            <a:r>
              <a:rPr lang="ja-JP" altLang="en-US" dirty="0" smtClean="0">
                <a:solidFill>
                  <a:schemeClr val="tx2"/>
                </a:solidFill>
                <a:latin typeface="メイリオ" pitchFamily="50" charset="-128"/>
                <a:ea typeface="メイリオ" pitchFamily="50" charset="-128"/>
              </a:rPr>
              <a:t>　　　　　　　</a:t>
            </a:r>
            <a:r>
              <a:rPr kumimoji="1" lang="ja-JP" altLang="en-US" dirty="0" smtClean="0">
                <a:solidFill>
                  <a:schemeClr val="tx2"/>
                </a:solidFill>
                <a:latin typeface="メイリオ" pitchFamily="50" charset="-128"/>
                <a:ea typeface="メイリオ" pitchFamily="50" charset="-128"/>
              </a:rPr>
              <a:t>違う方がカッコいい？</a:t>
            </a:r>
            <a:endParaRPr kumimoji="1" lang="en-US" altLang="ja-JP" dirty="0" smtClean="0">
              <a:solidFill>
                <a:schemeClr val="tx2"/>
              </a:solidFill>
              <a:latin typeface="メイリオ" pitchFamily="50" charset="-128"/>
              <a:ea typeface="メイリオ" pitchFamily="50" charset="-128"/>
            </a:endParaRPr>
          </a:p>
          <a:p>
            <a:endParaRPr kumimoji="1"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一対比較表を作成しよう</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「価格」は「装備」に比べて「やや重要」</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「価格」は「環境」に比べて</a:t>
            </a:r>
            <a:r>
              <a:rPr lang="ja-JP" altLang="en-US" sz="2800" b="1" dirty="0" smtClean="0">
                <a:solidFill>
                  <a:srgbClr val="C00000"/>
                </a:solidFill>
                <a:latin typeface="メイリオ" pitchFamily="50" charset="-128"/>
                <a:ea typeface="メイリオ" pitchFamily="50" charset="-128"/>
              </a:rPr>
              <a:t>「絶対重要」</a:t>
            </a:r>
            <a:endParaRPr lang="en-US" altLang="ja-JP" sz="2800" b="1" dirty="0" smtClean="0">
              <a:solidFill>
                <a:srgbClr val="C00000"/>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「装備」は「環境」に比べて「重要」</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32" name="表 31"/>
          <p:cNvGraphicFramePr>
            <a:graphicFrameLocks noGrp="1"/>
          </p:cNvGraphicFramePr>
          <p:nvPr/>
        </p:nvGraphicFramePr>
        <p:xfrm>
          <a:off x="1619672" y="3269208"/>
          <a:ext cx="6048672" cy="3400152"/>
        </p:xfrm>
        <a:graphic>
          <a:graphicData uri="http://schemas.openxmlformats.org/drawingml/2006/table">
            <a:tbl>
              <a:tblPr firstRow="1" bandRow="1"/>
              <a:tblGrid>
                <a:gridCol w="1512168"/>
                <a:gridCol w="1512168"/>
                <a:gridCol w="1512168"/>
                <a:gridCol w="1512168"/>
              </a:tblGrid>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1" dirty="0" smtClean="0">
                          <a:solidFill>
                            <a:srgbClr val="C00000"/>
                          </a:solidFill>
                          <a:latin typeface="メイリオ" pitchFamily="50" charset="-128"/>
                          <a:ea typeface="メイリオ" pitchFamily="50" charset="-128"/>
                        </a:rPr>
                        <a:t>9</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5</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1" dirty="0" smtClean="0">
                          <a:solidFill>
                            <a:srgbClr val="C00000"/>
                          </a:solidFill>
                          <a:latin typeface="メイリオ" pitchFamily="50" charset="-128"/>
                          <a:ea typeface="メイリオ" pitchFamily="50" charset="-128"/>
                        </a:rPr>
                        <a:t>1/9</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1/5</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列のウェイトを計算</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556792"/>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簡便法</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列和の逆数</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：列の合計が小さい方がウェイトは大きくなる</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32" name="表 31"/>
          <p:cNvGraphicFramePr>
            <a:graphicFrameLocks noGrp="1"/>
          </p:cNvGraphicFramePr>
          <p:nvPr/>
        </p:nvGraphicFramePr>
        <p:xfrm>
          <a:off x="683568" y="2470668"/>
          <a:ext cx="7920880" cy="3550620"/>
        </p:xfrm>
        <a:graphic>
          <a:graphicData uri="http://schemas.openxmlformats.org/drawingml/2006/table">
            <a:tbl>
              <a:tblPr firstRow="1" bandRow="1"/>
              <a:tblGrid>
                <a:gridCol w="1980220"/>
                <a:gridCol w="1980220"/>
                <a:gridCol w="1980220"/>
                <a:gridCol w="1980220"/>
              </a:tblGrid>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9</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5</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1/9</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1/5</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dirty="0" smtClean="0">
                          <a:solidFill>
                            <a:schemeClr val="tx2"/>
                          </a:solidFill>
                          <a:latin typeface="メイリオ" pitchFamily="50" charset="-128"/>
                          <a:ea typeface="メイリオ" pitchFamily="50" charset="-128"/>
                        </a:rPr>
                        <a:t>列和</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dirty="0" smtClean="0">
                          <a:solidFill>
                            <a:schemeClr val="tx2"/>
                          </a:solidFill>
                          <a:latin typeface="メイリオ" pitchFamily="50" charset="-128"/>
                          <a:ea typeface="メイリオ" pitchFamily="50" charset="-128"/>
                        </a:rPr>
                        <a:t>13/9</a:t>
                      </a:r>
                      <a:endParaRPr kumimoji="1" lang="ja-JP" altLang="en-US" sz="28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dirty="0" smtClean="0">
                          <a:solidFill>
                            <a:schemeClr val="tx2"/>
                          </a:solidFill>
                          <a:latin typeface="メイリオ" pitchFamily="50" charset="-128"/>
                          <a:ea typeface="メイリオ" pitchFamily="50" charset="-128"/>
                        </a:rPr>
                        <a:t>21/5</a:t>
                      </a:r>
                      <a:endParaRPr kumimoji="1" lang="ja-JP" altLang="en-US" sz="28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dirty="0" smtClean="0">
                          <a:solidFill>
                            <a:schemeClr val="tx2"/>
                          </a:solidFill>
                          <a:latin typeface="メイリオ" pitchFamily="50" charset="-128"/>
                          <a:ea typeface="メイリオ" pitchFamily="50" charset="-128"/>
                        </a:rPr>
                        <a:t>15</a:t>
                      </a:r>
                      <a:endParaRPr kumimoji="1" lang="ja-JP" altLang="en-US" sz="28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1" dirty="0" smtClean="0">
                          <a:solidFill>
                            <a:srgbClr val="C00000"/>
                          </a:solidFill>
                          <a:latin typeface="メイリオ" pitchFamily="50" charset="-128"/>
                          <a:ea typeface="メイリオ" pitchFamily="50" charset="-128"/>
                        </a:rPr>
                        <a:t>列和の逆数</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9/13</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5/21</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1/15</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5" name="正方形/長方形 4"/>
          <p:cNvSpPr/>
          <p:nvPr/>
        </p:nvSpPr>
        <p:spPr>
          <a:xfrm>
            <a:off x="252536" y="6146140"/>
            <a:ext cx="8711952" cy="523220"/>
          </a:xfrm>
          <a:prstGeom prst="rect">
            <a:avLst/>
          </a:prstGeom>
          <a:ln w="25400">
            <a:solidFill>
              <a:srgbClr val="C00000"/>
            </a:solidFill>
          </a:ln>
        </p:spPr>
        <p:txBody>
          <a:bodyPr wrap="square">
            <a:spAutoFit/>
          </a:bodyPr>
          <a:lstStyle/>
          <a:p>
            <a:pPr algn="ctr"/>
            <a:r>
              <a:rPr lang="ja-JP" altLang="en-US" sz="2800" dirty="0" smtClean="0">
                <a:solidFill>
                  <a:schemeClr val="tx2"/>
                </a:solidFill>
                <a:latin typeface="メイリオ" pitchFamily="50" charset="-128"/>
                <a:ea typeface="メイリオ" pitchFamily="50" charset="-128"/>
              </a:rPr>
              <a:t>列和の逆数を基に</a:t>
            </a:r>
            <a:r>
              <a:rPr lang="ja-JP" altLang="en-US" sz="2800" b="1" dirty="0" smtClean="0">
                <a:solidFill>
                  <a:srgbClr val="C00000"/>
                </a:solidFill>
                <a:latin typeface="メイリオ" pitchFamily="50" charset="-128"/>
                <a:ea typeface="メイリオ" pitchFamily="50" charset="-128"/>
              </a:rPr>
              <a:t>ウェイト和が</a:t>
            </a:r>
            <a:r>
              <a:rPr lang="en-US" altLang="ja-JP" sz="2800" b="1" dirty="0" smtClean="0">
                <a:solidFill>
                  <a:srgbClr val="C00000"/>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になるように再計算</a:t>
            </a:r>
            <a:endParaRPr lang="ja-JP" altLang="en-US" sz="28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列のウェイトを計算</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556792"/>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簡便法</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列和の逆数</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：列の合計が小さい方がウェイトは大きくなる</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32" name="表 31"/>
          <p:cNvGraphicFramePr>
            <a:graphicFrameLocks noGrp="1"/>
          </p:cNvGraphicFramePr>
          <p:nvPr/>
        </p:nvGraphicFramePr>
        <p:xfrm>
          <a:off x="683568" y="2470668"/>
          <a:ext cx="7920880" cy="4142390"/>
        </p:xfrm>
        <a:graphic>
          <a:graphicData uri="http://schemas.openxmlformats.org/drawingml/2006/table">
            <a:tbl>
              <a:tblPr firstRow="1" bandRow="1"/>
              <a:tblGrid>
                <a:gridCol w="1980220"/>
                <a:gridCol w="1980220"/>
                <a:gridCol w="1980220"/>
                <a:gridCol w="1980220"/>
              </a:tblGrid>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9</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5</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1/9</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1/5</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dirty="0" smtClean="0">
                          <a:solidFill>
                            <a:schemeClr val="tx2"/>
                          </a:solidFill>
                          <a:latin typeface="メイリオ" pitchFamily="50" charset="-128"/>
                          <a:ea typeface="メイリオ" pitchFamily="50" charset="-128"/>
                        </a:rPr>
                        <a:t>列和</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dirty="0" smtClean="0">
                          <a:solidFill>
                            <a:schemeClr val="tx2"/>
                          </a:solidFill>
                          <a:latin typeface="メイリオ" pitchFamily="50" charset="-128"/>
                          <a:ea typeface="メイリオ" pitchFamily="50" charset="-128"/>
                        </a:rPr>
                        <a:t>13/9</a:t>
                      </a:r>
                      <a:endParaRPr kumimoji="1" lang="ja-JP" altLang="en-US" sz="28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dirty="0" smtClean="0">
                          <a:solidFill>
                            <a:schemeClr val="tx2"/>
                          </a:solidFill>
                          <a:latin typeface="メイリオ" pitchFamily="50" charset="-128"/>
                          <a:ea typeface="メイリオ" pitchFamily="50" charset="-128"/>
                        </a:rPr>
                        <a:t>21/5</a:t>
                      </a:r>
                      <a:endParaRPr kumimoji="1" lang="ja-JP" altLang="en-US" sz="28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dirty="0" smtClean="0">
                          <a:solidFill>
                            <a:schemeClr val="tx2"/>
                          </a:solidFill>
                          <a:latin typeface="メイリオ" pitchFamily="50" charset="-128"/>
                          <a:ea typeface="メイリオ" pitchFamily="50" charset="-128"/>
                        </a:rPr>
                        <a:t>15</a:t>
                      </a:r>
                      <a:endParaRPr kumimoji="1" lang="ja-JP" altLang="en-US" sz="28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0" dirty="0" smtClean="0">
                          <a:solidFill>
                            <a:schemeClr val="tx2"/>
                          </a:solidFill>
                          <a:latin typeface="メイリオ" pitchFamily="50" charset="-128"/>
                          <a:ea typeface="メイリオ" pitchFamily="50" charset="-128"/>
                        </a:rPr>
                        <a:t>列和の逆数</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9/13</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5/21</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1/15</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1" dirty="0" smtClean="0">
                          <a:solidFill>
                            <a:srgbClr val="C00000"/>
                          </a:solidFill>
                          <a:latin typeface="メイリオ" pitchFamily="50" charset="-128"/>
                          <a:ea typeface="メイリオ" pitchFamily="50" charset="-128"/>
                        </a:rPr>
                        <a:t>ウェイト</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0.69</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0.24</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0.07</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別のウェイト計算法：</a:t>
            </a:r>
            <a:r>
              <a:rPr kumimoji="1" lang="ja-JP" altLang="en-US" b="1" dirty="0" smtClean="0">
                <a:solidFill>
                  <a:srgbClr val="C00000"/>
                </a:solidFill>
                <a:latin typeface="メイリオ" pitchFamily="50" charset="-128"/>
                <a:ea typeface="メイリオ" pitchFamily="50" charset="-128"/>
              </a:rPr>
              <a:t>幾何平均</a:t>
            </a:r>
            <a:endParaRPr kumimoji="1" lang="ja-JP" altLang="en-US" b="1" dirty="0">
              <a:solidFill>
                <a:srgbClr val="C00000"/>
              </a:solidFill>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行の平均値が大きい方がウェイトが大きくなる！</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32" name="表 31"/>
          <p:cNvGraphicFramePr>
            <a:graphicFrameLocks noGrp="1"/>
          </p:cNvGraphicFramePr>
          <p:nvPr/>
        </p:nvGraphicFramePr>
        <p:xfrm>
          <a:off x="107504" y="2492896"/>
          <a:ext cx="8928992" cy="2520280"/>
        </p:xfrm>
        <a:graphic>
          <a:graphicData uri="http://schemas.openxmlformats.org/drawingml/2006/table">
            <a:tbl>
              <a:tblPr firstRow="1" bandRow="1"/>
              <a:tblGrid>
                <a:gridCol w="1249780"/>
                <a:gridCol w="1126484"/>
                <a:gridCol w="1224136"/>
                <a:gridCol w="1152128"/>
                <a:gridCol w="1152128"/>
                <a:gridCol w="1224136"/>
                <a:gridCol w="1800200"/>
              </a:tblGrid>
              <a:tr h="6300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価格</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装備</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環境</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800" b="0" dirty="0" smtClean="0">
                          <a:solidFill>
                            <a:schemeClr val="tx2"/>
                          </a:solidFill>
                          <a:latin typeface="メイリオ" pitchFamily="50" charset="-128"/>
                          <a:ea typeface="メイリオ" pitchFamily="50" charset="-128"/>
                        </a:rPr>
                        <a:t>積</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3</a:t>
                      </a:r>
                      <a:r>
                        <a:rPr kumimoji="1" lang="ja-JP" altLang="en-US" sz="2800" b="0" dirty="0" smtClean="0">
                          <a:solidFill>
                            <a:schemeClr val="tx2"/>
                          </a:solidFill>
                          <a:latin typeface="メイリオ" pitchFamily="50" charset="-128"/>
                          <a:ea typeface="メイリオ" pitchFamily="50" charset="-128"/>
                        </a:rPr>
                        <a:t>乗根</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800" b="1" dirty="0" smtClean="0">
                          <a:solidFill>
                            <a:srgbClr val="C00000"/>
                          </a:solidFill>
                          <a:latin typeface="メイリオ" pitchFamily="50" charset="-128"/>
                          <a:ea typeface="メイリオ" pitchFamily="50" charset="-128"/>
                        </a:rPr>
                        <a:t>ウェイト</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6300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価格</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27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400" b="1" dirty="0" smtClean="0">
                          <a:solidFill>
                            <a:srgbClr val="C00000"/>
                          </a:solidFill>
                          <a:latin typeface="メイリオ" pitchFamily="50" charset="-128"/>
                          <a:ea typeface="メイリオ" pitchFamily="50" charset="-128"/>
                        </a:rPr>
                        <a:t>0.672</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6300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装備</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5</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5/3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1.186</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400" b="1" dirty="0" smtClean="0">
                          <a:solidFill>
                            <a:srgbClr val="C00000"/>
                          </a:solidFill>
                          <a:latin typeface="メイリオ" pitchFamily="50" charset="-128"/>
                          <a:ea typeface="メイリオ" pitchFamily="50" charset="-128"/>
                        </a:rPr>
                        <a:t>0.265</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6300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環境</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1/5</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1/45</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0.766 </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1" dirty="0" smtClean="0">
                          <a:solidFill>
                            <a:srgbClr val="C00000"/>
                          </a:solidFill>
                          <a:latin typeface="メイリオ" pitchFamily="50" charset="-128"/>
                          <a:ea typeface="メイリオ" pitchFamily="50" charset="-128"/>
                        </a:rPr>
                        <a:t>0.063</a:t>
                      </a: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r>
            </a:tbl>
          </a:graphicData>
        </a:graphic>
      </p:graphicFrame>
      <p:sp>
        <p:nvSpPr>
          <p:cNvPr id="5" name="角丸四角形 4"/>
          <p:cNvSpPr/>
          <p:nvPr/>
        </p:nvSpPr>
        <p:spPr>
          <a:xfrm>
            <a:off x="1475656" y="3212976"/>
            <a:ext cx="3240360" cy="432048"/>
          </a:xfrm>
          <a:prstGeom prst="roundRect">
            <a:avLst/>
          </a:prstGeom>
          <a:noFill/>
          <a:ln w="508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右矢印 5"/>
          <p:cNvSpPr/>
          <p:nvPr/>
        </p:nvSpPr>
        <p:spPr>
          <a:xfrm>
            <a:off x="4572000" y="3284984"/>
            <a:ext cx="576064" cy="288032"/>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円/楕円 6"/>
          <p:cNvSpPr/>
          <p:nvPr/>
        </p:nvSpPr>
        <p:spPr>
          <a:xfrm>
            <a:off x="7020272" y="2204864"/>
            <a:ext cx="2123728" cy="3096344"/>
          </a:xfrm>
          <a:prstGeom prst="ellipse">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6084168" y="5406315"/>
            <a:ext cx="2952328" cy="830997"/>
          </a:xfrm>
          <a:prstGeom prst="rect">
            <a:avLst/>
          </a:prstGeom>
          <a:noFill/>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先ほどのウェイトと</a:t>
            </a:r>
            <a:r>
              <a:rPr lang="ja-JP" altLang="en-US" sz="2400" dirty="0" smtClean="0">
                <a:solidFill>
                  <a:schemeClr val="tx2"/>
                </a:solidFill>
                <a:latin typeface="メイリオ" pitchFamily="50" charset="-128"/>
                <a:ea typeface="メイリオ" pitchFamily="50" charset="-128"/>
              </a:rPr>
              <a:t>あまり変わらない</a:t>
            </a:r>
            <a:endParaRPr kumimoji="1" lang="ja-JP" altLang="en-US" sz="24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latin typeface="メイリオ" pitchFamily="50" charset="-128"/>
                <a:ea typeface="メイリオ" pitchFamily="50" charset="-128"/>
              </a:rPr>
              <a:t>参考：計算の理屈</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712968" cy="4968552"/>
          </a:xfrm>
        </p:spPr>
        <p:txBody>
          <a:bodyPr>
            <a:normAutofit/>
          </a:bodyPr>
          <a:lstStyle/>
          <a:p>
            <a:r>
              <a:rPr lang="ja-JP" altLang="en-US" sz="2800" dirty="0" smtClean="0">
                <a:solidFill>
                  <a:schemeClr val="tx2"/>
                </a:solidFill>
                <a:latin typeface="メイリオ" pitchFamily="50" charset="-128"/>
                <a:ea typeface="メイリオ" pitchFamily="50" charset="-128"/>
              </a:rPr>
              <a:t>もし「価格」「装備」「環境」に対して，絶対評価を持っている人がいれば</a:t>
            </a:r>
            <a:r>
              <a:rPr lang="en-US" altLang="ja-JP" sz="2800" dirty="0" smtClean="0">
                <a:solidFill>
                  <a:schemeClr val="tx2"/>
                </a:solidFill>
                <a:latin typeface="メイリオ" pitchFamily="50" charset="-128"/>
                <a:ea typeface="メイリオ" pitchFamily="50" charset="-128"/>
              </a:rPr>
              <a:t>…</a:t>
            </a:r>
          </a:p>
          <a:p>
            <a:pPr>
              <a:spcBef>
                <a:spcPts val="0"/>
              </a:spcBef>
              <a:buNone/>
            </a:pPr>
            <a:r>
              <a:rPr lang="ja-JP" altLang="en-US" sz="2800" dirty="0" smtClean="0">
                <a:solidFill>
                  <a:schemeClr val="tx2"/>
                </a:solidFill>
                <a:latin typeface="メイリオ" pitchFamily="50" charset="-128"/>
                <a:ea typeface="メイリオ" pitchFamily="50" charset="-128"/>
              </a:rPr>
              <a:t>　→ </a:t>
            </a:r>
            <a:r>
              <a:rPr lang="ja-JP" altLang="en-US" sz="2800" b="1" dirty="0" smtClean="0">
                <a:solidFill>
                  <a:srgbClr val="C00000"/>
                </a:solidFill>
                <a:latin typeface="メイリオ" pitchFamily="50" charset="-128"/>
                <a:ea typeface="メイリオ" pitchFamily="50" charset="-128"/>
              </a:rPr>
              <a:t>価格：装備：環境＝</a:t>
            </a:r>
            <a:r>
              <a:rPr lang="en-US" altLang="ja-JP" sz="2800" b="1" dirty="0" smtClean="0">
                <a:solidFill>
                  <a:srgbClr val="C00000"/>
                </a:solidFill>
                <a:latin typeface="メイリオ" pitchFamily="50" charset="-128"/>
                <a:ea typeface="メイリオ" pitchFamily="50" charset="-128"/>
              </a:rPr>
              <a:t>a:b:c </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ただし，</a:t>
            </a:r>
            <a:r>
              <a:rPr lang="en-US" altLang="ja-JP" sz="2800" dirty="0" err="1" smtClean="0">
                <a:solidFill>
                  <a:schemeClr val="tx2"/>
                </a:solidFill>
                <a:latin typeface="メイリオ" pitchFamily="50" charset="-128"/>
                <a:ea typeface="メイリオ" pitchFamily="50" charset="-128"/>
              </a:rPr>
              <a:t>a+b+c</a:t>
            </a:r>
            <a:r>
              <a:rPr lang="en-US" altLang="ja-JP" sz="2800" dirty="0" smtClean="0">
                <a:solidFill>
                  <a:schemeClr val="tx2"/>
                </a:solidFill>
                <a:latin typeface="メイリオ" pitchFamily="50" charset="-128"/>
                <a:ea typeface="メイリオ" pitchFamily="50" charset="-128"/>
              </a:rPr>
              <a:t>=1)</a:t>
            </a: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9" name="表 8"/>
          <p:cNvGraphicFramePr>
            <a:graphicFrameLocks noGrp="1"/>
          </p:cNvGraphicFramePr>
          <p:nvPr/>
        </p:nvGraphicFramePr>
        <p:xfrm>
          <a:off x="1619672" y="3140968"/>
          <a:ext cx="6048672" cy="3400152"/>
        </p:xfrm>
        <a:graphic>
          <a:graphicData uri="http://schemas.openxmlformats.org/drawingml/2006/table">
            <a:tbl>
              <a:tblPr firstRow="1" bandRow="1"/>
              <a:tblGrid>
                <a:gridCol w="1512168"/>
                <a:gridCol w="1512168"/>
                <a:gridCol w="1512168"/>
                <a:gridCol w="1512168"/>
              </a:tblGrid>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r>
                        <a:rPr kumimoji="1" lang="en-US" altLang="ja-JP" sz="2800" dirty="0" smtClean="0">
                          <a:solidFill>
                            <a:schemeClr val="tx2"/>
                          </a:solidFill>
                          <a:latin typeface="メイリオ" pitchFamily="50" charset="-128"/>
                          <a:ea typeface="メイリオ" pitchFamily="50" charset="-128"/>
                        </a:rPr>
                        <a:t>(a)</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r>
                        <a:rPr kumimoji="1" lang="en-US" altLang="ja-JP" sz="2800" dirty="0" smtClean="0">
                          <a:solidFill>
                            <a:schemeClr val="tx2"/>
                          </a:solidFill>
                          <a:latin typeface="メイリオ" pitchFamily="50" charset="-128"/>
                          <a:ea typeface="メイリオ" pitchFamily="50" charset="-128"/>
                        </a:rPr>
                        <a:t>(b)</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r>
                        <a:rPr kumimoji="1" lang="en-US" altLang="ja-JP" sz="2800" dirty="0" smtClean="0">
                          <a:solidFill>
                            <a:schemeClr val="tx2"/>
                          </a:solidFill>
                          <a:latin typeface="メイリオ" pitchFamily="50" charset="-128"/>
                          <a:ea typeface="メイリオ" pitchFamily="50" charset="-128"/>
                        </a:rPr>
                        <a:t>(c)</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r>
                        <a:rPr kumimoji="1" lang="en-US" altLang="ja-JP" sz="2800" dirty="0" smtClean="0">
                          <a:solidFill>
                            <a:schemeClr val="tx2"/>
                          </a:solidFill>
                          <a:latin typeface="メイリオ" pitchFamily="50" charset="-128"/>
                          <a:ea typeface="メイリオ" pitchFamily="50" charset="-128"/>
                        </a:rPr>
                        <a:t>(a)</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a/b</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a/c</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r>
                        <a:rPr kumimoji="1" lang="en-US" altLang="ja-JP" sz="2800" dirty="0" smtClean="0">
                          <a:solidFill>
                            <a:schemeClr val="tx2"/>
                          </a:solidFill>
                          <a:latin typeface="メイリオ" pitchFamily="50" charset="-128"/>
                          <a:ea typeface="メイリオ" pitchFamily="50" charset="-128"/>
                        </a:rPr>
                        <a:t>(b)</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b/a</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b/c</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85003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r>
                        <a:rPr kumimoji="1" lang="en-US" altLang="ja-JP" sz="2800" dirty="0" smtClean="0">
                          <a:solidFill>
                            <a:schemeClr val="tx2"/>
                          </a:solidFill>
                          <a:latin typeface="メイリオ" pitchFamily="50" charset="-128"/>
                          <a:ea typeface="メイリオ" pitchFamily="50" charset="-128"/>
                        </a:rPr>
                        <a:t>(c)</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c/a</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c/b</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7544" y="228600"/>
            <a:ext cx="8370512" cy="990600"/>
          </a:xfrm>
        </p:spPr>
        <p:txBody>
          <a:bodyPr>
            <a:normAutofit fontScale="90000"/>
          </a:bodyPr>
          <a:lstStyle/>
          <a:p>
            <a:r>
              <a:rPr kumimoji="1" lang="ja-JP" altLang="en-US" dirty="0" smtClean="0">
                <a:latin typeface="メイリオ" pitchFamily="50" charset="-128"/>
                <a:ea typeface="メイリオ" pitchFamily="50" charset="-128"/>
              </a:rPr>
              <a:t>参考：列からウェイトを計算</a:t>
            </a:r>
            <a:r>
              <a:rPr lang="ja-JP" altLang="en-US" dirty="0" smtClean="0">
                <a:latin typeface="メイリオ" pitchFamily="50" charset="-128"/>
                <a:ea typeface="メイリオ" pitchFamily="50" charset="-128"/>
              </a:rPr>
              <a:t>すると</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556792"/>
            <a:ext cx="8640960" cy="4968552"/>
          </a:xfrm>
        </p:spPr>
        <p:txBody>
          <a:bodyPr>
            <a:normAutofit/>
          </a:bodyPr>
          <a:lstStyle/>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32" name="表 31"/>
          <p:cNvGraphicFramePr>
            <a:graphicFrameLocks noGrp="1"/>
          </p:cNvGraphicFramePr>
          <p:nvPr/>
        </p:nvGraphicFramePr>
        <p:xfrm>
          <a:off x="395536" y="1950906"/>
          <a:ext cx="8460432" cy="4142390"/>
        </p:xfrm>
        <a:graphic>
          <a:graphicData uri="http://schemas.openxmlformats.org/drawingml/2006/table">
            <a:tbl>
              <a:tblPr firstRow="1" bandRow="1"/>
              <a:tblGrid>
                <a:gridCol w="2115108"/>
                <a:gridCol w="2115108"/>
                <a:gridCol w="2115108"/>
                <a:gridCol w="2115108"/>
              </a:tblGrid>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r>
                        <a:rPr kumimoji="1" lang="en-US" altLang="ja-JP" sz="2800" dirty="0" smtClean="0">
                          <a:solidFill>
                            <a:schemeClr val="tx2"/>
                          </a:solidFill>
                          <a:latin typeface="メイリオ" pitchFamily="50" charset="-128"/>
                          <a:ea typeface="メイリオ" pitchFamily="50" charset="-128"/>
                        </a:rPr>
                        <a:t>(a)</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r>
                        <a:rPr kumimoji="1" lang="en-US" altLang="ja-JP" sz="2800" dirty="0" smtClean="0">
                          <a:solidFill>
                            <a:schemeClr val="tx2"/>
                          </a:solidFill>
                          <a:latin typeface="メイリオ" pitchFamily="50" charset="-128"/>
                          <a:ea typeface="メイリオ" pitchFamily="50" charset="-128"/>
                        </a:rPr>
                        <a:t>(b)</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r>
                        <a:rPr kumimoji="1" lang="en-US" altLang="ja-JP" sz="2800" dirty="0" smtClean="0">
                          <a:solidFill>
                            <a:schemeClr val="tx2"/>
                          </a:solidFill>
                          <a:latin typeface="メイリオ" pitchFamily="50" charset="-128"/>
                          <a:ea typeface="メイリオ" pitchFamily="50" charset="-128"/>
                        </a:rPr>
                        <a:t>(c)</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価格</a:t>
                      </a:r>
                      <a:r>
                        <a:rPr kumimoji="1" lang="en-US" altLang="ja-JP" sz="2800" dirty="0" smtClean="0">
                          <a:solidFill>
                            <a:schemeClr val="tx2"/>
                          </a:solidFill>
                          <a:latin typeface="メイリオ" pitchFamily="50" charset="-128"/>
                          <a:ea typeface="メイリオ" pitchFamily="50" charset="-128"/>
                        </a:rPr>
                        <a:t>(a)</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1(=a/a)</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a/b</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a/c</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装備</a:t>
                      </a:r>
                      <a:r>
                        <a:rPr kumimoji="1" lang="en-US" altLang="ja-JP" sz="2800" dirty="0" smtClean="0">
                          <a:solidFill>
                            <a:schemeClr val="tx2"/>
                          </a:solidFill>
                          <a:latin typeface="メイリオ" pitchFamily="50" charset="-128"/>
                          <a:ea typeface="メイリオ" pitchFamily="50" charset="-128"/>
                        </a:rPr>
                        <a:t>(b)</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b/a</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1(=b/b)</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b/c</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環境</a:t>
                      </a:r>
                      <a:r>
                        <a:rPr kumimoji="1" lang="en-US" altLang="ja-JP" sz="2800" dirty="0" smtClean="0">
                          <a:solidFill>
                            <a:schemeClr val="tx2"/>
                          </a:solidFill>
                          <a:latin typeface="メイリオ" pitchFamily="50" charset="-128"/>
                          <a:ea typeface="メイリオ" pitchFamily="50" charset="-128"/>
                        </a:rPr>
                        <a:t>(c)</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c/a</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c/b</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1(=c/c)</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dirty="0" smtClean="0">
                          <a:solidFill>
                            <a:schemeClr val="tx2"/>
                          </a:solidFill>
                          <a:latin typeface="メイリオ" pitchFamily="50" charset="-128"/>
                          <a:ea typeface="メイリオ" pitchFamily="50" charset="-128"/>
                        </a:rPr>
                        <a:t>列和</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dirty="0" smtClean="0">
                          <a:solidFill>
                            <a:schemeClr val="tx2"/>
                          </a:solidFill>
                          <a:latin typeface="メイリオ" pitchFamily="50" charset="-128"/>
                          <a:ea typeface="メイリオ" pitchFamily="50" charset="-128"/>
                        </a:rPr>
                        <a:t>(</a:t>
                      </a:r>
                      <a:r>
                        <a:rPr kumimoji="1" lang="en-US" altLang="ja-JP" sz="2800" dirty="0" err="1" smtClean="0">
                          <a:solidFill>
                            <a:schemeClr val="tx2"/>
                          </a:solidFill>
                          <a:latin typeface="メイリオ" pitchFamily="50" charset="-128"/>
                          <a:ea typeface="メイリオ" pitchFamily="50" charset="-128"/>
                        </a:rPr>
                        <a:t>a+b+c</a:t>
                      </a:r>
                      <a:r>
                        <a:rPr kumimoji="1" lang="en-US" altLang="ja-JP" sz="2800" dirty="0" smtClean="0">
                          <a:solidFill>
                            <a:schemeClr val="tx2"/>
                          </a:solidFill>
                          <a:latin typeface="メイリオ" pitchFamily="50" charset="-128"/>
                          <a:ea typeface="メイリオ" pitchFamily="50" charset="-128"/>
                        </a:rPr>
                        <a:t>)/a</a:t>
                      </a:r>
                      <a:endParaRPr kumimoji="1" lang="ja-JP" altLang="en-US" sz="28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dirty="0" smtClean="0">
                          <a:solidFill>
                            <a:schemeClr val="tx2"/>
                          </a:solidFill>
                          <a:latin typeface="メイリオ" pitchFamily="50" charset="-128"/>
                          <a:ea typeface="メイリオ" pitchFamily="50" charset="-128"/>
                        </a:rPr>
                        <a:t>(</a:t>
                      </a:r>
                      <a:r>
                        <a:rPr kumimoji="1" lang="en-US" altLang="ja-JP" sz="2800" dirty="0" err="1" smtClean="0">
                          <a:solidFill>
                            <a:schemeClr val="tx2"/>
                          </a:solidFill>
                          <a:latin typeface="メイリオ" pitchFamily="50" charset="-128"/>
                          <a:ea typeface="メイリオ" pitchFamily="50" charset="-128"/>
                        </a:rPr>
                        <a:t>a+b+c</a:t>
                      </a:r>
                      <a:r>
                        <a:rPr kumimoji="1" lang="en-US" altLang="ja-JP" sz="2800" dirty="0" smtClean="0">
                          <a:solidFill>
                            <a:schemeClr val="tx2"/>
                          </a:solidFill>
                          <a:latin typeface="メイリオ" pitchFamily="50" charset="-128"/>
                          <a:ea typeface="メイリオ" pitchFamily="50" charset="-128"/>
                        </a:rPr>
                        <a:t>)/b</a:t>
                      </a:r>
                      <a:endParaRPr kumimoji="1" lang="ja-JP" altLang="en-US" sz="28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dirty="0" smtClean="0">
                          <a:solidFill>
                            <a:schemeClr val="tx2"/>
                          </a:solidFill>
                          <a:latin typeface="メイリオ" pitchFamily="50" charset="-128"/>
                          <a:ea typeface="メイリオ" pitchFamily="50" charset="-128"/>
                        </a:rPr>
                        <a:t>(</a:t>
                      </a:r>
                      <a:r>
                        <a:rPr kumimoji="1" lang="en-US" altLang="ja-JP" sz="2800" dirty="0" err="1" smtClean="0">
                          <a:solidFill>
                            <a:schemeClr val="tx2"/>
                          </a:solidFill>
                          <a:latin typeface="メイリオ" pitchFamily="50" charset="-128"/>
                          <a:ea typeface="メイリオ" pitchFamily="50" charset="-128"/>
                        </a:rPr>
                        <a:t>a+b+c</a:t>
                      </a:r>
                      <a:r>
                        <a:rPr kumimoji="1" lang="en-US" altLang="ja-JP" sz="2800" dirty="0" smtClean="0">
                          <a:solidFill>
                            <a:schemeClr val="tx2"/>
                          </a:solidFill>
                          <a:latin typeface="メイリオ" pitchFamily="50" charset="-128"/>
                          <a:ea typeface="メイリオ" pitchFamily="50" charset="-128"/>
                        </a:rPr>
                        <a:t>)/c</a:t>
                      </a:r>
                      <a:endParaRPr kumimoji="1" lang="ja-JP" altLang="en-US" sz="280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0" dirty="0" smtClean="0">
                          <a:solidFill>
                            <a:schemeClr val="tx2"/>
                          </a:solidFill>
                          <a:latin typeface="メイリオ" pitchFamily="50" charset="-128"/>
                          <a:ea typeface="メイリオ" pitchFamily="50" charset="-128"/>
                        </a:rPr>
                        <a:t>列和の逆数</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a/(</a:t>
                      </a:r>
                      <a:r>
                        <a:rPr kumimoji="1" lang="en-US" altLang="ja-JP" sz="2800" b="0" dirty="0" err="1" smtClean="0">
                          <a:solidFill>
                            <a:schemeClr val="tx2"/>
                          </a:solidFill>
                          <a:latin typeface="メイリオ" pitchFamily="50" charset="-128"/>
                          <a:ea typeface="メイリオ" pitchFamily="50" charset="-128"/>
                        </a:rPr>
                        <a:t>a+b+c</a:t>
                      </a:r>
                      <a:r>
                        <a:rPr kumimoji="1" lang="en-US" altLang="ja-JP" sz="2800" b="0" dirty="0" smtClean="0">
                          <a:solidFill>
                            <a:schemeClr val="tx2"/>
                          </a:solidFill>
                          <a:latin typeface="メイリオ" pitchFamily="50" charset="-128"/>
                          <a:ea typeface="メイリオ" pitchFamily="50" charset="-128"/>
                        </a:rPr>
                        <a:t>)</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b/(</a:t>
                      </a:r>
                      <a:r>
                        <a:rPr kumimoji="1" lang="en-US" altLang="ja-JP" sz="2800" b="0" dirty="0" err="1" smtClean="0">
                          <a:solidFill>
                            <a:schemeClr val="tx2"/>
                          </a:solidFill>
                          <a:latin typeface="メイリオ" pitchFamily="50" charset="-128"/>
                          <a:ea typeface="メイリオ" pitchFamily="50" charset="-128"/>
                        </a:rPr>
                        <a:t>a+b+c</a:t>
                      </a:r>
                      <a:r>
                        <a:rPr kumimoji="1" lang="en-US" altLang="ja-JP" sz="2800" b="0" dirty="0" smtClean="0">
                          <a:solidFill>
                            <a:schemeClr val="tx2"/>
                          </a:solidFill>
                          <a:latin typeface="メイリオ" pitchFamily="50" charset="-128"/>
                          <a:ea typeface="メイリオ" pitchFamily="50" charset="-128"/>
                        </a:rPr>
                        <a:t>)</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c/(</a:t>
                      </a:r>
                      <a:r>
                        <a:rPr kumimoji="1" lang="en-US" altLang="ja-JP" sz="2800" b="0" dirty="0" err="1" smtClean="0">
                          <a:solidFill>
                            <a:schemeClr val="tx2"/>
                          </a:solidFill>
                          <a:latin typeface="メイリオ" pitchFamily="50" charset="-128"/>
                          <a:ea typeface="メイリオ" pitchFamily="50" charset="-128"/>
                        </a:rPr>
                        <a:t>a+b+c</a:t>
                      </a:r>
                      <a:r>
                        <a:rPr kumimoji="1" lang="en-US" altLang="ja-JP" sz="2800" b="0" dirty="0" smtClean="0">
                          <a:solidFill>
                            <a:schemeClr val="tx2"/>
                          </a:solidFill>
                          <a:latin typeface="メイリオ" pitchFamily="50" charset="-128"/>
                          <a:ea typeface="メイリオ" pitchFamily="50" charset="-128"/>
                        </a:rPr>
                        <a:t>)</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1" dirty="0" smtClean="0">
                          <a:solidFill>
                            <a:srgbClr val="C00000"/>
                          </a:solidFill>
                          <a:latin typeface="メイリオ" pitchFamily="50" charset="-128"/>
                          <a:ea typeface="メイリオ" pitchFamily="50" charset="-128"/>
                        </a:rPr>
                        <a:t>ウェイト</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a</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b</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c</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fontScale="90000"/>
          </a:bodyPr>
          <a:lstStyle/>
          <a:p>
            <a:r>
              <a:rPr lang="ja-JP" altLang="en-US" dirty="0" smtClean="0">
                <a:latin typeface="メイリオ" pitchFamily="50" charset="-128"/>
                <a:ea typeface="メイリオ" pitchFamily="50" charset="-128"/>
              </a:rPr>
              <a:t>参考：幾何平均の場合も計算すると</a:t>
            </a:r>
            <a:endParaRPr kumimoji="1" lang="ja-JP" altLang="en-US" b="1" dirty="0">
              <a:solidFill>
                <a:srgbClr val="C00000"/>
              </a:solidFill>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32" name="表 31"/>
          <p:cNvGraphicFramePr>
            <a:graphicFrameLocks noGrp="1"/>
          </p:cNvGraphicFramePr>
          <p:nvPr/>
        </p:nvGraphicFramePr>
        <p:xfrm>
          <a:off x="179512" y="2492896"/>
          <a:ext cx="8820473" cy="2520280"/>
        </p:xfrm>
        <a:graphic>
          <a:graphicData uri="http://schemas.openxmlformats.org/drawingml/2006/table">
            <a:tbl>
              <a:tblPr firstRow="1" bandRow="1"/>
              <a:tblGrid>
                <a:gridCol w="1080120"/>
                <a:gridCol w="1080120"/>
                <a:gridCol w="1152128"/>
                <a:gridCol w="1152128"/>
                <a:gridCol w="1228718"/>
                <a:gridCol w="1718948"/>
                <a:gridCol w="1408311"/>
              </a:tblGrid>
              <a:tr h="6300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価格</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装備</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環境</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800" b="0" dirty="0" smtClean="0">
                          <a:solidFill>
                            <a:schemeClr val="tx2"/>
                          </a:solidFill>
                          <a:latin typeface="メイリオ" pitchFamily="50" charset="-128"/>
                          <a:ea typeface="メイリオ" pitchFamily="50" charset="-128"/>
                        </a:rPr>
                        <a:t>積</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3</a:t>
                      </a:r>
                      <a:r>
                        <a:rPr kumimoji="1" lang="ja-JP" altLang="en-US" sz="2800" b="0" dirty="0" smtClean="0">
                          <a:solidFill>
                            <a:schemeClr val="tx2"/>
                          </a:solidFill>
                          <a:latin typeface="メイリオ" pitchFamily="50" charset="-128"/>
                          <a:ea typeface="メイリオ" pitchFamily="50" charset="-128"/>
                        </a:rPr>
                        <a:t>乗根</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2400" b="1" dirty="0" smtClean="0">
                          <a:solidFill>
                            <a:srgbClr val="C00000"/>
                          </a:solidFill>
                          <a:latin typeface="メイリオ" pitchFamily="50" charset="-128"/>
                          <a:ea typeface="メイリオ" pitchFamily="50" charset="-128"/>
                        </a:rPr>
                        <a:t>ウェイト</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6300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価格</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a/b</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a/c</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a</a:t>
                      </a:r>
                      <a:r>
                        <a:rPr kumimoji="1" lang="en-US" altLang="ja-JP" sz="2400" b="0" baseline="30000" dirty="0" smtClean="0">
                          <a:solidFill>
                            <a:schemeClr val="tx2"/>
                          </a:solidFill>
                          <a:latin typeface="メイリオ" pitchFamily="50" charset="-128"/>
                          <a:ea typeface="メイリオ" pitchFamily="50" charset="-128"/>
                        </a:rPr>
                        <a:t>3</a:t>
                      </a:r>
                      <a:r>
                        <a:rPr kumimoji="1" lang="en-US" altLang="ja-JP" sz="2400" b="0" dirty="0" smtClean="0">
                          <a:solidFill>
                            <a:schemeClr val="tx2"/>
                          </a:solidFill>
                          <a:latin typeface="メイリオ" pitchFamily="50" charset="-128"/>
                          <a:ea typeface="メイリオ" pitchFamily="50" charset="-128"/>
                        </a:rPr>
                        <a:t>/</a:t>
                      </a:r>
                      <a:r>
                        <a:rPr kumimoji="1" lang="en-US" altLang="ja-JP" sz="2400" b="0" dirty="0" err="1" smtClean="0">
                          <a:solidFill>
                            <a:schemeClr val="tx2"/>
                          </a:solidFill>
                          <a:latin typeface="メイリオ" pitchFamily="50" charset="-128"/>
                          <a:ea typeface="メイリオ" pitchFamily="50" charset="-128"/>
                        </a:rPr>
                        <a:t>abc</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a/(</a:t>
                      </a:r>
                      <a:r>
                        <a:rPr kumimoji="1" lang="en-US" altLang="ja-JP" sz="2400" b="0" dirty="0" err="1" smtClean="0">
                          <a:solidFill>
                            <a:schemeClr val="tx2"/>
                          </a:solidFill>
                          <a:latin typeface="メイリオ" pitchFamily="50" charset="-128"/>
                          <a:ea typeface="メイリオ" pitchFamily="50" charset="-128"/>
                        </a:rPr>
                        <a:t>abc</a:t>
                      </a:r>
                      <a:r>
                        <a:rPr kumimoji="1" lang="en-US" altLang="ja-JP" sz="2400" b="0" dirty="0" smtClean="0">
                          <a:solidFill>
                            <a:schemeClr val="tx2"/>
                          </a:solidFill>
                          <a:latin typeface="メイリオ" pitchFamily="50" charset="-128"/>
                          <a:ea typeface="メイリオ" pitchFamily="50" charset="-128"/>
                        </a:rPr>
                        <a:t>)</a:t>
                      </a:r>
                      <a:r>
                        <a:rPr kumimoji="1" lang="en-US" altLang="ja-JP" sz="2400" b="0" baseline="30000" dirty="0" smtClean="0">
                          <a:solidFill>
                            <a:schemeClr val="tx2"/>
                          </a:solidFill>
                          <a:latin typeface="メイリオ" pitchFamily="50" charset="-128"/>
                          <a:ea typeface="メイリオ" pitchFamily="50" charset="-128"/>
                        </a:rPr>
                        <a:t>1/3</a:t>
                      </a:r>
                      <a:endParaRPr kumimoji="1" lang="ja-JP" altLang="en-US" sz="2400" b="0" baseline="30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400" b="1" dirty="0" smtClean="0">
                          <a:solidFill>
                            <a:srgbClr val="C00000"/>
                          </a:solidFill>
                          <a:latin typeface="メイリオ" pitchFamily="50" charset="-128"/>
                          <a:ea typeface="メイリオ" pitchFamily="50" charset="-128"/>
                        </a:rPr>
                        <a:t>a</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6300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装備</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b/a</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b/c</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b</a:t>
                      </a:r>
                      <a:r>
                        <a:rPr kumimoji="1" lang="en-US" altLang="ja-JP" sz="2400" b="0" baseline="30000" dirty="0" smtClean="0">
                          <a:solidFill>
                            <a:schemeClr val="tx2"/>
                          </a:solidFill>
                          <a:latin typeface="メイリオ" pitchFamily="50" charset="-128"/>
                          <a:ea typeface="メイリオ" pitchFamily="50" charset="-128"/>
                        </a:rPr>
                        <a:t>3</a:t>
                      </a:r>
                      <a:r>
                        <a:rPr kumimoji="1" lang="en-US" altLang="ja-JP" sz="2400" b="0" dirty="0" smtClean="0">
                          <a:solidFill>
                            <a:schemeClr val="tx2"/>
                          </a:solidFill>
                          <a:latin typeface="メイリオ" pitchFamily="50" charset="-128"/>
                          <a:ea typeface="メイリオ" pitchFamily="50" charset="-128"/>
                        </a:rPr>
                        <a:t>/</a:t>
                      </a:r>
                      <a:r>
                        <a:rPr kumimoji="1" lang="en-US" altLang="ja-JP" sz="2400" b="0" dirty="0" err="1" smtClean="0">
                          <a:solidFill>
                            <a:schemeClr val="tx2"/>
                          </a:solidFill>
                          <a:latin typeface="メイリオ" pitchFamily="50" charset="-128"/>
                          <a:ea typeface="メイリオ" pitchFamily="50" charset="-128"/>
                        </a:rPr>
                        <a:t>abc</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b/(</a:t>
                      </a:r>
                      <a:r>
                        <a:rPr kumimoji="1" lang="en-US" altLang="ja-JP" sz="2400" b="0" dirty="0" err="1" smtClean="0">
                          <a:solidFill>
                            <a:schemeClr val="tx2"/>
                          </a:solidFill>
                          <a:latin typeface="メイリオ" pitchFamily="50" charset="-128"/>
                          <a:ea typeface="メイリオ" pitchFamily="50" charset="-128"/>
                        </a:rPr>
                        <a:t>abc</a:t>
                      </a:r>
                      <a:r>
                        <a:rPr kumimoji="1" lang="en-US" altLang="ja-JP" sz="2400" b="0" dirty="0" smtClean="0">
                          <a:solidFill>
                            <a:schemeClr val="tx2"/>
                          </a:solidFill>
                          <a:latin typeface="メイリオ" pitchFamily="50" charset="-128"/>
                          <a:ea typeface="メイリオ" pitchFamily="50" charset="-128"/>
                        </a:rPr>
                        <a:t>)</a:t>
                      </a:r>
                      <a:r>
                        <a:rPr kumimoji="1" lang="en-US" altLang="ja-JP" sz="2400" b="0" baseline="30000" dirty="0" smtClean="0">
                          <a:solidFill>
                            <a:schemeClr val="tx2"/>
                          </a:solidFill>
                          <a:latin typeface="メイリオ" pitchFamily="50" charset="-128"/>
                          <a:ea typeface="メイリオ" pitchFamily="50" charset="-128"/>
                        </a:rPr>
                        <a:t>1/3</a:t>
                      </a:r>
                      <a:endParaRPr kumimoji="1" lang="ja-JP" altLang="en-US" sz="2400" b="0" baseline="300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400" b="1" dirty="0" smtClean="0">
                          <a:solidFill>
                            <a:srgbClr val="C00000"/>
                          </a:solidFill>
                          <a:latin typeface="メイリオ" pitchFamily="50" charset="-128"/>
                          <a:ea typeface="メイリオ" pitchFamily="50" charset="-128"/>
                        </a:rPr>
                        <a:t>b</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6300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b="0" dirty="0" smtClean="0">
                          <a:solidFill>
                            <a:schemeClr val="tx2"/>
                          </a:solidFill>
                          <a:latin typeface="メイリオ" pitchFamily="50" charset="-128"/>
                          <a:ea typeface="メイリオ" pitchFamily="50" charset="-128"/>
                        </a:rPr>
                        <a:t>環境</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c/a</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c/b</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c</a:t>
                      </a:r>
                      <a:r>
                        <a:rPr kumimoji="1" lang="en-US" altLang="ja-JP" sz="2400" b="0" baseline="30000" dirty="0" smtClean="0">
                          <a:solidFill>
                            <a:schemeClr val="tx2"/>
                          </a:solidFill>
                          <a:latin typeface="メイリオ" pitchFamily="50" charset="-128"/>
                          <a:ea typeface="メイリオ" pitchFamily="50" charset="-128"/>
                        </a:rPr>
                        <a:t>3</a:t>
                      </a:r>
                      <a:r>
                        <a:rPr kumimoji="1" lang="en-US" altLang="ja-JP" sz="2400" b="0" dirty="0" smtClean="0">
                          <a:solidFill>
                            <a:schemeClr val="tx2"/>
                          </a:solidFill>
                          <a:latin typeface="メイリオ" pitchFamily="50" charset="-128"/>
                          <a:ea typeface="メイリオ" pitchFamily="50" charset="-128"/>
                        </a:rPr>
                        <a:t>/</a:t>
                      </a:r>
                      <a:r>
                        <a:rPr kumimoji="1" lang="en-US" altLang="ja-JP" sz="2400" b="0" dirty="0" err="1" smtClean="0">
                          <a:solidFill>
                            <a:schemeClr val="tx2"/>
                          </a:solidFill>
                          <a:latin typeface="メイリオ" pitchFamily="50" charset="-128"/>
                          <a:ea typeface="メイリオ" pitchFamily="50" charset="-128"/>
                        </a:rPr>
                        <a:t>abc</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b="0" dirty="0" smtClean="0">
                          <a:solidFill>
                            <a:schemeClr val="tx2"/>
                          </a:solidFill>
                          <a:latin typeface="メイリオ" pitchFamily="50" charset="-128"/>
                          <a:ea typeface="メイリオ" pitchFamily="50" charset="-128"/>
                        </a:rPr>
                        <a:t>c/(</a:t>
                      </a:r>
                      <a:r>
                        <a:rPr kumimoji="1" lang="en-US" altLang="ja-JP" sz="2400" b="0" dirty="0" err="1" smtClean="0">
                          <a:solidFill>
                            <a:schemeClr val="tx2"/>
                          </a:solidFill>
                          <a:latin typeface="メイリオ" pitchFamily="50" charset="-128"/>
                          <a:ea typeface="メイリオ" pitchFamily="50" charset="-128"/>
                        </a:rPr>
                        <a:t>abc</a:t>
                      </a:r>
                      <a:r>
                        <a:rPr kumimoji="1" lang="en-US" altLang="ja-JP" sz="2400" b="0" dirty="0" smtClean="0">
                          <a:solidFill>
                            <a:schemeClr val="tx2"/>
                          </a:solidFill>
                          <a:latin typeface="メイリオ" pitchFamily="50" charset="-128"/>
                          <a:ea typeface="メイリオ" pitchFamily="50" charset="-128"/>
                        </a:rPr>
                        <a:t>)</a:t>
                      </a:r>
                      <a:r>
                        <a:rPr kumimoji="1" lang="en-US" altLang="ja-JP" sz="2400" b="0" baseline="30000" dirty="0" smtClean="0">
                          <a:solidFill>
                            <a:schemeClr val="tx2"/>
                          </a:solidFill>
                          <a:latin typeface="メイリオ" pitchFamily="50" charset="-128"/>
                          <a:ea typeface="メイリオ" pitchFamily="50" charset="-128"/>
                        </a:rPr>
                        <a:t>1/3</a:t>
                      </a:r>
                      <a:r>
                        <a:rPr kumimoji="1" lang="en-US" altLang="ja-JP" sz="2400" b="0" dirty="0" smtClean="0">
                          <a:solidFill>
                            <a:schemeClr val="tx2"/>
                          </a:solidFill>
                          <a:latin typeface="メイリオ" pitchFamily="50" charset="-128"/>
                          <a:ea typeface="メイリオ" pitchFamily="50" charset="-128"/>
                        </a:rPr>
                        <a:t> </a:t>
                      </a: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1" dirty="0" smtClean="0">
                          <a:solidFill>
                            <a:srgbClr val="C00000"/>
                          </a:solidFill>
                          <a:latin typeface="メイリオ" pitchFamily="50" charset="-128"/>
                          <a:ea typeface="メイリオ" pitchFamily="50" charset="-128"/>
                        </a:rPr>
                        <a:t>c</a:t>
                      </a: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各評価基準での一対比較表</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dirty="0" smtClean="0">
                <a:solidFill>
                  <a:schemeClr val="tx2"/>
                </a:solidFill>
                <a:latin typeface="メイリオ" pitchFamily="50" charset="-128"/>
                <a:ea typeface="メイリオ" pitchFamily="50" charset="-128"/>
              </a:rPr>
              <a:t>評価基準での一対比較表計算が終われば，各評価基準における候補の一対比較表を作成しよう</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価格</a:t>
            </a:r>
            <a:r>
              <a:rPr lang="ja-JP" altLang="en-US" sz="2800" dirty="0" smtClean="0">
                <a:solidFill>
                  <a:schemeClr val="tx2"/>
                </a:solidFill>
                <a:latin typeface="メイリオ" pitchFamily="50" charset="-128"/>
                <a:ea typeface="メイリオ" pitchFamily="50" charset="-128"/>
              </a:rPr>
              <a:t>」における一対比較</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5" name="表 4"/>
          <p:cNvGraphicFramePr>
            <a:graphicFrameLocks noGrp="1"/>
          </p:cNvGraphicFramePr>
          <p:nvPr/>
        </p:nvGraphicFramePr>
        <p:xfrm>
          <a:off x="683568" y="3118740"/>
          <a:ext cx="7920880" cy="3550620"/>
        </p:xfrm>
        <a:graphic>
          <a:graphicData uri="http://schemas.openxmlformats.org/drawingml/2006/table">
            <a:tbl>
              <a:tblPr firstRow="1" bandRow="1"/>
              <a:tblGrid>
                <a:gridCol w="1980220"/>
                <a:gridCol w="1980220"/>
                <a:gridCol w="1980220"/>
                <a:gridCol w="1980220"/>
              </a:tblGrid>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1/7</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7</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3</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1/3</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0" dirty="0" smtClean="0">
                          <a:solidFill>
                            <a:schemeClr val="tx2"/>
                          </a:solidFill>
                          <a:latin typeface="メイリオ" pitchFamily="50" charset="-128"/>
                          <a:ea typeface="メイリオ" pitchFamily="50" charset="-128"/>
                        </a:rPr>
                        <a:t>列和の逆数</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1/11</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21/31</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3/13</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1" dirty="0" smtClean="0">
                          <a:solidFill>
                            <a:srgbClr val="C00000"/>
                          </a:solidFill>
                          <a:latin typeface="メイリオ" pitchFamily="50" charset="-128"/>
                          <a:ea typeface="メイリオ" pitchFamily="50" charset="-128"/>
                        </a:rPr>
                        <a:t>ウェイト</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0.09</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0.68</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0.23</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6" name="正方形/長方形 5"/>
          <p:cNvSpPr/>
          <p:nvPr/>
        </p:nvSpPr>
        <p:spPr>
          <a:xfrm>
            <a:off x="7884368" y="56818"/>
            <a:ext cx="1210588" cy="707886"/>
          </a:xfrm>
          <a:prstGeom prst="rect">
            <a:avLst/>
          </a:prstGeom>
          <a:ln w="22225">
            <a:solidFill>
              <a:srgbClr val="C00000"/>
            </a:solidFill>
          </a:ln>
        </p:spPr>
        <p:txBody>
          <a:bodyPr wrap="none">
            <a:spAutoFit/>
          </a:bodyPr>
          <a:lstStyle/>
          <a:p>
            <a:r>
              <a:rPr lang="ja-JP" altLang="en-US" sz="2000" dirty="0" smtClean="0">
                <a:solidFill>
                  <a:schemeClr val="tx2"/>
                </a:solidFill>
                <a:latin typeface="メイリオ" pitchFamily="50" charset="-128"/>
                <a:ea typeface="メイリオ" pitchFamily="50" charset="-128"/>
              </a:rPr>
              <a:t>テキスト</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P.153</a:t>
            </a:r>
            <a:endParaRPr lang="ja-JP" altLang="en-US" sz="20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各評価基準での一対比較表</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dirty="0" smtClean="0">
                <a:solidFill>
                  <a:schemeClr val="tx2"/>
                </a:solidFill>
                <a:latin typeface="メイリオ" pitchFamily="50" charset="-128"/>
                <a:ea typeface="メイリオ" pitchFamily="50" charset="-128"/>
              </a:rPr>
              <a:t>評価基準での一対比較表計算が終われば，各評価基準における候補の一対比較表を作成しよう</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装備</a:t>
            </a:r>
            <a:r>
              <a:rPr lang="ja-JP" altLang="en-US" sz="2800" dirty="0" smtClean="0">
                <a:solidFill>
                  <a:schemeClr val="tx2"/>
                </a:solidFill>
                <a:latin typeface="メイリオ" pitchFamily="50" charset="-128"/>
                <a:ea typeface="メイリオ" pitchFamily="50" charset="-128"/>
              </a:rPr>
              <a:t>」における一対比較</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5" name="表 4"/>
          <p:cNvGraphicFramePr>
            <a:graphicFrameLocks noGrp="1"/>
          </p:cNvGraphicFramePr>
          <p:nvPr/>
        </p:nvGraphicFramePr>
        <p:xfrm>
          <a:off x="683568" y="3118740"/>
          <a:ext cx="7920880" cy="3550620"/>
        </p:xfrm>
        <a:graphic>
          <a:graphicData uri="http://schemas.openxmlformats.org/drawingml/2006/table">
            <a:tbl>
              <a:tblPr firstRow="1" bandRow="1"/>
              <a:tblGrid>
                <a:gridCol w="1980220"/>
                <a:gridCol w="1980220"/>
                <a:gridCol w="1980220"/>
                <a:gridCol w="1980220"/>
              </a:tblGrid>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2</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1/6</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1/2</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6</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0" dirty="0" smtClean="0">
                          <a:solidFill>
                            <a:schemeClr val="tx2"/>
                          </a:solidFill>
                          <a:latin typeface="メイリオ" pitchFamily="50" charset="-128"/>
                          <a:ea typeface="メイリオ" pitchFamily="50" charset="-128"/>
                        </a:rPr>
                        <a:t>列和の逆数</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6/11</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1/10</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6/19</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1" dirty="0" smtClean="0">
                          <a:solidFill>
                            <a:srgbClr val="C00000"/>
                          </a:solidFill>
                          <a:latin typeface="メイリオ" pitchFamily="50" charset="-128"/>
                          <a:ea typeface="メイリオ" pitchFamily="50" charset="-128"/>
                        </a:rPr>
                        <a:t>ウェイト</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0.57</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0.10</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0.33</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latin typeface="メイリオ" pitchFamily="50" charset="-128"/>
                <a:ea typeface="メイリオ" pitchFamily="50" charset="-128"/>
              </a:rPr>
              <a:t>各評価基準での一対比較表</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dirty="0" smtClean="0">
                <a:solidFill>
                  <a:schemeClr val="tx2"/>
                </a:solidFill>
                <a:latin typeface="メイリオ" pitchFamily="50" charset="-128"/>
                <a:ea typeface="メイリオ" pitchFamily="50" charset="-128"/>
              </a:rPr>
              <a:t>評価基準での一対比較表計算が終われば，各評価基準における候補の一対比較表を作成しよう</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a:t>
            </a:r>
            <a:r>
              <a:rPr lang="ja-JP" altLang="en-US" sz="2800" b="1" dirty="0" smtClean="0">
                <a:solidFill>
                  <a:schemeClr val="tx2"/>
                </a:solidFill>
                <a:latin typeface="メイリオ" pitchFamily="50" charset="-128"/>
                <a:ea typeface="メイリオ" pitchFamily="50" charset="-128"/>
              </a:rPr>
              <a:t>環境</a:t>
            </a:r>
            <a:r>
              <a:rPr lang="ja-JP" altLang="en-US" sz="2800" dirty="0" smtClean="0">
                <a:solidFill>
                  <a:schemeClr val="tx2"/>
                </a:solidFill>
                <a:latin typeface="メイリオ" pitchFamily="50" charset="-128"/>
                <a:ea typeface="メイリオ" pitchFamily="50" charset="-128"/>
              </a:rPr>
              <a:t>」における一対比較</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5" name="表 4"/>
          <p:cNvGraphicFramePr>
            <a:graphicFrameLocks noGrp="1"/>
          </p:cNvGraphicFramePr>
          <p:nvPr/>
        </p:nvGraphicFramePr>
        <p:xfrm>
          <a:off x="683568" y="3118740"/>
          <a:ext cx="7920880" cy="3550620"/>
        </p:xfrm>
        <a:graphic>
          <a:graphicData uri="http://schemas.openxmlformats.org/drawingml/2006/table">
            <a:tbl>
              <a:tblPr firstRow="1" bandRow="1"/>
              <a:tblGrid>
                <a:gridCol w="1980220"/>
                <a:gridCol w="1980220"/>
                <a:gridCol w="1980220"/>
                <a:gridCol w="1980220"/>
              </a:tblGrid>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トヨタ</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9</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ニッサン</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1/9</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1/5</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177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800" dirty="0" smtClean="0">
                          <a:solidFill>
                            <a:schemeClr val="tx2"/>
                          </a:solidFill>
                          <a:latin typeface="メイリオ" pitchFamily="50" charset="-128"/>
                          <a:ea typeface="メイリオ" pitchFamily="50" charset="-128"/>
                        </a:rPr>
                        <a:t>ベンツ</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b="0" dirty="0" smtClean="0">
                          <a:solidFill>
                            <a:schemeClr val="tx2"/>
                          </a:solidFill>
                          <a:latin typeface="メイリオ" pitchFamily="50" charset="-128"/>
                          <a:ea typeface="メイリオ" pitchFamily="50" charset="-128"/>
                        </a:rPr>
                        <a:t>1/3</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5</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800" dirty="0" smtClean="0">
                          <a:solidFill>
                            <a:schemeClr val="tx2"/>
                          </a:solidFill>
                          <a:latin typeface="メイリオ" pitchFamily="50" charset="-128"/>
                          <a:ea typeface="メイリオ" pitchFamily="50" charset="-128"/>
                        </a:rPr>
                        <a:t>1</a:t>
                      </a:r>
                      <a:endParaRPr kumimoji="1" lang="ja-JP" altLang="en-US" sz="280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0" dirty="0" smtClean="0">
                          <a:solidFill>
                            <a:schemeClr val="tx2"/>
                          </a:solidFill>
                          <a:latin typeface="メイリオ" pitchFamily="50" charset="-128"/>
                          <a:ea typeface="メイリオ" pitchFamily="50" charset="-128"/>
                        </a:rPr>
                        <a:t>列和の逆数</a:t>
                      </a:r>
                      <a:endParaRPr kumimoji="1" lang="ja-JP" altLang="en-US" sz="28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9/13</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1/15</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0" dirty="0" smtClean="0">
                          <a:solidFill>
                            <a:schemeClr val="tx2"/>
                          </a:solidFill>
                          <a:latin typeface="メイリオ" pitchFamily="50" charset="-128"/>
                          <a:ea typeface="メイリオ" pitchFamily="50" charset="-128"/>
                        </a:rPr>
                        <a:t>5/21</a:t>
                      </a:r>
                      <a:endParaRPr kumimoji="1" lang="ja-JP" altLang="en-US" sz="28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91770">
                <a:tc>
                  <a:txBody>
                    <a:bodyPr/>
                    <a:lstStyle/>
                    <a:p>
                      <a:r>
                        <a:rPr kumimoji="1" lang="ja-JP" altLang="en-US" sz="2800" b="1" dirty="0" smtClean="0">
                          <a:solidFill>
                            <a:srgbClr val="C00000"/>
                          </a:solidFill>
                          <a:latin typeface="メイリオ" pitchFamily="50" charset="-128"/>
                          <a:ea typeface="メイリオ" pitchFamily="50" charset="-128"/>
                        </a:rPr>
                        <a:t>ウェイト</a:t>
                      </a:r>
                      <a:endParaRPr kumimoji="1" lang="ja-JP" altLang="en-US" sz="28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0.69</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0.07</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800" b="1" dirty="0" smtClean="0">
                          <a:solidFill>
                            <a:srgbClr val="C00000"/>
                          </a:solidFill>
                          <a:latin typeface="メイリオ" pitchFamily="50" charset="-128"/>
                          <a:ea typeface="メイリオ" pitchFamily="50" charset="-128"/>
                        </a:rPr>
                        <a:t>0.24</a:t>
                      </a:r>
                      <a:endParaRPr kumimoji="1" lang="ja-JP" altLang="en-US" sz="28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何を考えて買いますか？</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495800"/>
          </a:xfrm>
        </p:spPr>
        <p:txBody>
          <a:bodyPr/>
          <a:lstStyle/>
          <a:p>
            <a:pPr>
              <a:buNone/>
            </a:pPr>
            <a:r>
              <a:rPr kumimoji="1" lang="ja-JP" altLang="en-US" u="sng" dirty="0" smtClean="0">
                <a:solidFill>
                  <a:schemeClr val="tx2"/>
                </a:solidFill>
                <a:latin typeface="メイリオ" pitchFamily="50" charset="-128"/>
                <a:ea typeface="メイリオ" pitchFamily="50" charset="-128"/>
              </a:rPr>
              <a:t>例：車選び</a:t>
            </a:r>
            <a:endParaRPr kumimoji="1" lang="en-US" altLang="ja-JP" u="sng"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会社もいろいろ：トヨタ，ホンダ，ニッサン，マツダ，スズキ，ダイハツ，ベンツ，アウディ，ポルシェ，</a:t>
            </a:r>
            <a:r>
              <a:rPr lang="en-US" altLang="ja-JP" dirty="0" smtClean="0">
                <a:solidFill>
                  <a:schemeClr val="tx2"/>
                </a:solidFill>
                <a:latin typeface="メイリオ" pitchFamily="50" charset="-128"/>
                <a:ea typeface="メイリオ" pitchFamily="50" charset="-128"/>
              </a:rPr>
              <a:t>…</a:t>
            </a:r>
          </a:p>
          <a:p>
            <a:endParaRPr kumimoji="1"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カッコよさ重視？　価格重視</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　燃費重視？　乗り心地重視？　周りの人々も考慮？</a:t>
            </a:r>
            <a:endParaRPr kumimoji="1"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fontScale="90000"/>
          </a:bodyPr>
          <a:lstStyle/>
          <a:p>
            <a:r>
              <a:rPr lang="ja-JP" altLang="en-US" dirty="0" smtClean="0">
                <a:latin typeface="メイリオ" pitchFamily="50" charset="-128"/>
                <a:ea typeface="メイリオ" pitchFamily="50" charset="-128"/>
              </a:rPr>
              <a:t>これまでの計算結果をまとめると</a:t>
            </a:r>
            <a:r>
              <a:rPr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dirty="0" smtClean="0">
                <a:solidFill>
                  <a:schemeClr val="tx2"/>
                </a:solidFill>
                <a:latin typeface="メイリオ" pitchFamily="50" charset="-128"/>
                <a:ea typeface="メイリオ" pitchFamily="50" charset="-128"/>
              </a:rPr>
              <a:t>評価基準間のウェイト</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a:t>
            </a:r>
            <a:r>
              <a:rPr lang="ja-JP" altLang="en-US" sz="2400" dirty="0" smtClean="0">
                <a:solidFill>
                  <a:schemeClr val="tx2"/>
                </a:solidFill>
                <a:latin typeface="メイリオ" pitchFamily="50" charset="-128"/>
                <a:ea typeface="メイリオ" pitchFamily="50" charset="-128"/>
              </a:rPr>
              <a:t>価格：装備：環境＝</a:t>
            </a:r>
            <a:r>
              <a:rPr lang="en-US" altLang="ja-JP" sz="2400" dirty="0" smtClean="0">
                <a:solidFill>
                  <a:schemeClr val="tx2"/>
                </a:solidFill>
                <a:latin typeface="メイリオ" pitchFamily="50" charset="-128"/>
                <a:ea typeface="メイリオ" pitchFamily="50" charset="-128"/>
              </a:rPr>
              <a:t>0.69</a:t>
            </a:r>
            <a:r>
              <a:rPr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0.24</a:t>
            </a:r>
            <a:r>
              <a:rPr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0.07</a:t>
            </a: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各評価基準における候補</a:t>
            </a:r>
            <a:r>
              <a:rPr lang="en-US" altLang="ja-JP" sz="2800" dirty="0" smtClean="0">
                <a:solidFill>
                  <a:schemeClr val="tx2"/>
                </a:solidFill>
                <a:latin typeface="メイリオ" pitchFamily="50" charset="-128"/>
                <a:ea typeface="メイリオ" pitchFamily="50" charset="-128"/>
              </a:rPr>
              <a:t>(</a:t>
            </a:r>
            <a:r>
              <a:rPr lang="ja-JP" altLang="en-US" sz="2800" b="1" u="sng" dirty="0" smtClean="0">
                <a:solidFill>
                  <a:schemeClr val="tx2"/>
                </a:solidFill>
                <a:latin typeface="メイリオ" pitchFamily="50" charset="-128"/>
                <a:ea typeface="メイリオ" pitchFamily="50" charset="-128"/>
              </a:rPr>
              <a:t>代替案</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のウェイト</a:t>
            </a:r>
            <a:endParaRPr lang="en-US" altLang="ja-JP" sz="2800" dirty="0" smtClean="0">
              <a:solidFill>
                <a:schemeClr val="tx2"/>
              </a:solidFill>
              <a:latin typeface="メイリオ" pitchFamily="50" charset="-128"/>
              <a:ea typeface="メイリオ" pitchFamily="50" charset="-128"/>
            </a:endParaRPr>
          </a:p>
          <a:p>
            <a:pPr>
              <a:buNone/>
            </a:pPr>
            <a:r>
              <a:rPr lang="ja-JP" altLang="en-US" sz="2400" dirty="0" smtClean="0">
                <a:solidFill>
                  <a:schemeClr val="tx2"/>
                </a:solidFill>
                <a:latin typeface="メイリオ" pitchFamily="50" charset="-128"/>
                <a:ea typeface="メイリオ" pitchFamily="50" charset="-128"/>
              </a:rPr>
              <a:t>　</a:t>
            </a:r>
            <a:r>
              <a:rPr lang="en-US" altLang="ja-JP" sz="2400" dirty="0" smtClean="0">
                <a:solidFill>
                  <a:schemeClr val="tx2"/>
                </a:solidFill>
                <a:latin typeface="メイリオ" pitchFamily="50" charset="-128"/>
                <a:ea typeface="メイリオ" pitchFamily="50" charset="-128"/>
              </a:rPr>
              <a:t>(</a:t>
            </a:r>
            <a:r>
              <a:rPr lang="ja-JP" altLang="en-US" sz="2400" dirty="0" smtClean="0">
                <a:solidFill>
                  <a:schemeClr val="tx2"/>
                </a:solidFill>
                <a:latin typeface="メイリオ" pitchFamily="50" charset="-128"/>
                <a:ea typeface="メイリオ" pitchFamily="50" charset="-128"/>
              </a:rPr>
              <a:t>価格</a:t>
            </a:r>
            <a:r>
              <a:rPr lang="en-US" altLang="ja-JP" sz="2400" dirty="0" smtClean="0">
                <a:solidFill>
                  <a:schemeClr val="tx2"/>
                </a:solidFill>
                <a:latin typeface="メイリオ" pitchFamily="50" charset="-128"/>
                <a:ea typeface="メイリオ" pitchFamily="50" charset="-128"/>
              </a:rPr>
              <a:t>)</a:t>
            </a:r>
            <a:r>
              <a:rPr lang="ja-JP" altLang="en-US" sz="2400" dirty="0" smtClean="0">
                <a:solidFill>
                  <a:schemeClr val="tx2"/>
                </a:solidFill>
                <a:latin typeface="メイリオ" pitchFamily="50" charset="-128"/>
                <a:ea typeface="メイリオ" pitchFamily="50" charset="-128"/>
              </a:rPr>
              <a:t>トヨタ：ニッサン：ベンツ＝</a:t>
            </a:r>
            <a:r>
              <a:rPr lang="en-US" altLang="ja-JP" sz="2400" dirty="0" smtClean="0">
                <a:solidFill>
                  <a:schemeClr val="tx2"/>
                </a:solidFill>
                <a:latin typeface="メイリオ" pitchFamily="50" charset="-128"/>
                <a:ea typeface="メイリオ" pitchFamily="50" charset="-128"/>
              </a:rPr>
              <a:t>0.09</a:t>
            </a:r>
            <a:r>
              <a:rPr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0.68</a:t>
            </a:r>
            <a:r>
              <a:rPr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0.23</a:t>
            </a:r>
          </a:p>
          <a:p>
            <a:pPr>
              <a:buNone/>
            </a:pPr>
            <a:r>
              <a:rPr lang="ja-JP" altLang="en-US" sz="2400" dirty="0" smtClean="0">
                <a:solidFill>
                  <a:schemeClr val="tx2"/>
                </a:solidFill>
                <a:latin typeface="メイリオ" pitchFamily="50" charset="-128"/>
                <a:ea typeface="メイリオ" pitchFamily="50" charset="-128"/>
              </a:rPr>
              <a:t>　</a:t>
            </a:r>
            <a:r>
              <a:rPr lang="en-US" altLang="ja-JP" sz="2400" dirty="0" smtClean="0">
                <a:solidFill>
                  <a:schemeClr val="tx2"/>
                </a:solidFill>
                <a:latin typeface="メイリオ" pitchFamily="50" charset="-128"/>
                <a:ea typeface="メイリオ" pitchFamily="50" charset="-128"/>
              </a:rPr>
              <a:t>(</a:t>
            </a:r>
            <a:r>
              <a:rPr lang="ja-JP" altLang="en-US" sz="2400" dirty="0" smtClean="0">
                <a:solidFill>
                  <a:schemeClr val="tx2"/>
                </a:solidFill>
                <a:latin typeface="メイリオ" pitchFamily="50" charset="-128"/>
                <a:ea typeface="メイリオ" pitchFamily="50" charset="-128"/>
              </a:rPr>
              <a:t>装備</a:t>
            </a:r>
            <a:r>
              <a:rPr lang="en-US" altLang="ja-JP" sz="2400" dirty="0" smtClean="0">
                <a:solidFill>
                  <a:schemeClr val="tx2"/>
                </a:solidFill>
                <a:latin typeface="メイリオ" pitchFamily="50" charset="-128"/>
                <a:ea typeface="メイリオ" pitchFamily="50" charset="-128"/>
              </a:rPr>
              <a:t>)</a:t>
            </a:r>
            <a:r>
              <a:rPr lang="ja-JP" altLang="en-US" sz="2400" dirty="0" smtClean="0">
                <a:solidFill>
                  <a:schemeClr val="tx2"/>
                </a:solidFill>
                <a:latin typeface="メイリオ" pitchFamily="50" charset="-128"/>
                <a:ea typeface="メイリオ" pitchFamily="50" charset="-128"/>
              </a:rPr>
              <a:t>トヨタ：ニッサン：ベンツ＝</a:t>
            </a:r>
            <a:r>
              <a:rPr lang="en-US" altLang="ja-JP" sz="2400" dirty="0" smtClean="0">
                <a:solidFill>
                  <a:schemeClr val="tx2"/>
                </a:solidFill>
                <a:latin typeface="メイリオ" pitchFamily="50" charset="-128"/>
                <a:ea typeface="メイリオ" pitchFamily="50" charset="-128"/>
              </a:rPr>
              <a:t>0.57</a:t>
            </a:r>
            <a:r>
              <a:rPr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0.10</a:t>
            </a:r>
            <a:r>
              <a:rPr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0.33</a:t>
            </a:r>
          </a:p>
          <a:p>
            <a:pPr>
              <a:buNone/>
            </a:pPr>
            <a:r>
              <a:rPr lang="ja-JP" altLang="en-US" sz="2400" dirty="0" smtClean="0">
                <a:solidFill>
                  <a:srgbClr val="200E17"/>
                </a:solidFill>
                <a:latin typeface="メイリオ" pitchFamily="50" charset="-128"/>
                <a:ea typeface="メイリオ" pitchFamily="50" charset="-128"/>
              </a:rPr>
              <a:t>　</a:t>
            </a:r>
            <a:r>
              <a:rPr lang="en-US" altLang="ja-JP" sz="2400" dirty="0" smtClean="0">
                <a:solidFill>
                  <a:srgbClr val="200E17"/>
                </a:solidFill>
                <a:latin typeface="メイリオ" pitchFamily="50" charset="-128"/>
                <a:ea typeface="メイリオ" pitchFamily="50" charset="-128"/>
              </a:rPr>
              <a:t>(</a:t>
            </a:r>
            <a:r>
              <a:rPr lang="ja-JP" altLang="en-US" sz="2400" dirty="0" smtClean="0">
                <a:solidFill>
                  <a:srgbClr val="200E17"/>
                </a:solidFill>
                <a:latin typeface="メイリオ" pitchFamily="50" charset="-128"/>
                <a:ea typeface="メイリオ" pitchFamily="50" charset="-128"/>
              </a:rPr>
              <a:t>環境</a:t>
            </a:r>
            <a:r>
              <a:rPr lang="en-US" altLang="ja-JP" sz="2400" dirty="0" smtClean="0">
                <a:solidFill>
                  <a:srgbClr val="200E17"/>
                </a:solidFill>
                <a:latin typeface="メイリオ" pitchFamily="50" charset="-128"/>
                <a:ea typeface="メイリオ" pitchFamily="50" charset="-128"/>
              </a:rPr>
              <a:t>)</a:t>
            </a:r>
            <a:r>
              <a:rPr lang="ja-JP" altLang="en-US" sz="2400" dirty="0" smtClean="0">
                <a:solidFill>
                  <a:srgbClr val="200E17"/>
                </a:solidFill>
                <a:latin typeface="メイリオ" pitchFamily="50" charset="-128"/>
                <a:ea typeface="メイリオ" pitchFamily="50" charset="-128"/>
              </a:rPr>
              <a:t>トヨタ：ニッサン：ベンツ＝</a:t>
            </a:r>
            <a:r>
              <a:rPr lang="en-US" altLang="ja-JP" sz="2400" dirty="0" smtClean="0">
                <a:solidFill>
                  <a:srgbClr val="200E17"/>
                </a:solidFill>
                <a:latin typeface="メイリオ" pitchFamily="50" charset="-128"/>
                <a:ea typeface="メイリオ" pitchFamily="50" charset="-128"/>
              </a:rPr>
              <a:t>0.69</a:t>
            </a:r>
            <a:r>
              <a:rPr lang="ja-JP" altLang="en-US" sz="2400" dirty="0" smtClean="0">
                <a:solidFill>
                  <a:srgbClr val="200E17"/>
                </a:solidFill>
                <a:latin typeface="メイリオ" pitchFamily="50" charset="-128"/>
                <a:ea typeface="メイリオ" pitchFamily="50" charset="-128"/>
              </a:rPr>
              <a:t>：</a:t>
            </a:r>
            <a:r>
              <a:rPr lang="en-US" altLang="ja-JP" sz="2400" dirty="0" smtClean="0">
                <a:solidFill>
                  <a:srgbClr val="200E17"/>
                </a:solidFill>
                <a:latin typeface="メイリオ" pitchFamily="50" charset="-128"/>
                <a:ea typeface="メイリオ" pitchFamily="50" charset="-128"/>
              </a:rPr>
              <a:t>0.07</a:t>
            </a:r>
            <a:r>
              <a:rPr lang="ja-JP" altLang="en-US" sz="2400" dirty="0" smtClean="0">
                <a:solidFill>
                  <a:srgbClr val="200E17"/>
                </a:solidFill>
                <a:latin typeface="メイリオ" pitchFamily="50" charset="-128"/>
                <a:ea typeface="メイリオ" pitchFamily="50" charset="-128"/>
              </a:rPr>
              <a:t>：</a:t>
            </a:r>
            <a:r>
              <a:rPr lang="en-US" altLang="ja-JP" sz="2400" dirty="0" smtClean="0">
                <a:solidFill>
                  <a:srgbClr val="200E17"/>
                </a:solidFill>
                <a:latin typeface="メイリオ" pitchFamily="50" charset="-128"/>
                <a:ea typeface="メイリオ" pitchFamily="50" charset="-128"/>
              </a:rPr>
              <a:t>0.24</a:t>
            </a:r>
          </a:p>
          <a:p>
            <a:pPr>
              <a:buNone/>
            </a:pPr>
            <a:endParaRPr lang="en-US" altLang="ja-JP" sz="1200" dirty="0" smtClean="0">
              <a:solidFill>
                <a:srgbClr val="200E17"/>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あとは総合評価値を計算できれば</a:t>
            </a:r>
            <a:r>
              <a:rPr lang="en-US" altLang="ja-JP" sz="2800" dirty="0" smtClean="0">
                <a:solidFill>
                  <a:schemeClr val="tx2"/>
                </a:solidFill>
                <a:latin typeface="メイリオ" pitchFamily="50" charset="-128"/>
                <a:ea typeface="メイリオ" pitchFamily="50" charset="-128"/>
              </a:rPr>
              <a:t>OK</a:t>
            </a:r>
            <a:r>
              <a:rPr lang="ja-JP" altLang="en-US" sz="2800" dirty="0" smtClean="0">
                <a:solidFill>
                  <a:schemeClr val="tx2"/>
                </a:solidFill>
                <a:latin typeface="メイリオ" pitchFamily="50" charset="-128"/>
                <a:ea typeface="メイリオ" pitchFamily="50" charset="-128"/>
              </a:rPr>
              <a:t>！</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代替案の総合評価値の計算</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dirty="0" smtClean="0">
                <a:solidFill>
                  <a:schemeClr val="tx2"/>
                </a:solidFill>
                <a:latin typeface="メイリオ" pitchFamily="50" charset="-128"/>
                <a:ea typeface="メイリオ" pitchFamily="50" charset="-128"/>
              </a:rPr>
              <a:t>代替案の総合評価値の計算は，先ほどと同様，　</a:t>
            </a:r>
            <a:r>
              <a:rPr lang="en-US" altLang="ja-JP" sz="2800" b="1" dirty="0" smtClean="0">
                <a:solidFill>
                  <a:srgbClr val="C00000"/>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基準ごとのウェイト</a:t>
            </a:r>
            <a:r>
              <a:rPr lang="en-US" altLang="ja-JP" sz="2800" b="1" dirty="0" smtClean="0">
                <a:solidFill>
                  <a:srgbClr val="C00000"/>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基準でのウェイト</a:t>
            </a:r>
            <a:r>
              <a:rPr lang="en-US" altLang="ja-JP" sz="2800" b="1" dirty="0" smtClean="0">
                <a:solidFill>
                  <a:srgbClr val="C00000"/>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を　計算し，足せばよい</a:t>
            </a:r>
            <a:endParaRPr lang="en-US" altLang="ja-JP" sz="1200" b="1" dirty="0" smtClean="0">
              <a:solidFill>
                <a:srgbClr val="C00000"/>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トヨタの点数</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a:t>
            </a:r>
            <a:r>
              <a:rPr lang="en-US" altLang="ja-JP" sz="2800" dirty="0" smtClean="0">
                <a:solidFill>
                  <a:schemeClr val="tx2"/>
                </a:solidFill>
                <a:latin typeface="メイリオ" pitchFamily="50" charset="-128"/>
                <a:ea typeface="メイリオ" pitchFamily="50" charset="-128"/>
              </a:rPr>
              <a:t>0.69×0.09</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0.24×0.57</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0.07×0.69</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0.25</a:t>
            </a:r>
          </a:p>
          <a:p>
            <a:r>
              <a:rPr lang="ja-JP" altLang="en-US" sz="2800" b="1" u="sng" dirty="0" smtClean="0">
                <a:solidFill>
                  <a:srgbClr val="C00000"/>
                </a:solidFill>
                <a:latin typeface="メイリオ" pitchFamily="50" charset="-128"/>
                <a:ea typeface="メイリオ" pitchFamily="50" charset="-128"/>
              </a:rPr>
              <a:t>ニッサン</a:t>
            </a:r>
            <a:r>
              <a:rPr lang="ja-JP" altLang="en-US" sz="2800" dirty="0" smtClean="0">
                <a:solidFill>
                  <a:schemeClr val="tx2"/>
                </a:solidFill>
                <a:latin typeface="メイリオ" pitchFamily="50" charset="-128"/>
                <a:ea typeface="メイリオ" pitchFamily="50" charset="-128"/>
              </a:rPr>
              <a:t>の点数</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a:t>
            </a:r>
            <a:r>
              <a:rPr lang="en-US" altLang="ja-JP" sz="2800" dirty="0" smtClean="0">
                <a:solidFill>
                  <a:schemeClr val="tx2"/>
                </a:solidFill>
                <a:latin typeface="メイリオ" pitchFamily="50" charset="-128"/>
                <a:ea typeface="メイリオ" pitchFamily="50" charset="-128"/>
              </a:rPr>
              <a:t>0.69×0.68</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0.24×0.10</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0.07×0.07</a:t>
            </a:r>
            <a:r>
              <a:rPr lang="ja-JP" altLang="en-US" sz="2800" dirty="0" smtClean="0">
                <a:solidFill>
                  <a:schemeClr val="tx2"/>
                </a:solidFill>
                <a:latin typeface="メイリオ" pitchFamily="50" charset="-128"/>
                <a:ea typeface="メイリオ" pitchFamily="50" charset="-128"/>
              </a:rPr>
              <a:t>＝</a:t>
            </a:r>
            <a:r>
              <a:rPr lang="en-US" altLang="ja-JP" sz="2800" b="1" u="sng" dirty="0" smtClean="0">
                <a:solidFill>
                  <a:srgbClr val="C00000"/>
                </a:solidFill>
                <a:latin typeface="メイリオ" pitchFamily="50" charset="-128"/>
                <a:ea typeface="メイリオ" pitchFamily="50" charset="-128"/>
              </a:rPr>
              <a:t>0.50</a:t>
            </a:r>
          </a:p>
          <a:p>
            <a:r>
              <a:rPr lang="ja-JP" altLang="en-US" sz="2800" dirty="0" smtClean="0">
                <a:solidFill>
                  <a:schemeClr val="tx2"/>
                </a:solidFill>
                <a:latin typeface="メイリオ" pitchFamily="50" charset="-128"/>
                <a:ea typeface="メイリオ" pitchFamily="50" charset="-128"/>
              </a:rPr>
              <a:t>ベンツの点数</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a:t>
            </a:r>
            <a:r>
              <a:rPr lang="en-US" altLang="ja-JP" sz="2800" dirty="0" smtClean="0">
                <a:solidFill>
                  <a:schemeClr val="tx2"/>
                </a:solidFill>
                <a:latin typeface="メイリオ" pitchFamily="50" charset="-128"/>
                <a:ea typeface="メイリオ" pitchFamily="50" charset="-128"/>
              </a:rPr>
              <a:t>0.69×0.23</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0.24×0.33</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0.07×0.24</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0.25</a:t>
            </a:r>
          </a:p>
          <a:p>
            <a:pPr>
              <a:buNone/>
            </a:pP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表でまとめると</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pPr>
              <a:buNone/>
            </a:pP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4" name="表 3"/>
          <p:cNvGraphicFramePr>
            <a:graphicFrameLocks noGrp="1"/>
          </p:cNvGraphicFramePr>
          <p:nvPr/>
        </p:nvGraphicFramePr>
        <p:xfrm>
          <a:off x="683570" y="1970838"/>
          <a:ext cx="7848870" cy="2610290"/>
        </p:xfrm>
        <a:graphic>
          <a:graphicData uri="http://schemas.openxmlformats.org/drawingml/2006/table">
            <a:tbl>
              <a:tblPr firstRow="1" bandRow="1"/>
              <a:tblGrid>
                <a:gridCol w="1569774"/>
                <a:gridCol w="1569774"/>
                <a:gridCol w="1569774"/>
                <a:gridCol w="1569774"/>
                <a:gridCol w="1569774"/>
              </a:tblGrid>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400" b="0" dirty="0" smtClean="0">
                          <a:solidFill>
                            <a:schemeClr val="tx2"/>
                          </a:solidFill>
                          <a:latin typeface="メイリオ" pitchFamily="50" charset="-128"/>
                          <a:ea typeface="メイリオ" pitchFamily="50" charset="-128"/>
                        </a:rPr>
                        <a:t>ウェイト</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トヨタ</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ニッサン</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ベンツ</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lang="en-US" altLang="ja-JP" sz="2400" dirty="0" smtClean="0">
                          <a:solidFill>
                            <a:schemeClr val="tx2"/>
                          </a:solidFill>
                          <a:latin typeface="メイリオ" pitchFamily="50" charset="-128"/>
                          <a:ea typeface="メイリオ" pitchFamily="50" charset="-128"/>
                        </a:rPr>
                        <a:t>0.69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lang="en-US" altLang="ja-JP" sz="2400" dirty="0" smtClean="0">
                          <a:solidFill>
                            <a:schemeClr val="tx2"/>
                          </a:solidFill>
                          <a:latin typeface="メイリオ" pitchFamily="50" charset="-128"/>
                          <a:ea typeface="メイリオ" pitchFamily="50" charset="-128"/>
                        </a:rPr>
                        <a:t>0.09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0.68</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0.23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lang="en-US" altLang="ja-JP" sz="2400" dirty="0" smtClean="0">
                          <a:solidFill>
                            <a:schemeClr val="tx2"/>
                          </a:solidFill>
                          <a:latin typeface="メイリオ" pitchFamily="50" charset="-128"/>
                          <a:ea typeface="メイリオ" pitchFamily="50" charset="-128"/>
                        </a:rPr>
                        <a:t>0.24</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lang="en-US" altLang="ja-JP" sz="2400" dirty="0" smtClean="0">
                          <a:solidFill>
                            <a:schemeClr val="tx2"/>
                          </a:solidFill>
                          <a:latin typeface="メイリオ" pitchFamily="50" charset="-128"/>
                          <a:ea typeface="メイリオ" pitchFamily="50" charset="-128"/>
                        </a:rPr>
                        <a:t>0.57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0.10</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0.33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altLang="ja-JP" sz="2400" dirty="0" smtClean="0">
                          <a:solidFill>
                            <a:schemeClr val="tx2"/>
                          </a:solidFill>
                          <a:latin typeface="メイリオ" pitchFamily="50" charset="-128"/>
                          <a:ea typeface="メイリオ" pitchFamily="50" charset="-128"/>
                        </a:rPr>
                        <a:t>0.07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lang="en-US" altLang="ja-JP" sz="2400" dirty="0" smtClean="0">
                          <a:solidFill>
                            <a:schemeClr val="tx2"/>
                          </a:solidFill>
                          <a:latin typeface="メイリオ" pitchFamily="50" charset="-128"/>
                          <a:ea typeface="メイリオ" pitchFamily="50" charset="-128"/>
                        </a:rPr>
                        <a:t>0.69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0.07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0.24</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22058">
                <a:tc>
                  <a:txBody>
                    <a:bodyPr/>
                    <a:lstStyle/>
                    <a:p>
                      <a:r>
                        <a:rPr kumimoji="1" lang="ja-JP" altLang="en-US" sz="2400" b="0" dirty="0" smtClean="0">
                          <a:solidFill>
                            <a:schemeClr val="tx2"/>
                          </a:solidFill>
                          <a:latin typeface="メイリオ" pitchFamily="50" charset="-128"/>
                          <a:ea typeface="メイリオ" pitchFamily="50" charset="-128"/>
                        </a:rPr>
                        <a:t>最終</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4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0.25</a:t>
                      </a:r>
                      <a:endParaRPr kumimoji="1" lang="ja-JP" altLang="en-US" sz="24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1" dirty="0" smtClean="0">
                          <a:solidFill>
                            <a:srgbClr val="C00000"/>
                          </a:solidFill>
                          <a:latin typeface="メイリオ" pitchFamily="50" charset="-128"/>
                          <a:ea typeface="メイリオ" pitchFamily="50" charset="-128"/>
                        </a:rPr>
                        <a:t>0.50</a:t>
                      </a:r>
                      <a:endParaRPr kumimoji="1" lang="ja-JP" altLang="en-US" sz="2400" b="1" dirty="0">
                        <a:solidFill>
                          <a:srgbClr val="C00000"/>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0.25</a:t>
                      </a:r>
                      <a:endParaRPr kumimoji="1" lang="ja-JP" altLang="en-US" sz="24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
        <p:nvSpPr>
          <p:cNvPr id="7" name="角丸四角形 6"/>
          <p:cNvSpPr/>
          <p:nvPr/>
        </p:nvSpPr>
        <p:spPr>
          <a:xfrm>
            <a:off x="2267744" y="2492896"/>
            <a:ext cx="3096344" cy="1584176"/>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屈折矢印 7"/>
          <p:cNvSpPr/>
          <p:nvPr/>
        </p:nvSpPr>
        <p:spPr>
          <a:xfrm rot="5400000">
            <a:off x="3743908" y="3969060"/>
            <a:ext cx="504056" cy="432048"/>
          </a:xfrm>
          <a:prstGeom prst="bentUp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階層的意思決定法のまとめ</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dirty="0" smtClean="0">
                <a:solidFill>
                  <a:schemeClr val="tx2"/>
                </a:solidFill>
                <a:latin typeface="メイリオ" pitchFamily="50" charset="-128"/>
                <a:ea typeface="メイリオ" pitchFamily="50" charset="-128"/>
              </a:rPr>
              <a:t>手順</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：代替案をリストアップする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手順</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：評価基準をリストアップする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手順</a:t>
            </a:r>
            <a:r>
              <a:rPr lang="en-US" altLang="ja-JP" sz="2800" dirty="0" smtClean="0">
                <a:solidFill>
                  <a:schemeClr val="tx2"/>
                </a:solidFill>
                <a:latin typeface="メイリオ" pitchFamily="50" charset="-128"/>
                <a:ea typeface="メイリオ" pitchFamily="50" charset="-128"/>
              </a:rPr>
              <a:t>3</a:t>
            </a:r>
            <a:r>
              <a:rPr lang="ja-JP" altLang="en-US" sz="2800" dirty="0" smtClean="0">
                <a:solidFill>
                  <a:schemeClr val="tx2"/>
                </a:solidFill>
                <a:latin typeface="メイリオ" pitchFamily="50" charset="-128"/>
                <a:ea typeface="メイリオ" pitchFamily="50" charset="-128"/>
                <a:sym typeface="Wingdings" pitchFamily="2" charset="2"/>
              </a:rPr>
              <a:t>：同類項をまとめ，階層図を作成する</a:t>
            </a:r>
            <a:endParaRPr lang="en-US" altLang="ja-JP" sz="2800" dirty="0" smtClean="0">
              <a:solidFill>
                <a:schemeClr val="tx2"/>
              </a:solidFill>
              <a:latin typeface="メイリオ" pitchFamily="50" charset="-128"/>
              <a:ea typeface="メイリオ" pitchFamily="50" charset="-128"/>
              <a:sym typeface="Wingdings" pitchFamily="2" charset="2"/>
            </a:endParaRPr>
          </a:p>
          <a:p>
            <a:r>
              <a:rPr lang="ja-JP" altLang="en-US" sz="2800" dirty="0" smtClean="0">
                <a:solidFill>
                  <a:schemeClr val="tx2"/>
                </a:solidFill>
                <a:latin typeface="メイリオ" pitchFamily="50" charset="-128"/>
                <a:ea typeface="メイリオ" pitchFamily="50" charset="-128"/>
                <a:sym typeface="Wingdings" pitchFamily="2" charset="2"/>
              </a:rPr>
              <a:t>手順</a:t>
            </a:r>
            <a:r>
              <a:rPr lang="en-US" altLang="ja-JP" sz="2800" dirty="0" smtClean="0">
                <a:solidFill>
                  <a:schemeClr val="tx2"/>
                </a:solidFill>
                <a:latin typeface="メイリオ" pitchFamily="50" charset="-128"/>
                <a:ea typeface="メイリオ" pitchFamily="50" charset="-128"/>
                <a:sym typeface="Wingdings" pitchFamily="2" charset="2"/>
              </a:rPr>
              <a:t>4</a:t>
            </a:r>
            <a:r>
              <a:rPr lang="ja-JP" altLang="en-US" sz="2800" dirty="0" smtClean="0">
                <a:solidFill>
                  <a:schemeClr val="tx2"/>
                </a:solidFill>
                <a:latin typeface="メイリオ" pitchFamily="50" charset="-128"/>
                <a:ea typeface="メイリオ" pitchFamily="50" charset="-128"/>
                <a:sym typeface="Wingdings" pitchFamily="2" charset="2"/>
              </a:rPr>
              <a:t>：各枝分かれに対し，一対比較行列を使って</a:t>
            </a:r>
            <a:endParaRPr lang="en-US" altLang="ja-JP" sz="2800" dirty="0" smtClean="0">
              <a:solidFill>
                <a:schemeClr val="tx2"/>
              </a:solidFill>
              <a:latin typeface="メイリオ" pitchFamily="50" charset="-128"/>
              <a:ea typeface="メイリオ" pitchFamily="50" charset="-128"/>
              <a:sym typeface="Wingdings" pitchFamily="2" charset="2"/>
            </a:endParaRPr>
          </a:p>
          <a:p>
            <a:pPr>
              <a:spcBef>
                <a:spcPts val="0"/>
              </a:spcBef>
              <a:buNone/>
            </a:pPr>
            <a:r>
              <a:rPr lang="ja-JP" altLang="en-US" sz="2800" dirty="0" smtClean="0">
                <a:solidFill>
                  <a:schemeClr val="tx2"/>
                </a:solidFill>
                <a:latin typeface="メイリオ" pitchFamily="50" charset="-128"/>
                <a:ea typeface="メイリオ" pitchFamily="50" charset="-128"/>
                <a:sym typeface="Wingdings" pitchFamily="2" charset="2"/>
              </a:rPr>
              <a:t>　　　　 ウェイト計算を行う</a:t>
            </a:r>
            <a:endParaRPr lang="en-US" altLang="ja-JP" sz="2800" dirty="0" smtClean="0">
              <a:solidFill>
                <a:schemeClr val="tx2"/>
              </a:solidFill>
              <a:latin typeface="メイリオ" pitchFamily="50" charset="-128"/>
              <a:ea typeface="メイリオ" pitchFamily="50" charset="-128"/>
              <a:sym typeface="Wingdings" pitchFamily="2" charset="2"/>
            </a:endParaRPr>
          </a:p>
          <a:p>
            <a:r>
              <a:rPr lang="ja-JP" altLang="en-US" sz="2800" dirty="0" smtClean="0">
                <a:solidFill>
                  <a:schemeClr val="tx2"/>
                </a:solidFill>
                <a:latin typeface="メイリオ" pitchFamily="50" charset="-128"/>
                <a:ea typeface="メイリオ" pitchFamily="50" charset="-128"/>
                <a:sym typeface="Wingdings" pitchFamily="2" charset="2"/>
              </a:rPr>
              <a:t>手順</a:t>
            </a:r>
            <a:r>
              <a:rPr lang="en-US" altLang="ja-JP" sz="2800" dirty="0" smtClean="0">
                <a:solidFill>
                  <a:schemeClr val="tx2"/>
                </a:solidFill>
                <a:latin typeface="メイリオ" pitchFamily="50" charset="-128"/>
                <a:ea typeface="メイリオ" pitchFamily="50" charset="-128"/>
                <a:sym typeface="Wingdings" pitchFamily="2" charset="2"/>
              </a:rPr>
              <a:t>5</a:t>
            </a:r>
            <a:r>
              <a:rPr lang="ja-JP" altLang="en-US" sz="2800" dirty="0" smtClean="0">
                <a:solidFill>
                  <a:schemeClr val="tx2"/>
                </a:solidFill>
                <a:latin typeface="メイリオ" pitchFamily="50" charset="-128"/>
                <a:ea typeface="メイリオ" pitchFamily="50" charset="-128"/>
                <a:sym typeface="Wingdings" pitchFamily="2" charset="2"/>
              </a:rPr>
              <a:t>：代替案の総合点</a:t>
            </a:r>
            <a:r>
              <a:rPr lang="en-US" altLang="ja-JP" sz="2800" dirty="0" smtClean="0">
                <a:solidFill>
                  <a:schemeClr val="tx2"/>
                </a:solidFill>
                <a:latin typeface="メイリオ" pitchFamily="50" charset="-128"/>
                <a:ea typeface="メイリオ" pitchFamily="50" charset="-128"/>
                <a:sym typeface="Wingdings" pitchFamily="2" charset="2"/>
              </a:rPr>
              <a:t>(</a:t>
            </a:r>
            <a:r>
              <a:rPr lang="ja-JP" altLang="en-US" sz="2800" dirty="0" smtClean="0">
                <a:solidFill>
                  <a:schemeClr val="tx2"/>
                </a:solidFill>
                <a:latin typeface="メイリオ" pitchFamily="50" charset="-128"/>
                <a:ea typeface="メイリオ" pitchFamily="50" charset="-128"/>
                <a:sym typeface="Wingdings" pitchFamily="2" charset="2"/>
              </a:rPr>
              <a:t>総合評価値</a:t>
            </a:r>
            <a:r>
              <a:rPr lang="en-US" altLang="ja-JP" sz="2800" dirty="0" smtClean="0">
                <a:solidFill>
                  <a:schemeClr val="tx2"/>
                </a:solidFill>
                <a:latin typeface="メイリオ" pitchFamily="50" charset="-128"/>
                <a:ea typeface="メイリオ" pitchFamily="50" charset="-128"/>
                <a:sym typeface="Wingdings" pitchFamily="2" charset="2"/>
              </a:rPr>
              <a:t>)</a:t>
            </a:r>
            <a:r>
              <a:rPr lang="ja-JP" altLang="en-US" sz="2800" dirty="0" smtClean="0">
                <a:solidFill>
                  <a:schemeClr val="tx2"/>
                </a:solidFill>
                <a:latin typeface="メイリオ" pitchFamily="50" charset="-128"/>
                <a:ea typeface="メイリオ" pitchFamily="50" charset="-128"/>
                <a:sym typeface="Wingdings" pitchFamily="2" charset="2"/>
              </a:rPr>
              <a:t>を計算する</a:t>
            </a:r>
            <a:endParaRPr lang="en-US" altLang="ja-JP" sz="2800" dirty="0" smtClean="0">
              <a:solidFill>
                <a:schemeClr val="tx2"/>
              </a:solidFill>
              <a:latin typeface="メイリオ" pitchFamily="50" charset="-128"/>
              <a:ea typeface="メイリオ" pitchFamily="50" charset="-128"/>
              <a:sym typeface="Wingdings" pitchFamily="2" charset="2"/>
            </a:endParaRPr>
          </a:p>
          <a:p>
            <a:r>
              <a:rPr lang="ja-JP" altLang="en-US" sz="2800" dirty="0" smtClean="0">
                <a:solidFill>
                  <a:schemeClr val="tx2"/>
                </a:solidFill>
                <a:latin typeface="メイリオ" pitchFamily="50" charset="-128"/>
                <a:ea typeface="メイリオ" pitchFamily="50" charset="-128"/>
                <a:sym typeface="Wingdings" pitchFamily="2" charset="2"/>
              </a:rPr>
              <a:t>手順</a:t>
            </a:r>
            <a:r>
              <a:rPr lang="en-US" altLang="ja-JP" sz="2800" dirty="0" smtClean="0">
                <a:solidFill>
                  <a:schemeClr val="tx2"/>
                </a:solidFill>
                <a:latin typeface="メイリオ" pitchFamily="50" charset="-128"/>
                <a:ea typeface="メイリオ" pitchFamily="50" charset="-128"/>
                <a:sym typeface="Wingdings" pitchFamily="2" charset="2"/>
              </a:rPr>
              <a:t>6</a:t>
            </a:r>
            <a:r>
              <a:rPr lang="ja-JP" altLang="en-US" sz="2800" dirty="0" smtClean="0">
                <a:solidFill>
                  <a:schemeClr val="tx2"/>
                </a:solidFill>
                <a:latin typeface="メイリオ" pitchFamily="50" charset="-128"/>
                <a:ea typeface="メイリオ" pitchFamily="50" charset="-128"/>
                <a:sym typeface="Wingdings" pitchFamily="2" charset="2"/>
              </a:rPr>
              <a:t>：総合点の一番高い代替案を選択</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sp>
        <p:nvSpPr>
          <p:cNvPr id="4" name="正方形/長方形 3"/>
          <p:cNvSpPr/>
          <p:nvPr/>
        </p:nvSpPr>
        <p:spPr>
          <a:xfrm>
            <a:off x="467544" y="5301208"/>
            <a:ext cx="8398518" cy="1384995"/>
          </a:xfrm>
          <a:prstGeom prst="rect">
            <a:avLst/>
          </a:prstGeom>
          <a:ln w="31750">
            <a:solidFill>
              <a:srgbClr val="C00000"/>
            </a:solidFill>
          </a:ln>
        </p:spPr>
        <p:txBody>
          <a:bodyPr wrap="none">
            <a:spAutoFit/>
          </a:bodyPr>
          <a:lstStyle/>
          <a:p>
            <a:r>
              <a:rPr lang="ja-JP" altLang="en-US" sz="2800" dirty="0" smtClean="0">
                <a:solidFill>
                  <a:schemeClr val="tx2"/>
                </a:solidFill>
                <a:latin typeface="メイリオ" pitchFamily="50" charset="-128"/>
                <a:ea typeface="メイリオ" pitchFamily="50" charset="-128"/>
              </a:rPr>
              <a:t>この</a:t>
            </a:r>
            <a:r>
              <a:rPr lang="ja-JP" altLang="en-US" sz="2800" b="1" dirty="0" smtClean="0">
                <a:solidFill>
                  <a:srgbClr val="C00000"/>
                </a:solidFill>
                <a:latin typeface="メイリオ" pitchFamily="50" charset="-128"/>
                <a:ea typeface="メイリオ" pitchFamily="50" charset="-128"/>
              </a:rPr>
              <a:t>階層的意思決定法</a:t>
            </a:r>
            <a:r>
              <a:rPr lang="ja-JP" altLang="en-US" sz="2800" dirty="0" smtClean="0">
                <a:solidFill>
                  <a:schemeClr val="tx2"/>
                </a:solidFill>
                <a:latin typeface="メイリオ" pitchFamily="50" charset="-128"/>
                <a:ea typeface="メイリオ" pitchFamily="50" charset="-128"/>
              </a:rPr>
              <a:t>は</a:t>
            </a:r>
            <a:r>
              <a:rPr lang="en-US" altLang="ja-JP" sz="2800" dirty="0" smtClean="0">
                <a:solidFill>
                  <a:schemeClr val="tx2"/>
                </a:solidFill>
                <a:latin typeface="メイリオ" pitchFamily="50" charset="-128"/>
                <a:ea typeface="メイリオ" pitchFamily="50" charset="-128"/>
              </a:rPr>
              <a:t>OR</a:t>
            </a:r>
            <a:r>
              <a:rPr lang="ja-JP" altLang="en-US" sz="2800" dirty="0" smtClean="0">
                <a:solidFill>
                  <a:schemeClr val="tx2"/>
                </a:solidFill>
                <a:latin typeface="メイリオ" pitchFamily="50" charset="-128"/>
                <a:ea typeface="メイリオ" pitchFamily="50" charset="-128"/>
              </a:rPr>
              <a:t>において，</a:t>
            </a:r>
            <a:endParaRPr lang="en-US" altLang="ja-JP" sz="2800" dirty="0" smtClean="0">
              <a:solidFill>
                <a:schemeClr val="tx2"/>
              </a:solidFill>
              <a:latin typeface="メイリオ" pitchFamily="50" charset="-128"/>
              <a:ea typeface="メイリオ" pitchFamily="50" charset="-128"/>
            </a:endParaRPr>
          </a:p>
          <a:p>
            <a:r>
              <a:rPr lang="en-US" altLang="ja-JP" sz="2800" b="1" dirty="0" smtClean="0">
                <a:solidFill>
                  <a:srgbClr val="C00000"/>
                </a:solidFill>
                <a:latin typeface="メイリオ" pitchFamily="50" charset="-128"/>
                <a:ea typeface="メイリオ" pitchFamily="50" charset="-128"/>
              </a:rPr>
              <a:t>AHP</a:t>
            </a:r>
            <a:r>
              <a:rPr lang="en-US" altLang="ja-JP" sz="2800" dirty="0" smtClean="0">
                <a:solidFill>
                  <a:schemeClr val="tx2"/>
                </a:solidFill>
                <a:latin typeface="メイリオ" pitchFamily="50" charset="-128"/>
                <a:ea typeface="メイリオ" pitchFamily="50" charset="-128"/>
              </a:rPr>
              <a:t>(</a:t>
            </a:r>
            <a:r>
              <a:rPr lang="en-US" altLang="ja-JP" sz="2800" b="1" dirty="0" smtClean="0">
                <a:solidFill>
                  <a:srgbClr val="C00000"/>
                </a:solidFill>
                <a:latin typeface="メイリオ" pitchFamily="50" charset="-128"/>
                <a:ea typeface="メイリオ" pitchFamily="50" charset="-128"/>
              </a:rPr>
              <a:t>Analytic Hierarchy Process</a:t>
            </a:r>
            <a:r>
              <a:rPr lang="en-US" altLang="ja-JP" sz="2800" dirty="0" smtClean="0">
                <a:solidFill>
                  <a:schemeClr val="tx2"/>
                </a:solidFill>
                <a:latin typeface="メイリオ" pitchFamily="50" charset="-128"/>
                <a:ea typeface="メイリオ" pitchFamily="50" charset="-128"/>
              </a:rPr>
              <a:t>, </a:t>
            </a:r>
            <a:r>
              <a:rPr lang="ja-JP" altLang="en-US" sz="2800" dirty="0" smtClean="0">
                <a:solidFill>
                  <a:schemeClr val="tx2"/>
                </a:solidFill>
                <a:latin typeface="メイリオ" pitchFamily="50" charset="-128"/>
                <a:ea typeface="メイリオ" pitchFamily="50" charset="-128"/>
              </a:rPr>
              <a:t>階層分析法</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と呼ばれている．</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今日の講義</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評価基準が複数ある場合の意思決定法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数量化意思決定法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階層図</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一対比較</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総合評価</a:t>
            </a:r>
            <a:endParaRPr lang="en-US" altLang="ja-JP" sz="3000" dirty="0" smtClean="0">
              <a:solidFill>
                <a:schemeClr val="bg1">
                  <a:lumMod val="95000"/>
                </a:schemeClr>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一対比較の整合性</a:t>
            </a:r>
            <a:endParaRPr lang="en-US" altLang="ja-JP" sz="3000" b="1" dirty="0" smtClean="0">
              <a:solidFill>
                <a:srgbClr val="C00000"/>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評価基準の階層化</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感度分析</a:t>
            </a:r>
            <a:endParaRPr lang="en-US" altLang="ja-JP" sz="3000" dirty="0" smtClean="0">
              <a:solidFill>
                <a:schemeClr val="bg1">
                  <a:lumMod val="95000"/>
                </a:schemeClr>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一対比較はいいけど</a:t>
            </a:r>
            <a:r>
              <a:rPr kumimoji="1"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pPr>
              <a:buNone/>
            </a:pPr>
            <a:r>
              <a:rPr lang="en-US" altLang="ja-JP" sz="2800" u="sng" dirty="0" smtClean="0">
                <a:solidFill>
                  <a:schemeClr val="tx2"/>
                </a:solidFill>
                <a:latin typeface="メイリオ" pitchFamily="50" charset="-128"/>
                <a:ea typeface="メイリオ" pitchFamily="50" charset="-128"/>
              </a:rPr>
              <a:t>Q</a:t>
            </a:r>
            <a:r>
              <a:rPr lang="ja-JP" altLang="en-US" sz="2800" u="sng" dirty="0" smtClean="0">
                <a:solidFill>
                  <a:schemeClr val="tx2"/>
                </a:solidFill>
                <a:latin typeface="メイリオ" pitchFamily="50" charset="-128"/>
                <a:ea typeface="メイリオ" pitchFamily="50" charset="-128"/>
              </a:rPr>
              <a:t>：矛盾した評価をすることにはならないのか？</a:t>
            </a:r>
            <a:endParaRPr lang="en-US" altLang="ja-JP" sz="2800" u="sng"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例</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三すくみ状態</a:t>
            </a:r>
            <a:r>
              <a:rPr lang="en-US" altLang="ja-JP" sz="2800" dirty="0" smtClean="0">
                <a:solidFill>
                  <a:schemeClr val="tx2"/>
                </a:solidFill>
                <a:latin typeface="メイリオ" pitchFamily="50" charset="-128"/>
                <a:ea typeface="メイリオ" pitchFamily="50" charset="-128"/>
              </a:rPr>
              <a:t>)</a:t>
            </a:r>
          </a:p>
          <a:p>
            <a:pPr>
              <a:buNone/>
            </a:pPr>
            <a:r>
              <a:rPr lang="ja-JP" altLang="en-US" sz="2800" dirty="0" smtClean="0">
                <a:solidFill>
                  <a:schemeClr val="tx2"/>
                </a:solidFill>
                <a:latin typeface="メイリオ" pitchFamily="50" charset="-128"/>
                <a:ea typeface="メイリオ" pitchFamily="50" charset="-128"/>
              </a:rPr>
              <a:t>　 価格：装備＝</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1</a:t>
            </a:r>
          </a:p>
          <a:p>
            <a:pPr>
              <a:buNone/>
            </a:pPr>
            <a:r>
              <a:rPr lang="en-US" altLang="ja-JP" sz="2800" dirty="0" smtClean="0">
                <a:solidFill>
                  <a:schemeClr val="tx2"/>
                </a:solidFill>
                <a:latin typeface="メイリオ" pitchFamily="50" charset="-128"/>
                <a:ea typeface="メイリオ" pitchFamily="50" charset="-128"/>
              </a:rPr>
              <a:t>    </a:t>
            </a:r>
            <a:r>
              <a:rPr lang="ja-JP" altLang="en-US" sz="2800" dirty="0" smtClean="0">
                <a:solidFill>
                  <a:schemeClr val="tx2"/>
                </a:solidFill>
                <a:latin typeface="メイリオ" pitchFamily="50" charset="-128"/>
                <a:ea typeface="メイリオ" pitchFamily="50" charset="-128"/>
              </a:rPr>
              <a:t>装備：環境＝</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1</a:t>
            </a:r>
          </a:p>
          <a:p>
            <a:pPr>
              <a:buNone/>
            </a:pPr>
            <a:r>
              <a:rPr lang="ja-JP" altLang="en-US" sz="2800" dirty="0" smtClean="0">
                <a:solidFill>
                  <a:schemeClr val="tx2"/>
                </a:solidFill>
                <a:latin typeface="メイリオ" pitchFamily="50" charset="-128"/>
                <a:ea typeface="メイリオ" pitchFamily="50" charset="-128"/>
              </a:rPr>
              <a:t>　 環境：価格＝</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1</a:t>
            </a:r>
          </a:p>
          <a:p>
            <a:endParaRPr lang="en-US" altLang="ja-JP" sz="12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たくさんの一対比較を行っていくと，こういった矛盾比較が出てくるようになる</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 理想的な一対比較行列との乖離</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整合性</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をチェック！</a:t>
            </a:r>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sp>
        <p:nvSpPr>
          <p:cNvPr id="5" name="正方形/長方形 4"/>
          <p:cNvSpPr/>
          <p:nvPr/>
        </p:nvSpPr>
        <p:spPr>
          <a:xfrm>
            <a:off x="4067944" y="3212976"/>
            <a:ext cx="3647152" cy="523220"/>
          </a:xfrm>
          <a:prstGeom prst="rect">
            <a:avLst/>
          </a:prstGeom>
        </p:spPr>
        <p:txBody>
          <a:bodyPr wrap="none">
            <a:spAutoFit/>
          </a:bodyPr>
          <a:lstStyle/>
          <a:p>
            <a:r>
              <a:rPr lang="ja-JP" altLang="en-US" sz="2800" dirty="0" smtClean="0">
                <a:solidFill>
                  <a:schemeClr val="tx2"/>
                </a:solidFill>
                <a:latin typeface="メイリオ" pitchFamily="50" charset="-128"/>
                <a:ea typeface="メイリオ" pitchFamily="50" charset="-128"/>
              </a:rPr>
              <a:t>価格：価格＝</a:t>
            </a:r>
            <a:r>
              <a:rPr lang="en-US" altLang="ja-JP" sz="2800" dirty="0" smtClean="0">
                <a:solidFill>
                  <a:schemeClr val="tx2"/>
                </a:solidFill>
                <a:latin typeface="メイリオ" pitchFamily="50" charset="-128"/>
                <a:ea typeface="メイリオ" pitchFamily="50" charset="-128"/>
              </a:rPr>
              <a:t>8</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1 ??</a:t>
            </a:r>
            <a:endParaRPr lang="ja-JP" altLang="en-US" sz="2800" dirty="0"/>
          </a:p>
        </p:txBody>
      </p:sp>
      <p:sp>
        <p:nvSpPr>
          <p:cNvPr id="6" name="右中かっこ 5"/>
          <p:cNvSpPr/>
          <p:nvPr/>
        </p:nvSpPr>
        <p:spPr>
          <a:xfrm>
            <a:off x="3779912" y="2852936"/>
            <a:ext cx="216024" cy="1224136"/>
          </a:xfrm>
          <a:prstGeom prst="righ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正方形/長方形 6"/>
          <p:cNvSpPr/>
          <p:nvPr/>
        </p:nvSpPr>
        <p:spPr>
          <a:xfrm>
            <a:off x="7884368" y="56818"/>
            <a:ext cx="1210588" cy="707886"/>
          </a:xfrm>
          <a:prstGeom prst="rect">
            <a:avLst/>
          </a:prstGeom>
          <a:ln w="22225">
            <a:solidFill>
              <a:srgbClr val="C00000"/>
            </a:solidFill>
          </a:ln>
        </p:spPr>
        <p:txBody>
          <a:bodyPr wrap="none">
            <a:spAutoFit/>
          </a:bodyPr>
          <a:lstStyle/>
          <a:p>
            <a:r>
              <a:rPr lang="ja-JP" altLang="en-US" sz="2000" dirty="0" smtClean="0">
                <a:solidFill>
                  <a:schemeClr val="tx2"/>
                </a:solidFill>
                <a:latin typeface="メイリオ" pitchFamily="50" charset="-128"/>
                <a:ea typeface="メイリオ" pitchFamily="50" charset="-128"/>
              </a:rPr>
              <a:t>テキスト</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P.156</a:t>
            </a:r>
            <a:r>
              <a:rPr lang="ja-JP" altLang="en-US" sz="2000" dirty="0" smtClean="0">
                <a:solidFill>
                  <a:schemeClr val="tx2"/>
                </a:solidFill>
                <a:latin typeface="メイリオ" pitchFamily="50" charset="-128"/>
                <a:ea typeface="メイリオ" pitchFamily="50" charset="-128"/>
              </a:rPr>
              <a:t>～</a:t>
            </a:r>
            <a:endParaRPr lang="ja-JP" altLang="en-US" sz="20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一対比較の整合性の検討</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b="1" u="sng" dirty="0" smtClean="0">
                <a:solidFill>
                  <a:schemeClr val="tx2"/>
                </a:solidFill>
                <a:latin typeface="メイリオ" pitchFamily="50" charset="-128"/>
                <a:ea typeface="メイリオ" pitchFamily="50" charset="-128"/>
              </a:rPr>
              <a:t>理想的な一対比較行列との乖離</a:t>
            </a:r>
            <a:r>
              <a:rPr lang="ja-JP" altLang="en-US" sz="2800" dirty="0" smtClean="0">
                <a:solidFill>
                  <a:schemeClr val="tx2"/>
                </a:solidFill>
                <a:latin typeface="メイリオ" pitchFamily="50" charset="-128"/>
                <a:ea typeface="メイリオ" pitchFamily="50" charset="-128"/>
              </a:rPr>
              <a:t>を調べる</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例</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価格：装備：環境＝</a:t>
            </a:r>
            <a:r>
              <a:rPr lang="en-US" altLang="ja-JP" sz="2800" dirty="0" smtClean="0">
                <a:solidFill>
                  <a:schemeClr val="tx2"/>
                </a:solidFill>
                <a:latin typeface="メイリオ" pitchFamily="50" charset="-128"/>
                <a:ea typeface="メイリオ" pitchFamily="50" charset="-128"/>
              </a:rPr>
              <a:t>0.69</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0.24</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0.07</a:t>
            </a:r>
            <a:r>
              <a:rPr lang="ja-JP" altLang="en-US" sz="2800" dirty="0" smtClean="0">
                <a:solidFill>
                  <a:schemeClr val="tx2"/>
                </a:solidFill>
                <a:latin typeface="メイリオ" pitchFamily="50" charset="-128"/>
                <a:ea typeface="メイリオ" pitchFamily="50" charset="-128"/>
              </a:rPr>
              <a:t>というウェイトがあらかじめ分かっている人にとっての理想的な一対比較行列とは？</a:t>
            </a:r>
            <a:endParaRPr lang="en-US" altLang="ja-JP" sz="2800" dirty="0" smtClean="0">
              <a:solidFill>
                <a:schemeClr val="tx2"/>
              </a:solidFill>
              <a:latin typeface="メイリオ" pitchFamily="50" charset="-128"/>
              <a:ea typeface="メイリオ" pitchFamily="50" charset="-128"/>
            </a:endParaRPr>
          </a:p>
        </p:txBody>
      </p:sp>
      <p:graphicFrame>
        <p:nvGraphicFramePr>
          <p:cNvPr id="7" name="表 6"/>
          <p:cNvGraphicFramePr>
            <a:graphicFrameLocks noGrp="1"/>
          </p:cNvGraphicFramePr>
          <p:nvPr/>
        </p:nvGraphicFramePr>
        <p:xfrm>
          <a:off x="899592" y="3717032"/>
          <a:ext cx="7344816" cy="1944216"/>
        </p:xfrm>
        <a:graphic>
          <a:graphicData uri="http://schemas.openxmlformats.org/drawingml/2006/table">
            <a:tbl>
              <a:tblPr firstRow="1" bandRow="1"/>
              <a:tblGrid>
                <a:gridCol w="1836204"/>
                <a:gridCol w="1836204"/>
                <a:gridCol w="1836204"/>
                <a:gridCol w="1836204"/>
              </a:tblGrid>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0.69/0.24</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0.69/0.07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0.24/0.69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0.24/0.07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0.07/0.69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0.07/0.24</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一対比較の整合性の検討</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dirty="0" smtClean="0">
                <a:solidFill>
                  <a:schemeClr val="tx2"/>
                </a:solidFill>
                <a:latin typeface="メイリオ" pitchFamily="50" charset="-128"/>
                <a:ea typeface="メイリオ" pitchFamily="50" charset="-128"/>
              </a:rPr>
              <a:t>実際に一対比較</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pPr>
              <a:buNone/>
            </a:pPr>
            <a:endParaRPr lang="en-US" altLang="ja-JP" sz="2800" dirty="0" smtClean="0">
              <a:solidFill>
                <a:schemeClr val="tx2"/>
              </a:solidFill>
              <a:latin typeface="メイリオ" pitchFamily="50" charset="-128"/>
              <a:ea typeface="メイリオ" pitchFamily="50" charset="-128"/>
            </a:endParaRPr>
          </a:p>
          <a:p>
            <a:pPr>
              <a:buNone/>
            </a:pP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理想的な一対比較</a:t>
            </a:r>
            <a:endParaRPr lang="en-US" altLang="ja-JP" sz="2800" dirty="0" smtClean="0">
              <a:solidFill>
                <a:schemeClr val="tx2"/>
              </a:solidFill>
              <a:latin typeface="メイリオ" pitchFamily="50" charset="-128"/>
              <a:ea typeface="メイリオ" pitchFamily="50" charset="-128"/>
            </a:endParaRPr>
          </a:p>
        </p:txBody>
      </p:sp>
      <p:graphicFrame>
        <p:nvGraphicFramePr>
          <p:cNvPr id="5" name="表 4"/>
          <p:cNvGraphicFramePr>
            <a:graphicFrameLocks noGrp="1"/>
          </p:cNvGraphicFramePr>
          <p:nvPr/>
        </p:nvGraphicFramePr>
        <p:xfrm>
          <a:off x="899592" y="4797152"/>
          <a:ext cx="7344816" cy="1944216"/>
        </p:xfrm>
        <a:graphic>
          <a:graphicData uri="http://schemas.openxmlformats.org/drawingml/2006/table">
            <a:tbl>
              <a:tblPr firstRow="1" bandRow="1"/>
              <a:tblGrid>
                <a:gridCol w="1836204"/>
                <a:gridCol w="1836204"/>
                <a:gridCol w="1836204"/>
                <a:gridCol w="1836204"/>
              </a:tblGrid>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0.69/0.24</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0.69/0.07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0.24/0.69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0.24/0.07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0.07/0.69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0.07/0.24</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graphicFrame>
        <p:nvGraphicFramePr>
          <p:cNvPr id="6" name="表 5"/>
          <p:cNvGraphicFramePr>
            <a:graphicFrameLocks noGrp="1"/>
          </p:cNvGraphicFramePr>
          <p:nvPr/>
        </p:nvGraphicFramePr>
        <p:xfrm>
          <a:off x="899592" y="2204864"/>
          <a:ext cx="7344816" cy="1944216"/>
        </p:xfrm>
        <a:graphic>
          <a:graphicData uri="http://schemas.openxmlformats.org/drawingml/2006/table">
            <a:tbl>
              <a:tblPr firstRow="1" bandRow="1"/>
              <a:tblGrid>
                <a:gridCol w="1836204"/>
                <a:gridCol w="1836204"/>
                <a:gridCol w="1836204"/>
                <a:gridCol w="1836204"/>
              </a:tblGrid>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5</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1/5</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
        <p:nvSpPr>
          <p:cNvPr id="8" name="テキスト ボックス 7"/>
          <p:cNvSpPr txBox="1"/>
          <p:nvPr/>
        </p:nvSpPr>
        <p:spPr>
          <a:xfrm>
            <a:off x="6300192" y="5301208"/>
            <a:ext cx="1872208" cy="461665"/>
          </a:xfrm>
          <a:prstGeom prst="rect">
            <a:avLst/>
          </a:prstGeom>
          <a:solidFill>
            <a:schemeClr val="bg1"/>
          </a:solidFill>
        </p:spPr>
        <p:txBody>
          <a:bodyPr wrap="square" rtlCol="0">
            <a:spAutoFit/>
          </a:bodyPr>
          <a:lstStyle/>
          <a:p>
            <a:r>
              <a:rPr lang="en-US" altLang="ja-JP" sz="2400" dirty="0" smtClean="0">
                <a:solidFill>
                  <a:schemeClr val="tx2"/>
                </a:solidFill>
                <a:latin typeface="メイリオ" pitchFamily="50" charset="-128"/>
                <a:ea typeface="メイリオ" pitchFamily="50" charset="-128"/>
              </a:rPr>
              <a:t>=</a:t>
            </a:r>
            <a:r>
              <a:rPr lang="en-US" altLang="ja-JP" sz="2400" b="1" dirty="0" smtClean="0">
                <a:solidFill>
                  <a:srgbClr val="C00000"/>
                </a:solidFill>
                <a:latin typeface="メイリオ" pitchFamily="50" charset="-128"/>
                <a:ea typeface="メイリオ" pitchFamily="50" charset="-128"/>
              </a:rPr>
              <a:t>2.88</a:t>
            </a:r>
          </a:p>
        </p:txBody>
      </p:sp>
      <p:sp>
        <p:nvSpPr>
          <p:cNvPr id="9" name="円/楕円 8"/>
          <p:cNvSpPr/>
          <p:nvPr/>
        </p:nvSpPr>
        <p:spPr>
          <a:xfrm>
            <a:off x="5220072" y="2636912"/>
            <a:ext cx="576064" cy="57606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6516216" y="5229200"/>
            <a:ext cx="936104" cy="57606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2" name="図形 11"/>
          <p:cNvCxnSpPr>
            <a:stCxn id="9" idx="6"/>
            <a:endCxn id="10" idx="0"/>
          </p:cNvCxnSpPr>
          <p:nvPr/>
        </p:nvCxnSpPr>
        <p:spPr>
          <a:xfrm>
            <a:off x="5796136" y="2924944"/>
            <a:ext cx="1188132" cy="2304256"/>
          </a:xfrm>
          <a:prstGeom prst="curvedConnector2">
            <a:avLst/>
          </a:prstGeom>
          <a:ln w="22225">
            <a:solidFill>
              <a:srgbClr val="C00000"/>
            </a:solidFill>
            <a:headEnd type="arrow"/>
            <a:tailEnd type="stealth" w="lg" len="lg"/>
          </a:ln>
        </p:spPr>
        <p:style>
          <a:lnRef idx="1">
            <a:schemeClr val="accent1"/>
          </a:lnRef>
          <a:fillRef idx="0">
            <a:schemeClr val="accent1"/>
          </a:fillRef>
          <a:effectRef idx="0">
            <a:schemeClr val="accent1"/>
          </a:effectRef>
          <a:fontRef idx="minor">
            <a:schemeClr val="tx1"/>
          </a:fontRef>
        </p:style>
      </p:cxnSp>
      <p:sp>
        <p:nvSpPr>
          <p:cNvPr id="13" name="テキスト ボックス 12"/>
          <p:cNvSpPr txBox="1"/>
          <p:nvPr/>
        </p:nvSpPr>
        <p:spPr>
          <a:xfrm>
            <a:off x="6084168" y="3789040"/>
            <a:ext cx="2016224" cy="830997"/>
          </a:xfrm>
          <a:prstGeom prst="rect">
            <a:avLst/>
          </a:prstGeom>
          <a:solidFill>
            <a:schemeClr val="bg1"/>
          </a:solidFill>
          <a:ln w="25400">
            <a:solidFill>
              <a:srgbClr val="C00000"/>
            </a:solidFill>
          </a:ln>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値が近いほど　望ましい</a:t>
            </a:r>
            <a:endParaRPr kumimoji="1" lang="ja-JP" altLang="en-US" sz="24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en-US" altLang="ja-JP" dirty="0" smtClean="0">
                <a:latin typeface="メイリオ" pitchFamily="50" charset="-128"/>
                <a:ea typeface="メイリオ" pitchFamily="50" charset="-128"/>
              </a:rPr>
              <a:t>2</a:t>
            </a:r>
            <a:r>
              <a:rPr kumimoji="1" lang="ja-JP" altLang="en-US" dirty="0" err="1" smtClean="0">
                <a:latin typeface="メイリオ" pitchFamily="50" charset="-128"/>
                <a:ea typeface="メイリオ" pitchFamily="50" charset="-128"/>
              </a:rPr>
              <a:t>つの</a:t>
            </a:r>
            <a:r>
              <a:rPr kumimoji="1" lang="ja-JP" altLang="en-US" dirty="0" smtClean="0">
                <a:latin typeface="メイリオ" pitchFamily="50" charset="-128"/>
                <a:ea typeface="メイリオ" pitchFamily="50" charset="-128"/>
              </a:rPr>
              <a:t>行列の違いを数量化</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dirty="0" smtClean="0">
                <a:solidFill>
                  <a:schemeClr val="tx2"/>
                </a:solidFill>
                <a:latin typeface="メイリオ" pitchFamily="50" charset="-128"/>
                <a:ea typeface="メイリオ" pitchFamily="50" charset="-128"/>
              </a:rPr>
              <a:t>要素同士の比は，理想的なら</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になるはず</a:t>
            </a:r>
            <a:endParaRPr lang="en-US" altLang="ja-JP" sz="2800" dirty="0" smtClean="0">
              <a:solidFill>
                <a:schemeClr val="tx2"/>
              </a:solidFill>
              <a:latin typeface="メイリオ" pitchFamily="50" charset="-128"/>
              <a:ea typeface="メイリオ" pitchFamily="50" charset="-128"/>
            </a:endParaRPr>
          </a:p>
        </p:txBody>
      </p:sp>
      <p:graphicFrame>
        <p:nvGraphicFramePr>
          <p:cNvPr id="5" name="表 4"/>
          <p:cNvGraphicFramePr>
            <a:graphicFrameLocks noGrp="1"/>
          </p:cNvGraphicFramePr>
          <p:nvPr/>
        </p:nvGraphicFramePr>
        <p:xfrm>
          <a:off x="4427984" y="4653136"/>
          <a:ext cx="4248472" cy="1944216"/>
        </p:xfrm>
        <a:graphic>
          <a:graphicData uri="http://schemas.openxmlformats.org/drawingml/2006/table">
            <a:tbl>
              <a:tblPr firstRow="1" bandRow="1"/>
              <a:tblGrid>
                <a:gridCol w="1062118"/>
                <a:gridCol w="1062118"/>
                <a:gridCol w="1062118"/>
                <a:gridCol w="1062118"/>
              </a:tblGrid>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価格</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装備</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環境</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価格</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2.88</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9.86</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装備</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0.35</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3.43</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環境</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0.10</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0.29</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graphicFrame>
        <p:nvGraphicFramePr>
          <p:cNvPr id="6" name="表 5"/>
          <p:cNvGraphicFramePr>
            <a:graphicFrameLocks noGrp="1"/>
          </p:cNvGraphicFramePr>
          <p:nvPr/>
        </p:nvGraphicFramePr>
        <p:xfrm>
          <a:off x="4355976" y="2348880"/>
          <a:ext cx="4320480" cy="1944216"/>
        </p:xfrm>
        <a:graphic>
          <a:graphicData uri="http://schemas.openxmlformats.org/drawingml/2006/table">
            <a:tbl>
              <a:tblPr firstRow="1" bandRow="1"/>
              <a:tblGrid>
                <a:gridCol w="1080120"/>
                <a:gridCol w="1080120"/>
                <a:gridCol w="1080120"/>
                <a:gridCol w="1080120"/>
              </a:tblGrid>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価格</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装備</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環境</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価格</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3</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9</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装備</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0.3333</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5</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環境</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0.1111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0.2</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
        <p:nvSpPr>
          <p:cNvPr id="11" name="テキスト ボックス 10"/>
          <p:cNvSpPr txBox="1"/>
          <p:nvPr/>
        </p:nvSpPr>
        <p:spPr>
          <a:xfrm>
            <a:off x="395536" y="2852936"/>
            <a:ext cx="3744416" cy="1569660"/>
          </a:xfrm>
          <a:prstGeom prst="rect">
            <a:avLst/>
          </a:prstGeom>
          <a:noFill/>
        </p:spPr>
        <p:txBody>
          <a:bodyPr wrap="square" rtlCol="0">
            <a:spAutoFit/>
          </a:bodyPr>
          <a:lstStyle/>
          <a:p>
            <a:r>
              <a:rPr kumimoji="1" lang="en-US" altLang="ja-JP" sz="2400" dirty="0" smtClean="0">
                <a:solidFill>
                  <a:schemeClr val="tx2"/>
                </a:solidFill>
                <a:latin typeface="メイリオ" pitchFamily="50" charset="-128"/>
                <a:ea typeface="メイリオ" pitchFamily="50" charset="-128"/>
              </a:rPr>
              <a:t>3/2.88</a:t>
            </a:r>
            <a:r>
              <a:rPr lang="ja-JP" altLang="en-US" sz="2400" dirty="0" smtClean="0">
                <a:solidFill>
                  <a:schemeClr val="tx2"/>
                </a:solidFill>
                <a:latin typeface="メイリオ" pitchFamily="50" charset="-128"/>
                <a:ea typeface="メイリオ" pitchFamily="50" charset="-128"/>
              </a:rPr>
              <a:t>≈</a:t>
            </a:r>
            <a:r>
              <a:rPr kumimoji="1" lang="en-US" altLang="ja-JP" sz="2400" dirty="0" smtClean="0">
                <a:solidFill>
                  <a:schemeClr val="tx2"/>
                </a:solidFill>
                <a:latin typeface="メイリオ" pitchFamily="50" charset="-128"/>
                <a:ea typeface="メイリオ" pitchFamily="50" charset="-128"/>
              </a:rPr>
              <a:t>9/9.86</a:t>
            </a:r>
            <a:endParaRPr lang="en-US" altLang="ja-JP" sz="2400" dirty="0" smtClean="0">
              <a:solidFill>
                <a:schemeClr val="tx2"/>
              </a:solidFill>
              <a:latin typeface="メイリオ" pitchFamily="50" charset="-128"/>
              <a:ea typeface="メイリオ" pitchFamily="50" charset="-128"/>
            </a:endParaRPr>
          </a:p>
          <a:p>
            <a:r>
              <a:rPr kumimoji="1" lang="ja-JP" altLang="en-US" sz="2400" dirty="0" smtClean="0">
                <a:solidFill>
                  <a:schemeClr val="tx2"/>
                </a:solidFill>
                <a:latin typeface="メイリオ" pitchFamily="50" charset="-128"/>
                <a:ea typeface="メイリオ" pitchFamily="50" charset="-128"/>
              </a:rPr>
              <a:t>≈</a:t>
            </a:r>
            <a:r>
              <a:rPr kumimoji="1" lang="en-US" altLang="ja-JP" sz="2400" dirty="0" smtClean="0">
                <a:solidFill>
                  <a:schemeClr val="tx2"/>
                </a:solidFill>
                <a:latin typeface="メイリオ" pitchFamily="50" charset="-128"/>
                <a:ea typeface="メイリオ" pitchFamily="50" charset="-128"/>
              </a:rPr>
              <a:t>0.3333/0.35</a:t>
            </a:r>
            <a:r>
              <a:rPr kumimoji="1" lang="ja-JP" altLang="en-US" sz="2400" dirty="0" smtClean="0">
                <a:solidFill>
                  <a:schemeClr val="tx2"/>
                </a:solidFill>
                <a:latin typeface="メイリオ" pitchFamily="50" charset="-128"/>
                <a:ea typeface="メイリオ" pitchFamily="50" charset="-128"/>
              </a:rPr>
              <a:t>≈</a:t>
            </a:r>
            <a:r>
              <a:rPr kumimoji="1" lang="en-US" altLang="ja-JP" sz="2400" dirty="0" smtClean="0">
                <a:solidFill>
                  <a:schemeClr val="tx2"/>
                </a:solidFill>
                <a:latin typeface="メイリオ" pitchFamily="50" charset="-128"/>
                <a:ea typeface="メイリオ" pitchFamily="50" charset="-128"/>
              </a:rPr>
              <a:t>5/3.43</a:t>
            </a:r>
          </a:p>
          <a:p>
            <a:r>
              <a:rPr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0.1111/0.1</a:t>
            </a:r>
            <a:r>
              <a:rPr lang="ja-JP" altLang="en-US" sz="2400" dirty="0" smtClean="0">
                <a:solidFill>
                  <a:schemeClr val="tx2"/>
                </a:solidFill>
                <a:latin typeface="メイリオ" pitchFamily="50" charset="-128"/>
                <a:ea typeface="メイリオ" pitchFamily="50" charset="-128"/>
              </a:rPr>
              <a:t>≈</a:t>
            </a:r>
            <a:r>
              <a:rPr lang="en-US" altLang="ja-JP" sz="2400" dirty="0" smtClean="0">
                <a:solidFill>
                  <a:schemeClr val="tx2"/>
                </a:solidFill>
                <a:latin typeface="メイリオ" pitchFamily="50" charset="-128"/>
                <a:ea typeface="メイリオ" pitchFamily="50" charset="-128"/>
              </a:rPr>
              <a:t>0.2/0.29</a:t>
            </a:r>
          </a:p>
          <a:p>
            <a:r>
              <a:rPr kumimoji="1" lang="ja-JP" altLang="en-US" sz="2400" dirty="0" smtClean="0">
                <a:solidFill>
                  <a:schemeClr val="tx2"/>
                </a:solidFill>
                <a:latin typeface="メイリオ" pitchFamily="50" charset="-128"/>
                <a:ea typeface="メイリオ" pitchFamily="50" charset="-128"/>
              </a:rPr>
              <a:t>≈</a:t>
            </a:r>
            <a:r>
              <a:rPr kumimoji="1" lang="en-US" altLang="ja-JP" sz="2400" dirty="0" smtClean="0">
                <a:solidFill>
                  <a:schemeClr val="tx2"/>
                </a:solidFill>
                <a:latin typeface="メイリオ" pitchFamily="50" charset="-128"/>
                <a:ea typeface="メイリオ" pitchFamily="50" charset="-128"/>
              </a:rPr>
              <a:t>1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整合性の指標を作成</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u="sng" dirty="0" smtClean="0">
                <a:solidFill>
                  <a:schemeClr val="tx2"/>
                </a:solidFill>
                <a:latin typeface="メイリオ" pitchFamily="50" charset="-128"/>
                <a:ea typeface="メイリオ" pitchFamily="50" charset="-128"/>
              </a:rPr>
              <a:t>要素同士の比は，理想的なら</a:t>
            </a:r>
            <a:r>
              <a:rPr lang="en-US" altLang="ja-JP" sz="2800" u="sng" dirty="0" smtClean="0">
                <a:solidFill>
                  <a:schemeClr val="tx2"/>
                </a:solidFill>
                <a:latin typeface="メイリオ" pitchFamily="50" charset="-128"/>
                <a:ea typeface="メイリオ" pitchFamily="50" charset="-128"/>
              </a:rPr>
              <a:t>1</a:t>
            </a:r>
            <a:r>
              <a:rPr lang="ja-JP" altLang="en-US" sz="2800" u="sng" dirty="0" smtClean="0">
                <a:solidFill>
                  <a:schemeClr val="tx2"/>
                </a:solidFill>
                <a:latin typeface="メイリオ" pitchFamily="50" charset="-128"/>
                <a:ea typeface="メイリオ" pitchFamily="50" charset="-128"/>
              </a:rPr>
              <a:t>になる</a:t>
            </a:r>
            <a:r>
              <a:rPr lang="ja-JP" altLang="en-US" sz="2800" dirty="0" smtClean="0">
                <a:solidFill>
                  <a:schemeClr val="tx2"/>
                </a:solidFill>
                <a:latin typeface="メイリオ" pitchFamily="50" charset="-128"/>
                <a:ea typeface="メイリオ" pitchFamily="50" charset="-128"/>
              </a:rPr>
              <a:t>はず</a:t>
            </a:r>
            <a:endParaRPr lang="en-US" altLang="ja-JP" sz="2800" dirty="0" smtClean="0">
              <a:solidFill>
                <a:schemeClr val="tx2"/>
              </a:solidFill>
              <a:latin typeface="メイリオ" pitchFamily="50" charset="-128"/>
              <a:ea typeface="メイリオ" pitchFamily="50" charset="-128"/>
            </a:endParaRPr>
          </a:p>
        </p:txBody>
      </p:sp>
      <p:graphicFrame>
        <p:nvGraphicFramePr>
          <p:cNvPr id="5" name="表 4"/>
          <p:cNvGraphicFramePr>
            <a:graphicFrameLocks noGrp="1"/>
          </p:cNvGraphicFramePr>
          <p:nvPr/>
        </p:nvGraphicFramePr>
        <p:xfrm>
          <a:off x="4427984" y="4653136"/>
          <a:ext cx="4248472" cy="1944216"/>
        </p:xfrm>
        <a:graphic>
          <a:graphicData uri="http://schemas.openxmlformats.org/drawingml/2006/table">
            <a:tbl>
              <a:tblPr firstRow="1" bandRow="1"/>
              <a:tblGrid>
                <a:gridCol w="1062118"/>
                <a:gridCol w="1062118"/>
                <a:gridCol w="1062118"/>
                <a:gridCol w="1062118"/>
              </a:tblGrid>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価格</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装備</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環境</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価格</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2.88</a:t>
                      </a: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9.86</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装備</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0.35</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3.43</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環境</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0.10</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0.29</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graphicFrame>
        <p:nvGraphicFramePr>
          <p:cNvPr id="6" name="表 5"/>
          <p:cNvGraphicFramePr>
            <a:graphicFrameLocks noGrp="1"/>
          </p:cNvGraphicFramePr>
          <p:nvPr/>
        </p:nvGraphicFramePr>
        <p:xfrm>
          <a:off x="4355976" y="2348880"/>
          <a:ext cx="4320480" cy="1944216"/>
        </p:xfrm>
        <a:graphic>
          <a:graphicData uri="http://schemas.openxmlformats.org/drawingml/2006/table">
            <a:tbl>
              <a:tblPr firstRow="1" bandRow="1"/>
              <a:tblGrid>
                <a:gridCol w="1080120"/>
                <a:gridCol w="1080120"/>
                <a:gridCol w="1080120"/>
                <a:gridCol w="1080120"/>
              </a:tblGrid>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価格</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装備</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環境</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価格</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3</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9</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装備</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0.3333</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5</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486054">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000" b="0" dirty="0" smtClean="0">
                          <a:solidFill>
                            <a:schemeClr val="tx2"/>
                          </a:solidFill>
                          <a:latin typeface="メイリオ" pitchFamily="50" charset="-128"/>
                          <a:ea typeface="メイリオ" pitchFamily="50" charset="-128"/>
                        </a:rPr>
                        <a:t>環境</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0.1111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0.2</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000" b="0" dirty="0" smtClean="0">
                          <a:solidFill>
                            <a:schemeClr val="tx2"/>
                          </a:solidFill>
                          <a:latin typeface="メイリオ" pitchFamily="50" charset="-128"/>
                          <a:ea typeface="メイリオ" pitchFamily="50" charset="-128"/>
                        </a:rPr>
                        <a:t>1</a:t>
                      </a:r>
                      <a:endParaRPr kumimoji="1" lang="ja-JP" altLang="en-US" sz="20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
        <p:nvSpPr>
          <p:cNvPr id="7" name="下矢印 6"/>
          <p:cNvSpPr/>
          <p:nvPr/>
        </p:nvSpPr>
        <p:spPr>
          <a:xfrm>
            <a:off x="2195736" y="2204864"/>
            <a:ext cx="504056" cy="432048"/>
          </a:xfrm>
          <a:prstGeom prst="downArrow">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6156176" y="2996952"/>
            <a:ext cx="1728192" cy="1015663"/>
          </a:xfrm>
          <a:prstGeom prst="rect">
            <a:avLst/>
          </a:prstGeom>
          <a:solidFill>
            <a:schemeClr val="bg1"/>
          </a:solidFill>
        </p:spPr>
        <p:txBody>
          <a:bodyPr wrap="square" rtlCol="0">
            <a:spAutoFit/>
          </a:bodyPr>
          <a:lstStyle/>
          <a:p>
            <a:r>
              <a:rPr kumimoji="1" lang="en-US" altLang="ja-JP" sz="6000" dirty="0" smtClean="0">
                <a:solidFill>
                  <a:schemeClr val="tx2"/>
                </a:solidFill>
                <a:latin typeface="Times New Roman" pitchFamily="18" charset="0"/>
                <a:ea typeface="メイリオ" pitchFamily="50" charset="-128"/>
                <a:cs typeface="Times New Roman" pitchFamily="18" charset="0"/>
              </a:rPr>
              <a:t>{</a:t>
            </a:r>
            <a:r>
              <a:rPr kumimoji="1" lang="en-US" altLang="ja-JP" sz="6000" i="1" dirty="0" err="1" smtClean="0">
                <a:solidFill>
                  <a:schemeClr val="tx2"/>
                </a:solidFill>
                <a:latin typeface="Times New Roman" pitchFamily="18" charset="0"/>
                <a:ea typeface="メイリオ" pitchFamily="50" charset="-128"/>
                <a:cs typeface="Times New Roman" pitchFamily="18" charset="0"/>
              </a:rPr>
              <a:t>a</a:t>
            </a:r>
            <a:r>
              <a:rPr kumimoji="1" lang="en-US" altLang="ja-JP" sz="6000" i="1" baseline="-25000" dirty="0" err="1" smtClean="0">
                <a:solidFill>
                  <a:schemeClr val="tx2"/>
                </a:solidFill>
                <a:latin typeface="Times New Roman" pitchFamily="18" charset="0"/>
                <a:ea typeface="メイリオ" pitchFamily="50" charset="-128"/>
                <a:cs typeface="Times New Roman" pitchFamily="18" charset="0"/>
              </a:rPr>
              <a:t>ik</a:t>
            </a:r>
            <a:r>
              <a:rPr kumimoji="1" lang="en-US" altLang="ja-JP" sz="6000" dirty="0" smtClean="0">
                <a:solidFill>
                  <a:schemeClr val="tx2"/>
                </a:solidFill>
                <a:latin typeface="Times New Roman" pitchFamily="18" charset="0"/>
                <a:ea typeface="メイリオ" pitchFamily="50" charset="-128"/>
                <a:cs typeface="Times New Roman" pitchFamily="18" charset="0"/>
              </a:rPr>
              <a:t>}</a:t>
            </a:r>
            <a:endParaRPr kumimoji="1" lang="ja-JP" altLang="en-US" sz="6000" dirty="0">
              <a:solidFill>
                <a:schemeClr val="tx2"/>
              </a:solidFill>
              <a:latin typeface="Times New Roman" pitchFamily="18" charset="0"/>
              <a:ea typeface="メイリオ" pitchFamily="50" charset="-128"/>
              <a:cs typeface="Times New Roman" pitchFamily="18" charset="0"/>
            </a:endParaRPr>
          </a:p>
        </p:txBody>
      </p:sp>
      <p:sp>
        <p:nvSpPr>
          <p:cNvPr id="9" name="テキスト ボックス 8"/>
          <p:cNvSpPr txBox="1"/>
          <p:nvPr/>
        </p:nvSpPr>
        <p:spPr>
          <a:xfrm>
            <a:off x="6156176" y="5293657"/>
            <a:ext cx="1728192" cy="1015663"/>
          </a:xfrm>
          <a:prstGeom prst="rect">
            <a:avLst/>
          </a:prstGeom>
          <a:solidFill>
            <a:schemeClr val="bg1"/>
          </a:solidFill>
        </p:spPr>
        <p:txBody>
          <a:bodyPr wrap="square" rtlCol="0">
            <a:spAutoFit/>
          </a:bodyPr>
          <a:lstStyle/>
          <a:p>
            <a:r>
              <a:rPr kumimoji="1" lang="en-US" altLang="ja-JP" sz="6000" dirty="0" smtClean="0">
                <a:solidFill>
                  <a:schemeClr val="tx2"/>
                </a:solidFill>
                <a:latin typeface="Times New Roman" pitchFamily="18" charset="0"/>
                <a:ea typeface="メイリオ" pitchFamily="50" charset="-128"/>
                <a:cs typeface="Times New Roman" pitchFamily="18" charset="0"/>
              </a:rPr>
              <a:t>{</a:t>
            </a:r>
            <a:r>
              <a:rPr kumimoji="1" lang="en-US" altLang="ja-JP" sz="6000" i="1" dirty="0" err="1" smtClean="0">
                <a:solidFill>
                  <a:schemeClr val="tx2"/>
                </a:solidFill>
                <a:latin typeface="Times New Roman" pitchFamily="18" charset="0"/>
                <a:ea typeface="メイリオ" pitchFamily="50" charset="-128"/>
                <a:cs typeface="Times New Roman" pitchFamily="18" charset="0"/>
              </a:rPr>
              <a:t>d</a:t>
            </a:r>
            <a:r>
              <a:rPr kumimoji="1" lang="en-US" altLang="ja-JP" sz="6000" i="1" baseline="-25000" dirty="0" err="1" smtClean="0">
                <a:solidFill>
                  <a:schemeClr val="tx2"/>
                </a:solidFill>
                <a:latin typeface="Times New Roman" pitchFamily="18" charset="0"/>
                <a:ea typeface="メイリオ" pitchFamily="50" charset="-128"/>
                <a:cs typeface="Times New Roman" pitchFamily="18" charset="0"/>
              </a:rPr>
              <a:t>ik</a:t>
            </a:r>
            <a:r>
              <a:rPr kumimoji="1" lang="en-US" altLang="ja-JP" sz="6000" dirty="0" smtClean="0">
                <a:solidFill>
                  <a:schemeClr val="tx2"/>
                </a:solidFill>
                <a:latin typeface="Times New Roman" pitchFamily="18" charset="0"/>
                <a:ea typeface="メイリオ" pitchFamily="50" charset="-128"/>
                <a:cs typeface="Times New Roman" pitchFamily="18" charset="0"/>
              </a:rPr>
              <a:t>}</a:t>
            </a:r>
            <a:endParaRPr kumimoji="1" lang="ja-JP" altLang="en-US" sz="6000" dirty="0">
              <a:solidFill>
                <a:schemeClr val="tx2"/>
              </a:solidFill>
              <a:latin typeface="Times New Roman" pitchFamily="18" charset="0"/>
              <a:ea typeface="メイリオ" pitchFamily="50" charset="-128"/>
              <a:cs typeface="Times New Roman" pitchFamily="18" charset="0"/>
            </a:endParaRPr>
          </a:p>
        </p:txBody>
      </p:sp>
      <p:pic>
        <p:nvPicPr>
          <p:cNvPr id="1027" name="Picture 3"/>
          <p:cNvPicPr>
            <a:picLocks noChangeAspect="1" noChangeArrowheads="1"/>
          </p:cNvPicPr>
          <p:nvPr/>
        </p:nvPicPr>
        <p:blipFill>
          <a:blip r:embed="rId2" cstate="print"/>
          <a:srcRect/>
          <a:stretch>
            <a:fillRect/>
          </a:stretch>
        </p:blipFill>
        <p:spPr bwMode="auto">
          <a:xfrm>
            <a:off x="1043608" y="2780928"/>
            <a:ext cx="2907164" cy="2270770"/>
          </a:xfrm>
          <a:prstGeom prst="rect">
            <a:avLst/>
          </a:prstGeom>
          <a:noFill/>
          <a:ln w="9525">
            <a:noFill/>
            <a:miter lim="800000"/>
            <a:headEnd/>
            <a:tailEnd/>
          </a:ln>
        </p:spPr>
      </p:pic>
      <p:sp>
        <p:nvSpPr>
          <p:cNvPr id="12" name="角丸四角形 11"/>
          <p:cNvSpPr/>
          <p:nvPr/>
        </p:nvSpPr>
        <p:spPr>
          <a:xfrm>
            <a:off x="971600" y="3933056"/>
            <a:ext cx="2592288" cy="1152128"/>
          </a:xfrm>
          <a:prstGeom prst="roundRect">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何を考えて決めましたか？</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495800"/>
          </a:xfrm>
        </p:spPr>
        <p:txBody>
          <a:bodyPr/>
          <a:lstStyle/>
          <a:p>
            <a:pPr>
              <a:buNone/>
            </a:pPr>
            <a:r>
              <a:rPr kumimoji="1" lang="ja-JP" altLang="en-US" u="sng" dirty="0" smtClean="0">
                <a:solidFill>
                  <a:schemeClr val="tx2"/>
                </a:solidFill>
                <a:latin typeface="メイリオ" pitchFamily="50" charset="-128"/>
                <a:ea typeface="メイリオ" pitchFamily="50" charset="-128"/>
              </a:rPr>
              <a:t>例：部屋選び</a:t>
            </a:r>
            <a:r>
              <a:rPr kumimoji="1" lang="en-US" altLang="ja-JP" u="sng" dirty="0" smtClean="0">
                <a:solidFill>
                  <a:schemeClr val="tx2"/>
                </a:solidFill>
                <a:latin typeface="メイリオ" pitchFamily="50" charset="-128"/>
                <a:ea typeface="メイリオ" pitchFamily="50" charset="-128"/>
              </a:rPr>
              <a:t>(</a:t>
            </a:r>
            <a:r>
              <a:rPr kumimoji="1" lang="ja-JP" altLang="en-US" u="sng" dirty="0" smtClean="0">
                <a:solidFill>
                  <a:schemeClr val="tx2"/>
                </a:solidFill>
                <a:latin typeface="メイリオ" pitchFamily="50" charset="-128"/>
                <a:ea typeface="メイリオ" pitchFamily="50" charset="-128"/>
              </a:rPr>
              <a:t>特に下宿生</a:t>
            </a:r>
            <a:r>
              <a:rPr kumimoji="1" lang="en-US" altLang="ja-JP" u="sng" dirty="0" smtClean="0">
                <a:solidFill>
                  <a:schemeClr val="tx2"/>
                </a:solidFill>
                <a:latin typeface="メイリオ" pitchFamily="50" charset="-128"/>
                <a:ea typeface="メイリオ" pitchFamily="50" charset="-128"/>
              </a:rPr>
              <a:t>)</a:t>
            </a:r>
          </a:p>
          <a:p>
            <a:r>
              <a:rPr lang="ja-JP" altLang="en-US" dirty="0" smtClean="0">
                <a:solidFill>
                  <a:schemeClr val="tx2"/>
                </a:solidFill>
                <a:latin typeface="メイリオ" pitchFamily="50" charset="-128"/>
                <a:ea typeface="メイリオ" pitchFamily="50" charset="-128"/>
              </a:rPr>
              <a:t>場所もいろいろ：早稲田・高田馬場近く，早稲田よりも北側</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埼玉まで？</a:t>
            </a:r>
            <a:r>
              <a:rPr lang="en-US" altLang="ja-JP" dirty="0" smtClean="0">
                <a:solidFill>
                  <a:schemeClr val="tx2"/>
                </a:solidFill>
                <a:latin typeface="メイリオ" pitchFamily="50" charset="-128"/>
                <a:ea typeface="メイリオ" pitchFamily="50" charset="-128"/>
              </a:rPr>
              <a:t>)</a:t>
            </a:r>
            <a:r>
              <a:rPr lang="ja-JP" altLang="en-US" dirty="0" err="1"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南側</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神奈川まで</a:t>
            </a:r>
            <a:r>
              <a:rPr lang="en-US" altLang="ja-JP" dirty="0" smtClean="0">
                <a:solidFill>
                  <a:schemeClr val="tx2"/>
                </a:solidFill>
                <a:latin typeface="メイリオ" pitchFamily="50" charset="-128"/>
                <a:ea typeface="メイリオ" pitchFamily="50" charset="-128"/>
              </a:rPr>
              <a:t>?)</a:t>
            </a:r>
            <a:r>
              <a:rPr lang="ja-JP" altLang="en-US" dirty="0" err="1"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東側</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千葉まで？</a:t>
            </a:r>
            <a:r>
              <a:rPr lang="en-US" altLang="ja-JP" dirty="0" smtClean="0">
                <a:solidFill>
                  <a:schemeClr val="tx2"/>
                </a:solidFill>
                <a:latin typeface="メイリオ" pitchFamily="50" charset="-128"/>
                <a:ea typeface="メイリオ" pitchFamily="50" charset="-128"/>
              </a:rPr>
              <a:t>)</a:t>
            </a:r>
            <a:r>
              <a:rPr lang="ja-JP" altLang="en-US" dirty="0" err="1"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西側</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甲府まで？</a:t>
            </a:r>
            <a:r>
              <a:rPr lang="en-US" altLang="ja-JP" dirty="0" smtClean="0">
                <a:solidFill>
                  <a:schemeClr val="tx2"/>
                </a:solidFill>
                <a:latin typeface="メイリオ" pitchFamily="50" charset="-128"/>
                <a:ea typeface="メイリオ" pitchFamily="50" charset="-128"/>
              </a:rPr>
              <a:t>)</a:t>
            </a:r>
            <a:r>
              <a:rPr lang="ja-JP" altLang="en-US" dirty="0" err="1" smtClean="0">
                <a:solidFill>
                  <a:schemeClr val="tx2"/>
                </a:solidFill>
                <a:latin typeface="メイリオ" pitchFamily="50" charset="-128"/>
                <a:ea typeface="メイリオ" pitchFamily="50" charset="-128"/>
              </a:rPr>
              <a:t>，</a:t>
            </a:r>
            <a:r>
              <a:rPr lang="en-US" altLang="ja-JP" dirty="0" smtClean="0">
                <a:solidFill>
                  <a:schemeClr val="tx2"/>
                </a:solidFill>
                <a:latin typeface="メイリオ" pitchFamily="50" charset="-128"/>
                <a:ea typeface="メイリオ" pitchFamily="50" charset="-128"/>
              </a:rPr>
              <a:t>…</a:t>
            </a:r>
          </a:p>
          <a:p>
            <a:endParaRPr kumimoji="1"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部屋の広さ・カッコよさ重視？　駅近重視？　コンビニが近くにあること重視？　治安重視？</a:t>
            </a:r>
            <a:endParaRPr kumimoji="1"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実際に整合性を確認すると</a:t>
            </a:r>
            <a:r>
              <a:rPr kumimoji="1" lang="en-US" altLang="ja-JP"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r>
              <a:rPr lang="ja-JP" altLang="en-US" sz="2800" u="sng" dirty="0" smtClean="0">
                <a:solidFill>
                  <a:schemeClr val="tx2"/>
                </a:solidFill>
                <a:latin typeface="メイリオ" pitchFamily="50" charset="-128"/>
                <a:ea typeface="メイリオ" pitchFamily="50" charset="-128"/>
              </a:rPr>
              <a:t>一対比較行列の</a:t>
            </a:r>
            <a:r>
              <a:rPr lang="en-US" altLang="ja-JP" sz="2800" u="sng" dirty="0" smtClean="0">
                <a:solidFill>
                  <a:schemeClr val="tx2"/>
                </a:solidFill>
                <a:latin typeface="メイリオ" pitchFamily="50" charset="-128"/>
                <a:ea typeface="メイリオ" pitchFamily="50" charset="-128"/>
              </a:rPr>
              <a:t>1</a:t>
            </a:r>
            <a:r>
              <a:rPr lang="ja-JP" altLang="en-US" sz="2800" u="sng" dirty="0" err="1" smtClean="0">
                <a:solidFill>
                  <a:schemeClr val="tx2"/>
                </a:solidFill>
                <a:latin typeface="メイリオ" pitchFamily="50" charset="-128"/>
                <a:ea typeface="メイリオ" pitchFamily="50" charset="-128"/>
              </a:rPr>
              <a:t>つだけ</a:t>
            </a:r>
            <a:r>
              <a:rPr lang="ja-JP" altLang="en-US" sz="2800" u="sng" dirty="0" smtClean="0">
                <a:solidFill>
                  <a:schemeClr val="tx2"/>
                </a:solidFill>
                <a:latin typeface="メイリオ" pitchFamily="50" charset="-128"/>
                <a:ea typeface="メイリオ" pitchFamily="50" charset="-128"/>
              </a:rPr>
              <a:t>数字を乱した場合の影響</a:t>
            </a:r>
            <a:endParaRPr lang="en-US" altLang="ja-JP" sz="2800" dirty="0" smtClean="0">
              <a:solidFill>
                <a:schemeClr val="tx2"/>
              </a:solidFill>
              <a:latin typeface="メイリオ" pitchFamily="50" charset="-128"/>
              <a:ea typeface="メイリオ" pitchFamily="50" charset="-128"/>
            </a:endParaRPr>
          </a:p>
        </p:txBody>
      </p:sp>
      <p:graphicFrame>
        <p:nvGraphicFramePr>
          <p:cNvPr id="6" name="表 5"/>
          <p:cNvGraphicFramePr>
            <a:graphicFrameLocks noGrp="1"/>
          </p:cNvGraphicFramePr>
          <p:nvPr/>
        </p:nvGraphicFramePr>
        <p:xfrm>
          <a:off x="2051720" y="2420888"/>
          <a:ext cx="5040560" cy="2376264"/>
        </p:xfrm>
        <a:graphic>
          <a:graphicData uri="http://schemas.openxmlformats.org/drawingml/2006/table">
            <a:tbl>
              <a:tblPr firstRow="1" bandRow="1"/>
              <a:tblGrid>
                <a:gridCol w="1260140"/>
                <a:gridCol w="1260140"/>
                <a:gridCol w="1260140"/>
                <a:gridCol w="1260140"/>
              </a:tblGrid>
              <a:tr h="59406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406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9406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c</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chemeClr val="accent6">
                        <a:lumMod val="40000"/>
                        <a:lumOff val="60000"/>
                      </a:schemeClr>
                    </a:solidFill>
                  </a:tcPr>
                </a:tc>
              </a:tr>
              <a:tr h="594066">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r>
                        <a:rPr kumimoji="1" lang="en-US" altLang="ja-JP" sz="2400" b="1" dirty="0" smtClean="0">
                          <a:solidFill>
                            <a:srgbClr val="C00000"/>
                          </a:solidFill>
                          <a:latin typeface="メイリオ" pitchFamily="50" charset="-128"/>
                          <a:ea typeface="メイリオ" pitchFamily="50" charset="-128"/>
                        </a:rPr>
                        <a:t>c</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chemeClr val="accent6">
                        <a:lumMod val="40000"/>
                        <a:lumOff val="60000"/>
                      </a:schemeClr>
                    </a:solid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graphicFrame>
        <p:nvGraphicFramePr>
          <p:cNvPr id="11" name="表 10"/>
          <p:cNvGraphicFramePr>
            <a:graphicFrameLocks noGrp="1"/>
          </p:cNvGraphicFramePr>
          <p:nvPr/>
        </p:nvGraphicFramePr>
        <p:xfrm>
          <a:off x="1403647" y="5301208"/>
          <a:ext cx="6336705" cy="1268760"/>
        </p:xfrm>
        <a:graphic>
          <a:graphicData uri="http://schemas.openxmlformats.org/drawingml/2006/table">
            <a:tbl>
              <a:tblPr firstRow="1" bandRow="1"/>
              <a:tblGrid>
                <a:gridCol w="1267341"/>
                <a:gridCol w="1267341"/>
                <a:gridCol w="1267341"/>
                <a:gridCol w="1267341"/>
                <a:gridCol w="1267341"/>
              </a:tblGrid>
              <a:tr h="63438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rgbClr val="C00000"/>
                          </a:solidFill>
                          <a:latin typeface="メイリオ" pitchFamily="50" charset="-128"/>
                          <a:ea typeface="メイリオ" pitchFamily="50" charset="-128"/>
                        </a:rPr>
                        <a:t>c</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1/3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FF00"/>
                    </a:solid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5</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634380">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1" dirty="0" smtClean="0">
                          <a:solidFill>
                            <a:schemeClr val="tx2"/>
                          </a:solidFill>
                          <a:latin typeface="メイリオ" pitchFamily="50" charset="-128"/>
                          <a:ea typeface="メイリオ" pitchFamily="50" charset="-128"/>
                        </a:rPr>
                        <a:t>C.I.</a:t>
                      </a:r>
                      <a:endParaRPr kumimoji="1" lang="ja-JP" altLang="en-US" sz="2400" b="1"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0.49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FF00"/>
                    </a:solid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0.02</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0.06</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r>
            </a:tbl>
          </a:graphicData>
        </a:graphic>
      </p:graphicFrame>
      <p:sp>
        <p:nvSpPr>
          <p:cNvPr id="12" name="正方形/長方形 11"/>
          <p:cNvSpPr/>
          <p:nvPr/>
        </p:nvSpPr>
        <p:spPr>
          <a:xfrm>
            <a:off x="251520" y="3933056"/>
            <a:ext cx="1512168" cy="1200329"/>
          </a:xfrm>
          <a:prstGeom prst="rect">
            <a:avLst/>
          </a:prstGeom>
        </p:spPr>
        <p:txBody>
          <a:bodyPr wrap="square">
            <a:spAutoFit/>
          </a:bodyPr>
          <a:lstStyle/>
          <a:p>
            <a:r>
              <a:rPr lang="ja-JP" altLang="en-US" sz="2400" dirty="0" smtClean="0">
                <a:solidFill>
                  <a:schemeClr val="tx2"/>
                </a:solidFill>
                <a:latin typeface="メイリオ" pitchFamily="50" charset="-128"/>
                <a:ea typeface="メイリオ" pitchFamily="50" charset="-128"/>
              </a:rPr>
              <a:t>順序関係から逆の評価</a:t>
            </a:r>
            <a:endParaRPr lang="ja-JP" altLang="en-US" sz="2400" dirty="0">
              <a:solidFill>
                <a:schemeClr val="tx2"/>
              </a:solidFill>
              <a:latin typeface="メイリオ" pitchFamily="50" charset="-128"/>
              <a:ea typeface="メイリオ" pitchFamily="50" charset="-128"/>
            </a:endParaRPr>
          </a:p>
        </p:txBody>
      </p:sp>
      <p:cxnSp>
        <p:nvCxnSpPr>
          <p:cNvPr id="14" name="直線コネクタ 13"/>
          <p:cNvCxnSpPr/>
          <p:nvPr/>
        </p:nvCxnSpPr>
        <p:spPr>
          <a:xfrm>
            <a:off x="1115616" y="4725144"/>
            <a:ext cx="1872208" cy="792088"/>
          </a:xfrm>
          <a:prstGeom prst="line">
            <a:avLst/>
          </a:prstGeom>
          <a:ln w="317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今日の講義</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評価基準が複数ある場合の意思決定法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数量化意思決定法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階層図</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一対比較</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総合評価</a:t>
            </a:r>
            <a:endParaRPr lang="en-US" altLang="ja-JP" sz="3000" dirty="0" smtClean="0">
              <a:solidFill>
                <a:schemeClr val="bg1">
                  <a:lumMod val="95000"/>
                </a:schemeClr>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一対比較の整合性</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評価基準の階層化</a:t>
            </a:r>
            <a:endParaRPr lang="en-US" altLang="ja-JP" sz="3000" b="1" dirty="0" smtClean="0">
              <a:solidFill>
                <a:srgbClr val="C00000"/>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感度分析</a:t>
            </a:r>
            <a:endParaRPr lang="en-US" altLang="ja-JP" sz="3000" dirty="0" smtClean="0">
              <a:solidFill>
                <a:schemeClr val="bg1">
                  <a:lumMod val="95000"/>
                </a:schemeClr>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評価基準の決め方</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車を買う</a:t>
            </a:r>
            <a:r>
              <a:rPr lang="en-US" altLang="ja-JP" sz="2800" dirty="0" smtClean="0">
                <a:solidFill>
                  <a:schemeClr val="tx2"/>
                </a:solidFill>
                <a:latin typeface="メイリオ" pitchFamily="50" charset="-128"/>
                <a:ea typeface="メイリオ" pitchFamily="50" charset="-128"/>
              </a:rPr>
              <a:t>3</a:t>
            </a:r>
            <a:r>
              <a:rPr lang="ja-JP" altLang="en-US" sz="2800" dirty="0" err="1" smtClean="0">
                <a:solidFill>
                  <a:schemeClr val="tx2"/>
                </a:solidFill>
                <a:latin typeface="メイリオ" pitchFamily="50" charset="-128"/>
                <a:ea typeface="メイリオ" pitchFamily="50" charset="-128"/>
              </a:rPr>
              <a:t>つの</a:t>
            </a:r>
            <a:r>
              <a:rPr lang="ja-JP" altLang="en-US" sz="2800" dirty="0" smtClean="0">
                <a:solidFill>
                  <a:schemeClr val="tx2"/>
                </a:solidFill>
                <a:latin typeface="メイリオ" pitchFamily="50" charset="-128"/>
                <a:ea typeface="メイリオ" pitchFamily="50" charset="-128"/>
              </a:rPr>
              <a:t>基準が，「安く買える」「カーナビがある」「メンテナンスフリー」ならば</a:t>
            </a:r>
            <a:r>
              <a:rPr lang="en-US" altLang="ja-JP" sz="2800" dirty="0" smtClean="0">
                <a:solidFill>
                  <a:schemeClr val="tx2"/>
                </a:solidFill>
                <a:latin typeface="メイリオ" pitchFamily="50" charset="-128"/>
                <a:ea typeface="メイリオ" pitchFamily="50" charset="-128"/>
              </a:rPr>
              <a:t>…</a:t>
            </a:r>
          </a:p>
          <a:p>
            <a:pPr>
              <a:buNone/>
            </a:pPr>
            <a:r>
              <a:rPr lang="ja-JP" altLang="en-US" sz="2800" dirty="0" smtClean="0">
                <a:solidFill>
                  <a:schemeClr val="tx2"/>
                </a:solidFill>
                <a:latin typeface="メイリオ" pitchFamily="50" charset="-128"/>
                <a:ea typeface="メイリオ" pitchFamily="50" charset="-128"/>
              </a:rPr>
              <a:t>　　 「カーナビがある」「メンテナンスフリー」はどっちも</a:t>
            </a:r>
            <a:r>
              <a:rPr lang="ja-JP" altLang="en-US" sz="2800" b="1" dirty="0" smtClean="0">
                <a:solidFill>
                  <a:srgbClr val="C00000"/>
                </a:solidFill>
                <a:latin typeface="メイリオ" pitchFamily="50" charset="-128"/>
                <a:ea typeface="メイリオ" pitchFamily="50" charset="-128"/>
              </a:rPr>
              <a:t>装備</a:t>
            </a:r>
            <a:r>
              <a:rPr lang="ja-JP" altLang="en-US" sz="2800" dirty="0" smtClean="0">
                <a:solidFill>
                  <a:schemeClr val="tx2"/>
                </a:solidFill>
                <a:latin typeface="メイリオ" pitchFamily="50" charset="-128"/>
                <a:ea typeface="メイリオ" pitchFamily="50" charset="-128"/>
              </a:rPr>
              <a:t>のこと考えられる！</a:t>
            </a:r>
            <a:r>
              <a:rPr lang="en-US" altLang="ja-JP" sz="2800" dirty="0" smtClean="0">
                <a:solidFill>
                  <a:schemeClr val="tx2"/>
                </a:solidFill>
                <a:latin typeface="メイリオ" pitchFamily="50" charset="-128"/>
                <a:ea typeface="メイリオ" pitchFamily="50" charset="-128"/>
              </a:rPr>
              <a:t>(</a:t>
            </a:r>
            <a:r>
              <a:rPr lang="ja-JP" altLang="en-US" sz="2800" b="1" dirty="0" smtClean="0">
                <a:solidFill>
                  <a:srgbClr val="C00000"/>
                </a:solidFill>
                <a:latin typeface="メイリオ" pitchFamily="50" charset="-128"/>
                <a:ea typeface="メイリオ" pitchFamily="50" charset="-128"/>
              </a:rPr>
              <a:t>装備の基準が　ダブルカウント</a:t>
            </a:r>
            <a:r>
              <a:rPr lang="ja-JP" altLang="en-US" sz="2800" dirty="0" smtClean="0">
                <a:solidFill>
                  <a:schemeClr val="tx2"/>
                </a:solidFill>
                <a:latin typeface="メイリオ" pitchFamily="50" charset="-128"/>
                <a:ea typeface="メイリオ" pitchFamily="50" charset="-128"/>
              </a:rPr>
              <a:t>されている</a:t>
            </a:r>
            <a:r>
              <a:rPr lang="en-US" altLang="ja-JP" sz="2800" dirty="0" smtClean="0">
                <a:solidFill>
                  <a:schemeClr val="tx2"/>
                </a:solidFill>
                <a:latin typeface="メイリオ" pitchFamily="50" charset="-128"/>
                <a:ea typeface="メイリオ" pitchFamily="50" charset="-128"/>
              </a:rPr>
              <a:t>)</a:t>
            </a: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同類項をまとめる</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階層構造にする</a:t>
            </a:r>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sp>
        <p:nvSpPr>
          <p:cNvPr id="7" name="右矢印 6"/>
          <p:cNvSpPr/>
          <p:nvPr/>
        </p:nvSpPr>
        <p:spPr>
          <a:xfrm>
            <a:off x="755576" y="2708920"/>
            <a:ext cx="432048" cy="216024"/>
          </a:xfrm>
          <a:prstGeom prst="rightArrow">
            <a:avLst/>
          </a:prstGeom>
          <a:solidFill>
            <a:srgbClr val="FFC000"/>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7884368" y="56818"/>
            <a:ext cx="1210588" cy="707886"/>
          </a:xfrm>
          <a:prstGeom prst="rect">
            <a:avLst/>
          </a:prstGeom>
          <a:ln w="22225">
            <a:solidFill>
              <a:srgbClr val="C00000"/>
            </a:solidFill>
          </a:ln>
        </p:spPr>
        <p:txBody>
          <a:bodyPr wrap="none">
            <a:spAutoFit/>
          </a:bodyPr>
          <a:lstStyle/>
          <a:p>
            <a:r>
              <a:rPr lang="ja-JP" altLang="en-US" sz="2000" dirty="0" smtClean="0">
                <a:solidFill>
                  <a:schemeClr val="tx2"/>
                </a:solidFill>
                <a:latin typeface="メイリオ" pitchFamily="50" charset="-128"/>
                <a:ea typeface="メイリオ" pitchFamily="50" charset="-128"/>
              </a:rPr>
              <a:t>テキスト</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P.159</a:t>
            </a:r>
            <a:r>
              <a:rPr lang="ja-JP" altLang="en-US" sz="2000" dirty="0" smtClean="0">
                <a:solidFill>
                  <a:schemeClr val="tx2"/>
                </a:solidFill>
                <a:latin typeface="メイリオ" pitchFamily="50" charset="-128"/>
                <a:ea typeface="メイリオ" pitchFamily="50" charset="-128"/>
              </a:rPr>
              <a:t>～</a:t>
            </a:r>
            <a:endParaRPr lang="ja-JP" altLang="en-US" sz="20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判断基準の整理</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640960" cy="4968552"/>
          </a:xfrm>
        </p:spPr>
        <p:txBody>
          <a:bodyPr>
            <a:normAutofit/>
          </a:bodyPr>
          <a:lstStyle/>
          <a:p>
            <a:r>
              <a:rPr lang="ja-JP" altLang="en-US" sz="2800" dirty="0" smtClean="0">
                <a:solidFill>
                  <a:schemeClr val="tx2"/>
                </a:solidFill>
                <a:latin typeface="メイリオ" pitchFamily="50" charset="-128"/>
                <a:ea typeface="メイリオ" pitchFamily="50" charset="-128"/>
              </a:rPr>
              <a:t>例</a:t>
            </a:r>
            <a:r>
              <a:rPr lang="en-US" altLang="ja-JP" sz="2800" dirty="0" smtClean="0">
                <a:solidFill>
                  <a:schemeClr val="tx2"/>
                </a:solidFill>
                <a:latin typeface="メイリオ" pitchFamily="50" charset="-128"/>
                <a:ea typeface="メイリオ" pitchFamily="50" charset="-128"/>
              </a:rPr>
              <a:t>1</a:t>
            </a:r>
            <a:r>
              <a:rPr lang="ja-JP" altLang="en-US" sz="2800" dirty="0" smtClean="0">
                <a:solidFill>
                  <a:schemeClr val="tx2"/>
                </a:solidFill>
                <a:latin typeface="メイリオ" pitchFamily="50" charset="-128"/>
                <a:ea typeface="メイリオ" pitchFamily="50" charset="-128"/>
              </a:rPr>
              <a:t>：評価基準　経済性：快適性＝</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1</a:t>
            </a: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例</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：評価基準　価格，燃費，装備</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価格：装備＝経済性：快適性＝</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1</a:t>
            </a:r>
          </a:p>
          <a:p>
            <a:pPr>
              <a:buNone/>
            </a:pPr>
            <a:r>
              <a:rPr lang="ja-JP" altLang="en-US" sz="2800" dirty="0" smtClean="0">
                <a:solidFill>
                  <a:schemeClr val="tx2"/>
                </a:solidFill>
                <a:latin typeface="メイリオ" pitchFamily="50" charset="-128"/>
                <a:ea typeface="メイリオ" pitchFamily="50" charset="-128"/>
              </a:rPr>
              <a:t>　　燃費：装備＝経済性：快適性＝</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1</a:t>
            </a:r>
          </a:p>
          <a:p>
            <a:pPr>
              <a:buNone/>
            </a:pPr>
            <a:r>
              <a:rPr lang="ja-JP" altLang="en-US" sz="2800" dirty="0" smtClean="0">
                <a:solidFill>
                  <a:schemeClr val="tx2"/>
                </a:solidFill>
                <a:latin typeface="メイリオ" pitchFamily="50" charset="-128"/>
                <a:ea typeface="メイリオ" pitchFamily="50" charset="-128"/>
              </a:rPr>
              <a:t>　　価格：燃費：装備＝</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2</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1</a:t>
            </a:r>
          </a:p>
          <a:p>
            <a:pPr>
              <a:buNone/>
            </a:pPr>
            <a:r>
              <a:rPr lang="ja-JP" altLang="en-US" sz="2800" dirty="0" smtClean="0">
                <a:solidFill>
                  <a:schemeClr val="tx2"/>
                </a:solidFill>
                <a:latin typeface="メイリオ" pitchFamily="50" charset="-128"/>
                <a:ea typeface="メイリオ" pitchFamily="50" charset="-128"/>
              </a:rPr>
              <a:t>　　経済性</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価格</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燃費</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：装備＝</a:t>
            </a:r>
            <a:r>
              <a:rPr lang="en-US" altLang="ja-JP" sz="2800" dirty="0" smtClean="0">
                <a:solidFill>
                  <a:schemeClr val="tx2"/>
                </a:solidFill>
                <a:latin typeface="メイリオ" pitchFamily="50" charset="-128"/>
                <a:ea typeface="メイリオ" pitchFamily="50" charset="-128"/>
              </a:rPr>
              <a:t>4</a:t>
            </a:r>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1</a:t>
            </a:r>
          </a:p>
        </p:txBody>
      </p:sp>
      <p:sp>
        <p:nvSpPr>
          <p:cNvPr id="5" name="左中かっこ 4"/>
          <p:cNvSpPr/>
          <p:nvPr/>
        </p:nvSpPr>
        <p:spPr>
          <a:xfrm>
            <a:off x="827584" y="4221088"/>
            <a:ext cx="72008" cy="1008112"/>
          </a:xfrm>
          <a:prstGeom prst="lef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6" name="右矢印 5"/>
          <p:cNvSpPr/>
          <p:nvPr/>
        </p:nvSpPr>
        <p:spPr>
          <a:xfrm>
            <a:off x="539552" y="4365104"/>
            <a:ext cx="504056" cy="216024"/>
          </a:xfrm>
          <a:prstGeom prst="right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基準の階層化</a:t>
            </a:r>
            <a:endParaRPr kumimoji="1" lang="ja-JP" altLang="en-US" dirty="0">
              <a:latin typeface="メイリオ" pitchFamily="50" charset="-128"/>
              <a:ea typeface="メイリオ" pitchFamily="50" charset="-128"/>
            </a:endParaRPr>
          </a:p>
        </p:txBody>
      </p:sp>
      <p:sp>
        <p:nvSpPr>
          <p:cNvPr id="8" name="正方形/長方形 7"/>
          <p:cNvSpPr/>
          <p:nvPr/>
        </p:nvSpPr>
        <p:spPr>
          <a:xfrm>
            <a:off x="1475656" y="2348880"/>
            <a:ext cx="1296144"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車の</a:t>
            </a:r>
            <a:r>
              <a:rPr lang="ja-JP" altLang="en-US" sz="2000" dirty="0" smtClean="0">
                <a:solidFill>
                  <a:schemeClr val="tx2"/>
                </a:solidFill>
                <a:latin typeface="メイリオ" pitchFamily="50" charset="-128"/>
                <a:ea typeface="メイリオ" pitchFamily="50" charset="-128"/>
              </a:rPr>
              <a:t>選択</a:t>
            </a:r>
            <a:endParaRPr kumimoji="1" lang="ja-JP" altLang="en-US" sz="2000" dirty="0">
              <a:solidFill>
                <a:schemeClr val="tx2"/>
              </a:solidFill>
              <a:latin typeface="メイリオ" pitchFamily="50" charset="-128"/>
              <a:ea typeface="メイリオ" pitchFamily="50" charset="-128"/>
            </a:endParaRPr>
          </a:p>
        </p:txBody>
      </p:sp>
      <p:sp>
        <p:nvSpPr>
          <p:cNvPr id="9" name="正方形/長方形 8"/>
          <p:cNvSpPr/>
          <p:nvPr/>
        </p:nvSpPr>
        <p:spPr>
          <a:xfrm>
            <a:off x="611560" y="3573016"/>
            <a:ext cx="864096"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価格</a:t>
            </a:r>
            <a:endParaRPr kumimoji="1" lang="ja-JP" altLang="en-US" sz="2000" dirty="0">
              <a:solidFill>
                <a:schemeClr val="tx2"/>
              </a:solidFill>
              <a:latin typeface="メイリオ" pitchFamily="50" charset="-128"/>
              <a:ea typeface="メイリオ" pitchFamily="50" charset="-128"/>
            </a:endParaRPr>
          </a:p>
        </p:txBody>
      </p:sp>
      <p:sp>
        <p:nvSpPr>
          <p:cNvPr id="10" name="正方形/長方形 9"/>
          <p:cNvSpPr/>
          <p:nvPr/>
        </p:nvSpPr>
        <p:spPr>
          <a:xfrm>
            <a:off x="1691680" y="3573016"/>
            <a:ext cx="864096"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燃費</a:t>
            </a:r>
            <a:endParaRPr kumimoji="1" lang="ja-JP" altLang="en-US" sz="2000" dirty="0">
              <a:solidFill>
                <a:schemeClr val="tx2"/>
              </a:solidFill>
              <a:latin typeface="メイリオ" pitchFamily="50" charset="-128"/>
              <a:ea typeface="メイリオ" pitchFamily="50" charset="-128"/>
            </a:endParaRPr>
          </a:p>
        </p:txBody>
      </p:sp>
      <p:sp>
        <p:nvSpPr>
          <p:cNvPr id="11" name="正方形/長方形 10"/>
          <p:cNvSpPr/>
          <p:nvPr/>
        </p:nvSpPr>
        <p:spPr>
          <a:xfrm>
            <a:off x="2915816" y="3573016"/>
            <a:ext cx="864096"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2"/>
                </a:solidFill>
                <a:latin typeface="メイリオ" pitchFamily="50" charset="-128"/>
                <a:ea typeface="メイリオ" pitchFamily="50" charset="-128"/>
              </a:rPr>
              <a:t>機能</a:t>
            </a:r>
            <a:endParaRPr kumimoji="1" lang="ja-JP" altLang="en-US" sz="2000" dirty="0">
              <a:solidFill>
                <a:schemeClr val="tx2"/>
              </a:solidFill>
              <a:latin typeface="メイリオ" pitchFamily="50" charset="-128"/>
              <a:ea typeface="メイリオ" pitchFamily="50" charset="-128"/>
            </a:endParaRPr>
          </a:p>
        </p:txBody>
      </p:sp>
      <p:sp>
        <p:nvSpPr>
          <p:cNvPr id="12" name="正方形/長方形 11"/>
          <p:cNvSpPr/>
          <p:nvPr/>
        </p:nvSpPr>
        <p:spPr>
          <a:xfrm>
            <a:off x="395536" y="4869160"/>
            <a:ext cx="1008112"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トヨタ</a:t>
            </a:r>
            <a:endParaRPr kumimoji="1" lang="ja-JP" altLang="en-US" sz="2000" dirty="0">
              <a:solidFill>
                <a:schemeClr val="tx2"/>
              </a:solidFill>
              <a:latin typeface="メイリオ" pitchFamily="50" charset="-128"/>
              <a:ea typeface="メイリオ" pitchFamily="50" charset="-128"/>
            </a:endParaRPr>
          </a:p>
        </p:txBody>
      </p:sp>
      <p:sp>
        <p:nvSpPr>
          <p:cNvPr id="13" name="正方形/長方形 12"/>
          <p:cNvSpPr/>
          <p:nvPr/>
        </p:nvSpPr>
        <p:spPr>
          <a:xfrm>
            <a:off x="1475656" y="4869160"/>
            <a:ext cx="1296144"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2"/>
                </a:solidFill>
                <a:latin typeface="メイリオ" pitchFamily="50" charset="-128"/>
                <a:ea typeface="メイリオ" pitchFamily="50" charset="-128"/>
              </a:rPr>
              <a:t>ニッサン</a:t>
            </a:r>
            <a:endParaRPr kumimoji="1" lang="ja-JP" altLang="en-US" sz="2000" dirty="0">
              <a:solidFill>
                <a:schemeClr val="tx2"/>
              </a:solidFill>
              <a:latin typeface="メイリオ" pitchFamily="50" charset="-128"/>
              <a:ea typeface="メイリオ" pitchFamily="50" charset="-128"/>
            </a:endParaRPr>
          </a:p>
        </p:txBody>
      </p:sp>
      <p:sp>
        <p:nvSpPr>
          <p:cNvPr id="14" name="正方形/長方形 13"/>
          <p:cNvSpPr/>
          <p:nvPr/>
        </p:nvSpPr>
        <p:spPr>
          <a:xfrm>
            <a:off x="2843808" y="4869160"/>
            <a:ext cx="1008112"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ベンツ</a:t>
            </a:r>
            <a:endParaRPr kumimoji="1" lang="ja-JP" altLang="en-US" sz="2000" dirty="0">
              <a:solidFill>
                <a:schemeClr val="tx2"/>
              </a:solidFill>
              <a:latin typeface="メイリオ" pitchFamily="50" charset="-128"/>
              <a:ea typeface="メイリオ" pitchFamily="50" charset="-128"/>
            </a:endParaRPr>
          </a:p>
        </p:txBody>
      </p:sp>
      <p:cxnSp>
        <p:nvCxnSpPr>
          <p:cNvPr id="17" name="カギ線コネクタ 16"/>
          <p:cNvCxnSpPr>
            <a:stCxn id="8" idx="2"/>
            <a:endCxn id="9" idx="0"/>
          </p:cNvCxnSpPr>
          <p:nvPr/>
        </p:nvCxnSpPr>
        <p:spPr>
          <a:xfrm rot="5400000">
            <a:off x="1259632" y="2708920"/>
            <a:ext cx="648072" cy="1080120"/>
          </a:xfrm>
          <a:prstGeom prst="bentConnector3">
            <a:avLst>
              <a:gd name="adj1" fmla="val 50000"/>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カギ線コネクタ 17"/>
          <p:cNvCxnSpPr>
            <a:stCxn id="8" idx="2"/>
            <a:endCxn id="11" idx="0"/>
          </p:cNvCxnSpPr>
          <p:nvPr/>
        </p:nvCxnSpPr>
        <p:spPr>
          <a:xfrm rot="16200000" flipH="1">
            <a:off x="2411760" y="2636912"/>
            <a:ext cx="648072" cy="1224136"/>
          </a:xfrm>
          <a:prstGeom prst="bentConnector3">
            <a:avLst>
              <a:gd name="adj1" fmla="val 50000"/>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9" name="カギ線コネクタ 18"/>
          <p:cNvCxnSpPr>
            <a:stCxn id="11" idx="2"/>
            <a:endCxn id="9" idx="2"/>
          </p:cNvCxnSpPr>
          <p:nvPr/>
        </p:nvCxnSpPr>
        <p:spPr>
          <a:xfrm rot="5400000">
            <a:off x="2195736" y="2996952"/>
            <a:ext cx="12700" cy="2304256"/>
          </a:xfrm>
          <a:prstGeom prst="bentConnector3">
            <a:avLst>
              <a:gd name="adj1" fmla="val 1800000"/>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a:stCxn id="10" idx="2"/>
            <a:endCxn id="13" idx="0"/>
          </p:cNvCxnSpPr>
          <p:nvPr/>
        </p:nvCxnSpPr>
        <p:spPr>
          <a:xfrm>
            <a:off x="2123728" y="4149080"/>
            <a:ext cx="0" cy="72008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1" name="カギ線コネクタ 20"/>
          <p:cNvCxnSpPr>
            <a:stCxn id="12" idx="0"/>
            <a:endCxn id="14" idx="0"/>
          </p:cNvCxnSpPr>
          <p:nvPr/>
        </p:nvCxnSpPr>
        <p:spPr>
          <a:xfrm rot="5400000" flipH="1" flipV="1">
            <a:off x="2123728" y="3645024"/>
            <a:ext cx="12700" cy="2448272"/>
          </a:xfrm>
          <a:prstGeom prst="bentConnector3">
            <a:avLst>
              <a:gd name="adj1" fmla="val 1800000"/>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a:stCxn id="8" idx="2"/>
            <a:endCxn id="10" idx="0"/>
          </p:cNvCxnSpPr>
          <p:nvPr/>
        </p:nvCxnSpPr>
        <p:spPr>
          <a:xfrm>
            <a:off x="2123728" y="2924944"/>
            <a:ext cx="0" cy="648072"/>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83" name="正方形/長方形 82"/>
          <p:cNvSpPr/>
          <p:nvPr/>
        </p:nvSpPr>
        <p:spPr>
          <a:xfrm>
            <a:off x="5940152" y="1916832"/>
            <a:ext cx="1296144"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車の</a:t>
            </a:r>
            <a:r>
              <a:rPr lang="ja-JP" altLang="en-US" sz="2000" dirty="0" smtClean="0">
                <a:solidFill>
                  <a:schemeClr val="tx2"/>
                </a:solidFill>
                <a:latin typeface="メイリオ" pitchFamily="50" charset="-128"/>
                <a:ea typeface="メイリオ" pitchFamily="50" charset="-128"/>
              </a:rPr>
              <a:t>選択</a:t>
            </a:r>
            <a:endParaRPr kumimoji="1" lang="ja-JP" altLang="en-US" sz="2000" dirty="0">
              <a:solidFill>
                <a:schemeClr val="tx2"/>
              </a:solidFill>
              <a:latin typeface="メイリオ" pitchFamily="50" charset="-128"/>
              <a:ea typeface="メイリオ" pitchFamily="50" charset="-128"/>
            </a:endParaRPr>
          </a:p>
        </p:txBody>
      </p:sp>
      <p:sp>
        <p:nvSpPr>
          <p:cNvPr id="84" name="正方形/長方形 83"/>
          <p:cNvSpPr/>
          <p:nvPr/>
        </p:nvSpPr>
        <p:spPr>
          <a:xfrm>
            <a:off x="4788024" y="4293096"/>
            <a:ext cx="864096"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価格</a:t>
            </a:r>
            <a:endParaRPr kumimoji="1" lang="ja-JP" altLang="en-US" sz="2000" dirty="0">
              <a:solidFill>
                <a:schemeClr val="tx2"/>
              </a:solidFill>
              <a:latin typeface="メイリオ" pitchFamily="50" charset="-128"/>
              <a:ea typeface="メイリオ" pitchFamily="50" charset="-128"/>
            </a:endParaRPr>
          </a:p>
        </p:txBody>
      </p:sp>
      <p:sp>
        <p:nvSpPr>
          <p:cNvPr id="85" name="正方形/長方形 84"/>
          <p:cNvSpPr/>
          <p:nvPr/>
        </p:nvSpPr>
        <p:spPr>
          <a:xfrm>
            <a:off x="5868144" y="4293096"/>
            <a:ext cx="864096"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燃費</a:t>
            </a:r>
            <a:endParaRPr kumimoji="1" lang="ja-JP" altLang="en-US" sz="2000" dirty="0">
              <a:solidFill>
                <a:schemeClr val="tx2"/>
              </a:solidFill>
              <a:latin typeface="メイリオ" pitchFamily="50" charset="-128"/>
              <a:ea typeface="メイリオ" pitchFamily="50" charset="-128"/>
            </a:endParaRPr>
          </a:p>
        </p:txBody>
      </p:sp>
      <p:sp>
        <p:nvSpPr>
          <p:cNvPr id="86" name="正方形/長方形 85"/>
          <p:cNvSpPr/>
          <p:nvPr/>
        </p:nvSpPr>
        <p:spPr>
          <a:xfrm>
            <a:off x="7092280" y="3140968"/>
            <a:ext cx="864096"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装備</a:t>
            </a:r>
            <a:endParaRPr kumimoji="1" lang="ja-JP" altLang="en-US" sz="2000" dirty="0">
              <a:solidFill>
                <a:schemeClr val="tx2"/>
              </a:solidFill>
              <a:latin typeface="メイリオ" pitchFamily="50" charset="-128"/>
              <a:ea typeface="メイリオ" pitchFamily="50" charset="-128"/>
            </a:endParaRPr>
          </a:p>
        </p:txBody>
      </p:sp>
      <p:sp>
        <p:nvSpPr>
          <p:cNvPr id="87" name="正方形/長方形 86"/>
          <p:cNvSpPr/>
          <p:nvPr/>
        </p:nvSpPr>
        <p:spPr>
          <a:xfrm>
            <a:off x="5004048" y="5949280"/>
            <a:ext cx="1008112"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トヨタ</a:t>
            </a:r>
            <a:endParaRPr kumimoji="1" lang="ja-JP" altLang="en-US" sz="2000" dirty="0">
              <a:solidFill>
                <a:schemeClr val="tx2"/>
              </a:solidFill>
              <a:latin typeface="メイリオ" pitchFamily="50" charset="-128"/>
              <a:ea typeface="メイリオ" pitchFamily="50" charset="-128"/>
            </a:endParaRPr>
          </a:p>
        </p:txBody>
      </p:sp>
      <p:sp>
        <p:nvSpPr>
          <p:cNvPr id="88" name="正方形/長方形 87"/>
          <p:cNvSpPr/>
          <p:nvPr/>
        </p:nvSpPr>
        <p:spPr>
          <a:xfrm>
            <a:off x="6084168" y="5949280"/>
            <a:ext cx="1296144"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chemeClr val="tx2"/>
                </a:solidFill>
                <a:latin typeface="メイリオ" pitchFamily="50" charset="-128"/>
                <a:ea typeface="メイリオ" pitchFamily="50" charset="-128"/>
              </a:rPr>
              <a:t>ニッサン</a:t>
            </a:r>
            <a:endParaRPr kumimoji="1" lang="ja-JP" altLang="en-US" sz="2000" dirty="0">
              <a:solidFill>
                <a:schemeClr val="tx2"/>
              </a:solidFill>
              <a:latin typeface="メイリオ" pitchFamily="50" charset="-128"/>
              <a:ea typeface="メイリオ" pitchFamily="50" charset="-128"/>
            </a:endParaRPr>
          </a:p>
        </p:txBody>
      </p:sp>
      <p:sp>
        <p:nvSpPr>
          <p:cNvPr id="89" name="正方形/長方形 88"/>
          <p:cNvSpPr/>
          <p:nvPr/>
        </p:nvSpPr>
        <p:spPr>
          <a:xfrm>
            <a:off x="7452320" y="5949280"/>
            <a:ext cx="1008112"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ベンツ</a:t>
            </a:r>
            <a:endParaRPr kumimoji="1" lang="ja-JP" altLang="en-US" sz="2000" dirty="0">
              <a:solidFill>
                <a:schemeClr val="tx2"/>
              </a:solidFill>
              <a:latin typeface="メイリオ" pitchFamily="50" charset="-128"/>
              <a:ea typeface="メイリオ" pitchFamily="50" charset="-128"/>
            </a:endParaRPr>
          </a:p>
        </p:txBody>
      </p:sp>
      <p:cxnSp>
        <p:nvCxnSpPr>
          <p:cNvPr id="91" name="カギ線コネクタ 90"/>
          <p:cNvCxnSpPr>
            <a:stCxn id="83" idx="2"/>
            <a:endCxn id="86" idx="0"/>
          </p:cNvCxnSpPr>
          <p:nvPr/>
        </p:nvCxnSpPr>
        <p:spPr>
          <a:xfrm rot="16200000" flipH="1">
            <a:off x="6732240" y="2348880"/>
            <a:ext cx="648072" cy="936104"/>
          </a:xfrm>
          <a:prstGeom prst="bentConnector3">
            <a:avLst>
              <a:gd name="adj1" fmla="val 50000"/>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4" name="カギ線コネクタ 93"/>
          <p:cNvCxnSpPr>
            <a:stCxn id="87" idx="0"/>
            <a:endCxn id="89" idx="0"/>
          </p:cNvCxnSpPr>
          <p:nvPr/>
        </p:nvCxnSpPr>
        <p:spPr>
          <a:xfrm rot="5400000" flipH="1" flipV="1">
            <a:off x="6732240" y="4725144"/>
            <a:ext cx="12700" cy="2448272"/>
          </a:xfrm>
          <a:prstGeom prst="bentConnector3">
            <a:avLst>
              <a:gd name="adj1" fmla="val 1800000"/>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6" name="カギ線コネクタ 95"/>
          <p:cNvCxnSpPr>
            <a:stCxn id="84" idx="2"/>
            <a:endCxn id="85" idx="2"/>
          </p:cNvCxnSpPr>
          <p:nvPr/>
        </p:nvCxnSpPr>
        <p:spPr>
          <a:xfrm rot="16200000" flipH="1">
            <a:off x="5760132" y="4329100"/>
            <a:ext cx="12700" cy="1080120"/>
          </a:xfrm>
          <a:prstGeom prst="bentConnector3">
            <a:avLst>
              <a:gd name="adj1" fmla="val 2345457"/>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0" name="カギ線コネクタ 99"/>
          <p:cNvCxnSpPr>
            <a:stCxn id="84" idx="0"/>
            <a:endCxn id="85" idx="0"/>
          </p:cNvCxnSpPr>
          <p:nvPr/>
        </p:nvCxnSpPr>
        <p:spPr>
          <a:xfrm rot="5400000" flipH="1" flipV="1">
            <a:off x="5760132" y="3753036"/>
            <a:ext cx="12700" cy="1080120"/>
          </a:xfrm>
          <a:prstGeom prst="bentConnector3">
            <a:avLst>
              <a:gd name="adj1" fmla="val 3000001"/>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04" name="正方形/長方形 103"/>
          <p:cNvSpPr/>
          <p:nvPr/>
        </p:nvSpPr>
        <p:spPr>
          <a:xfrm>
            <a:off x="5220072" y="3140968"/>
            <a:ext cx="1008112" cy="576064"/>
          </a:xfrm>
          <a:prstGeom prst="rect">
            <a:avLst/>
          </a:prstGeom>
          <a:noFill/>
          <a:ln w="254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2"/>
                </a:solidFill>
                <a:latin typeface="メイリオ" pitchFamily="50" charset="-128"/>
                <a:ea typeface="メイリオ" pitchFamily="50" charset="-128"/>
              </a:rPr>
              <a:t>経済性</a:t>
            </a:r>
            <a:endParaRPr kumimoji="1" lang="ja-JP" altLang="en-US" sz="2000" dirty="0">
              <a:solidFill>
                <a:schemeClr val="tx2"/>
              </a:solidFill>
              <a:latin typeface="メイリオ" pitchFamily="50" charset="-128"/>
              <a:ea typeface="メイリオ" pitchFamily="50" charset="-128"/>
            </a:endParaRPr>
          </a:p>
        </p:txBody>
      </p:sp>
      <p:cxnSp>
        <p:nvCxnSpPr>
          <p:cNvPr id="106" name="直線コネクタ 105"/>
          <p:cNvCxnSpPr>
            <a:endCxn id="104" idx="2"/>
          </p:cNvCxnSpPr>
          <p:nvPr/>
        </p:nvCxnSpPr>
        <p:spPr>
          <a:xfrm flipV="1">
            <a:off x="5724128" y="3717032"/>
            <a:ext cx="0" cy="216024"/>
          </a:xfrm>
          <a:prstGeom prst="line">
            <a:avLst/>
          </a:prstGeom>
          <a:ln w="317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07" name="カギ線コネクタ 106"/>
          <p:cNvCxnSpPr>
            <a:stCxn id="83" idx="2"/>
            <a:endCxn id="104" idx="0"/>
          </p:cNvCxnSpPr>
          <p:nvPr/>
        </p:nvCxnSpPr>
        <p:spPr>
          <a:xfrm rot="5400000">
            <a:off x="5832140" y="2384884"/>
            <a:ext cx="648072" cy="864096"/>
          </a:xfrm>
          <a:prstGeom prst="bentConnector3">
            <a:avLst>
              <a:gd name="adj1" fmla="val 50000"/>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flipV="1">
            <a:off x="5724128" y="5157192"/>
            <a:ext cx="0" cy="216024"/>
          </a:xfrm>
          <a:prstGeom prst="line">
            <a:avLst/>
          </a:prstGeom>
          <a:ln w="317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7" name="カギ線コネクタ 116"/>
          <p:cNvCxnSpPr>
            <a:endCxn id="86" idx="2"/>
          </p:cNvCxnSpPr>
          <p:nvPr/>
        </p:nvCxnSpPr>
        <p:spPr>
          <a:xfrm flipV="1">
            <a:off x="5724128" y="3717032"/>
            <a:ext cx="1800200" cy="1656184"/>
          </a:xfrm>
          <a:prstGeom prst="bentConnector2">
            <a:avLst/>
          </a:prstGeom>
          <a:ln w="3175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flipV="1">
            <a:off x="6660232" y="5373216"/>
            <a:ext cx="0" cy="576064"/>
          </a:xfrm>
          <a:prstGeom prst="line">
            <a:avLst/>
          </a:prstGeom>
          <a:ln w="317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今日の講義</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bg1">
                    <a:lumMod val="95000"/>
                  </a:schemeClr>
                </a:solidFill>
                <a:latin typeface="メイリオ" pitchFamily="50" charset="-128"/>
                <a:ea typeface="メイリオ" pitchFamily="50" charset="-128"/>
              </a:rPr>
              <a:t>評価基準が複数ある場合の意思決定法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数量化意思決定法</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階層図</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一対比較</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総合評価</a:t>
            </a:r>
            <a:endParaRPr lang="en-US" altLang="ja-JP" sz="3000" dirty="0" smtClean="0">
              <a:solidFill>
                <a:schemeClr val="bg1">
                  <a:lumMod val="95000"/>
                </a:schemeClr>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一対比較の整合性</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dirty="0" smtClean="0">
                <a:solidFill>
                  <a:schemeClr val="bg1">
                    <a:lumMod val="95000"/>
                  </a:schemeClr>
                </a:solidFill>
                <a:latin typeface="メイリオ" pitchFamily="50" charset="-128"/>
                <a:ea typeface="メイリオ" pitchFamily="50" charset="-128"/>
              </a:rPr>
              <a:t>評価基準の階層化</a:t>
            </a:r>
            <a:endParaRPr lang="en-US" altLang="ja-JP" sz="3000" dirty="0" smtClean="0">
              <a:solidFill>
                <a:schemeClr val="bg1">
                  <a:lumMod val="95000"/>
                </a:schemeClr>
              </a:solidFill>
              <a:latin typeface="メイリオ" pitchFamily="50" charset="-128"/>
              <a:ea typeface="メイリオ" pitchFamily="50" charset="-128"/>
            </a:endParaRPr>
          </a:p>
          <a:p>
            <a:r>
              <a:rPr lang="ja-JP" altLang="en-US" sz="3000" b="1" dirty="0" smtClean="0">
                <a:solidFill>
                  <a:srgbClr val="C00000"/>
                </a:solidFill>
                <a:latin typeface="メイリオ" pitchFamily="50" charset="-128"/>
                <a:ea typeface="メイリオ" pitchFamily="50" charset="-128"/>
              </a:rPr>
              <a:t>感度分析</a:t>
            </a:r>
            <a:endParaRPr lang="en-US" altLang="ja-JP" sz="3000" b="1" dirty="0" smtClean="0">
              <a:solidFill>
                <a:srgbClr val="C00000"/>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kumimoji="1" lang="ja-JP" altLang="en-US" dirty="0" smtClean="0">
                <a:latin typeface="メイリオ" pitchFamily="50" charset="-128"/>
                <a:ea typeface="メイリオ" pitchFamily="50" charset="-128"/>
              </a:rPr>
              <a:t>結果の信頼性と感度分析</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712968" cy="4968552"/>
          </a:xfrm>
        </p:spPr>
        <p:txBody>
          <a:bodyPr>
            <a:normAutofit/>
          </a:bodyPr>
          <a:lstStyle/>
          <a:p>
            <a:r>
              <a:rPr lang="ja-JP" altLang="en-US" sz="2800" dirty="0" smtClean="0">
                <a:solidFill>
                  <a:schemeClr val="tx2"/>
                </a:solidFill>
                <a:latin typeface="メイリオ" pitchFamily="50" charset="-128"/>
                <a:ea typeface="メイリオ" pitchFamily="50" charset="-128"/>
              </a:rPr>
              <a:t>一対比較とは常に同じとは限らない</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評価基準が変われば，最終結果も変わる可能性あり</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けど，ころころ結果が変わるようではダメ！</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b="1" dirty="0" smtClean="0">
                <a:solidFill>
                  <a:srgbClr val="C00000"/>
                </a:solidFill>
                <a:latin typeface="メイリオ" pitchFamily="50" charset="-128"/>
                <a:ea typeface="メイリオ" pitchFamily="50" charset="-128"/>
              </a:rPr>
              <a:t>一対比較の違いが最終決定に及ぼす影響は？</a:t>
            </a:r>
            <a:endParaRPr lang="en-US" altLang="ja-JP" sz="2800" b="1" dirty="0" smtClean="0">
              <a:solidFill>
                <a:srgbClr val="C00000"/>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dirty="0" smtClean="0">
                <a:solidFill>
                  <a:schemeClr val="tx2"/>
                </a:solidFill>
                <a:latin typeface="メイリオ" pitchFamily="50" charset="-128"/>
                <a:ea typeface="メイリオ" pitchFamily="50" charset="-128"/>
              </a:rPr>
              <a:t>テキスト</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P.161</a:t>
            </a:r>
            <a:r>
              <a:rPr lang="ja-JP" altLang="en-US" sz="2000" dirty="0" smtClean="0">
                <a:solidFill>
                  <a:schemeClr val="tx2"/>
                </a:solidFill>
                <a:latin typeface="メイリオ" pitchFamily="50" charset="-128"/>
                <a:ea typeface="メイリオ" pitchFamily="50" charset="-128"/>
              </a:rPr>
              <a:t>～</a:t>
            </a:r>
            <a:endParaRPr lang="ja-JP" altLang="en-US" sz="20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28600"/>
            <a:ext cx="8370512" cy="990600"/>
          </a:xfrm>
        </p:spPr>
        <p:txBody>
          <a:bodyPr>
            <a:normAutofit/>
          </a:bodyPr>
          <a:lstStyle/>
          <a:p>
            <a:r>
              <a:rPr lang="ja-JP" altLang="en-US" dirty="0" smtClean="0">
                <a:latin typeface="メイリオ" pitchFamily="50" charset="-128"/>
                <a:ea typeface="メイリオ" pitchFamily="50" charset="-128"/>
              </a:rPr>
              <a:t>感度分析の例</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251520" y="1700808"/>
            <a:ext cx="8568952" cy="4968552"/>
          </a:xfrm>
        </p:spPr>
        <p:txBody>
          <a:bodyPr>
            <a:normAutofit/>
          </a:bodyPr>
          <a:lstStyle/>
          <a:p>
            <a:pPr>
              <a:buNone/>
            </a:pP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p:txBody>
      </p:sp>
      <p:graphicFrame>
        <p:nvGraphicFramePr>
          <p:cNvPr id="4" name="表 3"/>
          <p:cNvGraphicFramePr>
            <a:graphicFrameLocks noGrp="1"/>
          </p:cNvGraphicFramePr>
          <p:nvPr/>
        </p:nvGraphicFramePr>
        <p:xfrm>
          <a:off x="683570" y="1772816"/>
          <a:ext cx="7848870" cy="2610290"/>
        </p:xfrm>
        <a:graphic>
          <a:graphicData uri="http://schemas.openxmlformats.org/drawingml/2006/table">
            <a:tbl>
              <a:tblPr firstRow="1" bandRow="1"/>
              <a:tblGrid>
                <a:gridCol w="1569774"/>
                <a:gridCol w="1569774"/>
                <a:gridCol w="1569774"/>
                <a:gridCol w="1569774"/>
                <a:gridCol w="1569774"/>
              </a:tblGrid>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400" b="0" dirty="0" smtClean="0">
                          <a:solidFill>
                            <a:schemeClr val="tx2"/>
                          </a:solidFill>
                          <a:latin typeface="メイリオ" pitchFamily="50" charset="-128"/>
                          <a:ea typeface="メイリオ" pitchFamily="50" charset="-128"/>
                        </a:rPr>
                        <a:t>ウェイト</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トヨタ</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ニッサン</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ベンツ</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lang="en-US" altLang="ja-JP" sz="2400" dirty="0" smtClean="0">
                          <a:solidFill>
                            <a:schemeClr val="tx2"/>
                          </a:solidFill>
                          <a:latin typeface="メイリオ" pitchFamily="50" charset="-128"/>
                          <a:ea typeface="メイリオ" pitchFamily="50" charset="-128"/>
                        </a:rPr>
                        <a:t>0.69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lang="en-US" altLang="ja-JP" sz="2400" dirty="0" smtClean="0">
                          <a:solidFill>
                            <a:schemeClr val="tx2"/>
                          </a:solidFill>
                          <a:latin typeface="メイリオ" pitchFamily="50" charset="-128"/>
                          <a:ea typeface="メイリオ" pitchFamily="50" charset="-128"/>
                        </a:rPr>
                        <a:t>0.09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0.68</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0.23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lang="en-US" altLang="ja-JP" sz="2400" dirty="0" smtClean="0">
                          <a:solidFill>
                            <a:schemeClr val="tx2"/>
                          </a:solidFill>
                          <a:latin typeface="メイリオ" pitchFamily="50" charset="-128"/>
                          <a:ea typeface="メイリオ" pitchFamily="50" charset="-128"/>
                        </a:rPr>
                        <a:t>0.24</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lang="en-US" altLang="ja-JP" sz="2400" dirty="0" smtClean="0">
                          <a:solidFill>
                            <a:schemeClr val="tx2"/>
                          </a:solidFill>
                          <a:latin typeface="メイリオ" pitchFamily="50" charset="-128"/>
                          <a:ea typeface="メイリオ" pitchFamily="50" charset="-128"/>
                        </a:rPr>
                        <a:t>0.57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0.10</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0.33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altLang="ja-JP" sz="2400" dirty="0" smtClean="0">
                          <a:solidFill>
                            <a:schemeClr val="tx2"/>
                          </a:solidFill>
                          <a:latin typeface="メイリオ" pitchFamily="50" charset="-128"/>
                          <a:ea typeface="メイリオ" pitchFamily="50" charset="-128"/>
                        </a:rPr>
                        <a:t>0.07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lang="en-US" altLang="ja-JP" sz="2400" dirty="0" smtClean="0">
                          <a:solidFill>
                            <a:schemeClr val="tx2"/>
                          </a:solidFill>
                          <a:latin typeface="メイリオ" pitchFamily="50" charset="-128"/>
                          <a:ea typeface="メイリオ" pitchFamily="50" charset="-128"/>
                        </a:rPr>
                        <a:t>0.69</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0.07</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0.24</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22058">
                <a:tc>
                  <a:txBody>
                    <a:bodyPr/>
                    <a:lstStyle/>
                    <a:p>
                      <a:r>
                        <a:rPr kumimoji="1" lang="ja-JP" altLang="en-US" sz="2400" b="0" dirty="0" smtClean="0">
                          <a:solidFill>
                            <a:schemeClr val="tx2"/>
                          </a:solidFill>
                          <a:latin typeface="メイリオ" pitchFamily="50" charset="-128"/>
                          <a:ea typeface="メイリオ" pitchFamily="50" charset="-128"/>
                        </a:rPr>
                        <a:t>最終</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endParaRPr kumimoji="1" lang="ja-JP" altLang="en-US" sz="24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0.25</a:t>
                      </a:r>
                      <a:endParaRPr kumimoji="1" lang="ja-JP" altLang="en-US" sz="24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0.50</a:t>
                      </a:r>
                      <a:endParaRPr kumimoji="1" lang="ja-JP" altLang="en-US" sz="24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0.25</a:t>
                      </a:r>
                      <a:endParaRPr kumimoji="1" lang="ja-JP" altLang="en-US" sz="2400" b="0" dirty="0">
                        <a:solidFill>
                          <a:schemeClr val="tx2"/>
                        </a:solidFill>
                        <a:latin typeface="メイリオ" pitchFamily="50" charset="-128"/>
                        <a:ea typeface="メイリオ" pitchFamily="50" charset="-128"/>
                      </a:endParaRPr>
                    </a:p>
                  </a:txBody>
                  <a:tcPr anchor="ctr" anchorCtr="1">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bl>
          </a:graphicData>
        </a:graphic>
      </p:graphicFrame>
      <p:sp>
        <p:nvSpPr>
          <p:cNvPr id="5" name="円/楕円 4"/>
          <p:cNvSpPr/>
          <p:nvPr/>
        </p:nvSpPr>
        <p:spPr>
          <a:xfrm>
            <a:off x="1907704" y="1484784"/>
            <a:ext cx="2160240" cy="2664296"/>
          </a:xfrm>
          <a:prstGeom prst="ellipse">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6" name="表 5"/>
          <p:cNvGraphicFramePr>
            <a:graphicFrameLocks noGrp="1"/>
          </p:cNvGraphicFramePr>
          <p:nvPr/>
        </p:nvGraphicFramePr>
        <p:xfrm>
          <a:off x="697970" y="4653136"/>
          <a:ext cx="1569774" cy="2088232"/>
        </p:xfrm>
        <a:graphic>
          <a:graphicData uri="http://schemas.openxmlformats.org/drawingml/2006/table">
            <a:tbl>
              <a:tblPr firstRow="1" bandRow="1"/>
              <a:tblGrid>
                <a:gridCol w="1569774"/>
              </a:tblGrid>
              <a:tr h="522058">
                <a:tc>
                  <a:txBody>
                    <a:bodyPr/>
                    <a:lstStyle/>
                    <a:p>
                      <a:r>
                        <a:rPr kumimoji="1" lang="ja-JP" altLang="en-US" sz="2400" b="0" dirty="0" smtClean="0">
                          <a:solidFill>
                            <a:schemeClr val="tx2"/>
                          </a:solidFill>
                          <a:latin typeface="メイリオ" pitchFamily="50" charset="-128"/>
                          <a:ea typeface="メイリオ" pitchFamily="50" charset="-128"/>
                        </a:rPr>
                        <a:t>ウェイト</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22058">
                <a:tc>
                  <a:txBody>
                    <a:bodyPr/>
                    <a:lstStyle/>
                    <a:p>
                      <a:r>
                        <a:rPr lang="en-US" altLang="ja-JP" sz="2400" dirty="0" smtClean="0">
                          <a:solidFill>
                            <a:schemeClr val="tx2"/>
                          </a:solidFill>
                          <a:latin typeface="メイリオ" pitchFamily="50" charset="-128"/>
                          <a:ea typeface="メイリオ" pitchFamily="50" charset="-128"/>
                        </a:rPr>
                        <a:t>0.45</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22058">
                <a:tc>
                  <a:txBody>
                    <a:bodyPr/>
                    <a:lstStyle/>
                    <a:p>
                      <a:r>
                        <a:rPr lang="en-US" altLang="ja-JP" sz="2400" dirty="0" smtClean="0">
                          <a:solidFill>
                            <a:schemeClr val="tx2"/>
                          </a:solidFill>
                          <a:latin typeface="メイリオ" pitchFamily="50" charset="-128"/>
                          <a:ea typeface="メイリオ" pitchFamily="50" charset="-128"/>
                        </a:rPr>
                        <a:t>0.15</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r h="522058">
                <a:tc>
                  <a:txBody>
                    <a:bodyPr/>
                    <a:lstStyle/>
                    <a:p>
                      <a:r>
                        <a:rPr lang="en-US" altLang="ja-JP" sz="2400" dirty="0" smtClean="0">
                          <a:solidFill>
                            <a:schemeClr val="tx2"/>
                          </a:solidFill>
                          <a:latin typeface="メイリオ" pitchFamily="50" charset="-128"/>
                          <a:ea typeface="メイリオ" pitchFamily="50" charset="-128"/>
                        </a:rPr>
                        <a:t>0.40</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7" name="テキスト ボックス 6"/>
          <p:cNvSpPr txBox="1"/>
          <p:nvPr/>
        </p:nvSpPr>
        <p:spPr>
          <a:xfrm>
            <a:off x="2339752" y="5445224"/>
            <a:ext cx="5544616" cy="461665"/>
          </a:xfrm>
          <a:prstGeom prst="rect">
            <a:avLst/>
          </a:prstGeom>
          <a:noFill/>
        </p:spPr>
        <p:txBody>
          <a:bodyPr wrap="square" rtlCol="0">
            <a:spAutoFit/>
          </a:bodyPr>
          <a:lstStyle/>
          <a:p>
            <a:r>
              <a:rPr kumimoji="1" lang="ja-JP" altLang="en-US" sz="2400" dirty="0" smtClean="0">
                <a:solidFill>
                  <a:schemeClr val="tx2"/>
                </a:solidFill>
                <a:latin typeface="メイリオ" pitchFamily="50" charset="-128"/>
                <a:ea typeface="メイリオ" pitchFamily="50" charset="-128"/>
              </a:rPr>
              <a:t>に変わった時，</a:t>
            </a:r>
            <a:r>
              <a:rPr kumimoji="1" lang="en-US" altLang="ja-JP" sz="2400" dirty="0" smtClean="0">
                <a:solidFill>
                  <a:schemeClr val="tx2"/>
                </a:solidFill>
                <a:latin typeface="メイリオ" pitchFamily="50" charset="-128"/>
                <a:ea typeface="メイリオ" pitchFamily="50" charset="-128"/>
              </a:rPr>
              <a:t>0.38</a:t>
            </a:r>
            <a:r>
              <a:rPr kumimoji="1" lang="ja-JP" altLang="en-US" sz="2400" dirty="0" smtClean="0">
                <a:solidFill>
                  <a:schemeClr val="tx2"/>
                </a:solidFill>
                <a:latin typeface="メイリオ" pitchFamily="50" charset="-128"/>
                <a:ea typeface="メイリオ" pitchFamily="50" charset="-128"/>
              </a:rPr>
              <a:t>：</a:t>
            </a:r>
            <a:r>
              <a:rPr kumimoji="1" lang="en-US" altLang="ja-JP" sz="2400" dirty="0" smtClean="0">
                <a:solidFill>
                  <a:schemeClr val="tx2"/>
                </a:solidFill>
                <a:latin typeface="メイリオ" pitchFamily="50" charset="-128"/>
                <a:ea typeface="メイリオ" pitchFamily="50" charset="-128"/>
              </a:rPr>
              <a:t>0.34</a:t>
            </a:r>
            <a:r>
              <a:rPr kumimoji="1" lang="ja-JP" altLang="en-US" sz="2400" dirty="0" smtClean="0">
                <a:solidFill>
                  <a:schemeClr val="tx2"/>
                </a:solidFill>
                <a:latin typeface="メイリオ" pitchFamily="50" charset="-128"/>
                <a:ea typeface="メイリオ" pitchFamily="50" charset="-128"/>
              </a:rPr>
              <a:t>：</a:t>
            </a:r>
            <a:r>
              <a:rPr kumimoji="1" lang="en-US" altLang="ja-JP" sz="2400" dirty="0" smtClean="0">
                <a:solidFill>
                  <a:schemeClr val="tx2"/>
                </a:solidFill>
                <a:latin typeface="メイリオ" pitchFamily="50" charset="-128"/>
                <a:ea typeface="メイリオ" pitchFamily="50" charset="-128"/>
              </a:rPr>
              <a:t>0.27</a:t>
            </a:r>
            <a:endParaRPr kumimoji="1" lang="ja-JP" altLang="en-US" sz="2400" dirty="0">
              <a:solidFill>
                <a:schemeClr val="tx2"/>
              </a:solidFill>
              <a:latin typeface="メイリオ" pitchFamily="50" charset="-128"/>
              <a:ea typeface="メイリオ" pitchFamily="50" charset="-128"/>
            </a:endParaRPr>
          </a:p>
        </p:txBody>
      </p:sp>
      <p:sp>
        <p:nvSpPr>
          <p:cNvPr id="8" name="下矢印 7"/>
          <p:cNvSpPr/>
          <p:nvPr/>
        </p:nvSpPr>
        <p:spPr>
          <a:xfrm rot="2147531">
            <a:off x="2089693" y="3676172"/>
            <a:ext cx="432048" cy="1008112"/>
          </a:xfrm>
          <a:prstGeom prst="downArrow">
            <a:avLst/>
          </a:prstGeom>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en-US" altLang="ja-JP" dirty="0" smtClean="0">
                <a:latin typeface="メイリオ" pitchFamily="50" charset="-128"/>
                <a:ea typeface="メイリオ" pitchFamily="50" charset="-128"/>
              </a:rPr>
              <a:t>1</a:t>
            </a:r>
            <a:r>
              <a:rPr lang="ja-JP" altLang="en-US" dirty="0" err="1" smtClean="0">
                <a:latin typeface="メイリオ" pitchFamily="50" charset="-128"/>
                <a:ea typeface="メイリオ" pitchFamily="50" charset="-128"/>
              </a:rPr>
              <a:t>つだけ</a:t>
            </a:r>
            <a:r>
              <a:rPr lang="ja-JP" altLang="en-US" dirty="0" smtClean="0">
                <a:latin typeface="メイリオ" pitchFamily="50" charset="-128"/>
                <a:ea typeface="メイリオ" pitchFamily="50" charset="-128"/>
              </a:rPr>
              <a:t>ウェイトを変えると</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p:txBody>
          <a:bodyPr>
            <a:normAutofit/>
          </a:bodyPr>
          <a:lstStyle/>
          <a:p>
            <a:r>
              <a:rPr lang="ja-JP" altLang="en-US" sz="2800" dirty="0" smtClean="0">
                <a:solidFill>
                  <a:schemeClr val="tx2"/>
                </a:solidFill>
                <a:latin typeface="メイリオ" pitchFamily="50" charset="-128"/>
                <a:ea typeface="メイリオ" pitchFamily="50" charset="-128"/>
              </a:rPr>
              <a:t>評価基準のウェイトが変わったら，最終決定にどのような影響を与えるのか？</a:t>
            </a:r>
            <a:endParaRPr lang="en-US" altLang="ja-JP" sz="2800" dirty="0" smtClean="0">
              <a:solidFill>
                <a:schemeClr val="tx2"/>
              </a:solidFill>
              <a:latin typeface="メイリオ" pitchFamily="50" charset="-128"/>
              <a:ea typeface="メイリオ" pitchFamily="50" charset="-128"/>
            </a:endParaRPr>
          </a:p>
          <a:p>
            <a:pPr>
              <a:buNone/>
            </a:pPr>
            <a:r>
              <a:rPr lang="ja-JP" altLang="en-US" sz="2800" dirty="0" smtClean="0">
                <a:solidFill>
                  <a:schemeClr val="tx2"/>
                </a:solidFill>
                <a:latin typeface="メイリオ" pitchFamily="50" charset="-128"/>
                <a:ea typeface="メイリオ" pitchFamily="50" charset="-128"/>
              </a:rPr>
              <a:t>　</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例</a:t>
            </a:r>
            <a:r>
              <a:rPr lang="en-US" altLang="ja-JP" sz="2800" dirty="0" smtClean="0">
                <a:solidFill>
                  <a:schemeClr val="tx2"/>
                </a:solidFill>
                <a:latin typeface="メイリオ" pitchFamily="50" charset="-128"/>
                <a:ea typeface="メイリオ" pitchFamily="50" charset="-128"/>
              </a:rPr>
              <a:t>) </a:t>
            </a:r>
            <a:r>
              <a:rPr lang="ja-JP" altLang="en-US" sz="2800" dirty="0" smtClean="0">
                <a:solidFill>
                  <a:schemeClr val="tx2"/>
                </a:solidFill>
                <a:latin typeface="メイリオ" pitchFamily="50" charset="-128"/>
                <a:ea typeface="メイリオ" pitchFamily="50" charset="-128"/>
              </a:rPr>
              <a:t>価格</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装備＝</a:t>
            </a:r>
            <a:r>
              <a:rPr lang="en-US" altLang="ja-JP" sz="2800" dirty="0" smtClean="0">
                <a:solidFill>
                  <a:schemeClr val="tx2"/>
                </a:solidFill>
                <a:latin typeface="メイリオ" pitchFamily="50" charset="-128"/>
                <a:ea typeface="メイリオ" pitchFamily="50" charset="-128"/>
              </a:rPr>
              <a:t>w1:w2</a:t>
            </a:r>
            <a:r>
              <a:rPr lang="ja-JP" altLang="en-US" sz="2800" dirty="0" smtClean="0">
                <a:solidFill>
                  <a:schemeClr val="tx2"/>
                </a:solidFill>
                <a:latin typeface="メイリオ" pitchFamily="50" charset="-128"/>
                <a:ea typeface="メイリオ" pitchFamily="50" charset="-128"/>
              </a:rPr>
              <a:t>は変えずに，</a:t>
            </a:r>
            <a:r>
              <a:rPr lang="en-US" altLang="ja-JP" sz="2800" b="1" dirty="0" smtClean="0">
                <a:solidFill>
                  <a:srgbClr val="C00000"/>
                </a:solidFill>
                <a:latin typeface="メイリオ" pitchFamily="50" charset="-128"/>
                <a:ea typeface="メイリオ" pitchFamily="50" charset="-128"/>
              </a:rPr>
              <a:t>w3</a:t>
            </a:r>
            <a:r>
              <a:rPr lang="ja-JP" altLang="en-US" sz="2800" dirty="0" smtClean="0">
                <a:solidFill>
                  <a:schemeClr val="tx2"/>
                </a:solidFill>
                <a:latin typeface="メイリオ" pitchFamily="50" charset="-128"/>
                <a:ea typeface="メイリオ" pitchFamily="50" charset="-128"/>
              </a:rPr>
              <a:t>を変化させるとどうなるか？</a:t>
            </a:r>
            <a:endParaRPr lang="en-US" altLang="ja-JP" sz="2800" dirty="0" smtClean="0">
              <a:solidFill>
                <a:schemeClr val="tx2"/>
              </a:solidFill>
              <a:latin typeface="メイリオ" pitchFamily="50" charset="-128"/>
              <a:ea typeface="メイリオ" pitchFamily="50" charset="-128"/>
            </a:endParaRPr>
          </a:p>
        </p:txBody>
      </p:sp>
      <p:graphicFrame>
        <p:nvGraphicFramePr>
          <p:cNvPr id="4" name="表 3"/>
          <p:cNvGraphicFramePr>
            <a:graphicFrameLocks noGrp="1"/>
          </p:cNvGraphicFramePr>
          <p:nvPr/>
        </p:nvGraphicFramePr>
        <p:xfrm>
          <a:off x="539552" y="3861048"/>
          <a:ext cx="7848870" cy="2088232"/>
        </p:xfrm>
        <a:graphic>
          <a:graphicData uri="http://schemas.openxmlformats.org/drawingml/2006/table">
            <a:tbl>
              <a:tblPr firstRow="1" bandRow="1"/>
              <a:tblGrid>
                <a:gridCol w="1569774"/>
                <a:gridCol w="1569774"/>
                <a:gridCol w="1569774"/>
                <a:gridCol w="1569774"/>
                <a:gridCol w="1569774"/>
              </a:tblGrid>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ja-JP" altLang="en-US" sz="2400" b="0" dirty="0" smtClean="0">
                          <a:solidFill>
                            <a:schemeClr val="tx2"/>
                          </a:solidFill>
                          <a:latin typeface="メイリオ" pitchFamily="50" charset="-128"/>
                          <a:ea typeface="メイリオ" pitchFamily="50" charset="-128"/>
                        </a:rPr>
                        <a:t>ウェイト</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トヨタ</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ニッサン</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ベンツ</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価格</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w1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t1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n1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b1</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装備</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r>
                        <a:rPr kumimoji="1" lang="en-US" altLang="ja-JP" sz="2400" b="0" dirty="0" smtClean="0">
                          <a:solidFill>
                            <a:schemeClr val="tx2"/>
                          </a:solidFill>
                          <a:latin typeface="メイリオ" pitchFamily="50" charset="-128"/>
                          <a:ea typeface="メイリオ" pitchFamily="50" charset="-128"/>
                        </a:rPr>
                        <a:t>w2</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t2</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n2 </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b2</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r>
              <a:tr h="522058">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ja-JP" altLang="en-US" sz="2400" b="0" dirty="0" smtClean="0">
                          <a:solidFill>
                            <a:schemeClr val="tx2"/>
                          </a:solidFill>
                          <a:latin typeface="メイリオ" pitchFamily="50" charset="-128"/>
                          <a:ea typeface="メイリオ" pitchFamily="50" charset="-128"/>
                        </a:rPr>
                        <a:t>環境</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2400" b="1" dirty="0" smtClean="0">
                          <a:solidFill>
                            <a:srgbClr val="C00000"/>
                          </a:solidFill>
                          <a:latin typeface="メイリオ" pitchFamily="50" charset="-128"/>
                          <a:ea typeface="メイリオ" pitchFamily="50" charset="-128"/>
                        </a:rPr>
                        <a:t>w3</a:t>
                      </a:r>
                      <a:endParaRPr kumimoji="1" lang="ja-JP" altLang="en-US" sz="2400" b="1" dirty="0">
                        <a:solidFill>
                          <a:srgbClr val="C00000"/>
                        </a:solidFill>
                        <a:latin typeface="メイリオ" pitchFamily="50" charset="-128"/>
                        <a:ea typeface="メイリオ" pitchFamily="50" charset="-128"/>
                      </a:endParaRPr>
                    </a:p>
                  </a:txBody>
                  <a:tcPr anchor="ctr" anchorCtr="1">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t3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400" b="0" dirty="0" smtClean="0">
                          <a:solidFill>
                            <a:schemeClr val="tx2"/>
                          </a:solidFill>
                          <a:latin typeface="メイリオ" pitchFamily="50" charset="-128"/>
                          <a:ea typeface="メイリオ" pitchFamily="50" charset="-128"/>
                        </a:rPr>
                        <a:t>n3</a:t>
                      </a:r>
                      <a:endParaRPr kumimoji="1" lang="ja-JP" altLang="en-US" sz="2400" b="0" dirty="0" smtClean="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rtl="0" eaLnBrk="1" latinLnBrk="0" hangingPunct="1">
                        <a:defRPr kumimoji="1" kern="1200">
                          <a:solidFill>
                            <a:schemeClr val="tx1"/>
                          </a:solidFill>
                          <a:latin typeface="Calibri"/>
                        </a:defRPr>
                      </a:lvl1pPr>
                      <a:lvl2pPr marL="457200" algn="l" rtl="0" eaLnBrk="1" latinLnBrk="0" hangingPunct="1">
                        <a:defRPr kumimoji="1" kern="1200">
                          <a:solidFill>
                            <a:schemeClr val="tx1"/>
                          </a:solidFill>
                          <a:latin typeface="Calibri"/>
                        </a:defRPr>
                      </a:lvl2pPr>
                      <a:lvl3pPr marL="914400" algn="l" rtl="0" eaLnBrk="1" latinLnBrk="0" hangingPunct="1">
                        <a:defRPr kumimoji="1" kern="1200">
                          <a:solidFill>
                            <a:schemeClr val="tx1"/>
                          </a:solidFill>
                          <a:latin typeface="Calibri"/>
                        </a:defRPr>
                      </a:lvl3pPr>
                      <a:lvl4pPr marL="1371600" algn="l" rtl="0" eaLnBrk="1" latinLnBrk="0" hangingPunct="1">
                        <a:defRPr kumimoji="1" kern="1200">
                          <a:solidFill>
                            <a:schemeClr val="tx1"/>
                          </a:solidFill>
                          <a:latin typeface="Calibri"/>
                        </a:defRPr>
                      </a:lvl4pPr>
                      <a:lvl5pPr marL="1828800" algn="l" rtl="0" eaLnBrk="1" latinLnBrk="0" hangingPunct="1">
                        <a:defRPr kumimoji="1" kern="1200">
                          <a:solidFill>
                            <a:schemeClr val="tx1"/>
                          </a:solidFill>
                          <a:latin typeface="Calibri"/>
                        </a:defRPr>
                      </a:lvl5pPr>
                      <a:lvl6pPr marL="2286000" algn="l" rtl="0" eaLnBrk="1" latinLnBrk="0" hangingPunct="1">
                        <a:defRPr kumimoji="1" kern="1200">
                          <a:solidFill>
                            <a:schemeClr val="tx1"/>
                          </a:solidFill>
                          <a:latin typeface="Calibri"/>
                        </a:defRPr>
                      </a:lvl6pPr>
                      <a:lvl7pPr marL="2743200" algn="l" rtl="0" eaLnBrk="1" latinLnBrk="0" hangingPunct="1">
                        <a:defRPr kumimoji="1" kern="1200">
                          <a:solidFill>
                            <a:schemeClr val="tx1"/>
                          </a:solidFill>
                          <a:latin typeface="Calibri"/>
                        </a:defRPr>
                      </a:lvl7pPr>
                      <a:lvl8pPr marL="3200400" algn="l" rtl="0" eaLnBrk="1" latinLnBrk="0" hangingPunct="1">
                        <a:defRPr kumimoji="1" kern="1200">
                          <a:solidFill>
                            <a:schemeClr val="tx1"/>
                          </a:solidFill>
                          <a:latin typeface="Calibri"/>
                        </a:defRPr>
                      </a:lvl8pPr>
                      <a:lvl9pPr marL="3657600" algn="l" rtl="0" eaLnBrk="1" latinLnBrk="0" hangingPunct="1">
                        <a:defRPr kumimoji="1" kern="1200">
                          <a:solidFill>
                            <a:schemeClr val="tx1"/>
                          </a:solidFill>
                          <a:latin typeface="Calibri"/>
                        </a:defRPr>
                      </a:lvl9pPr>
                    </a:lstStyle>
                    <a:p>
                      <a:r>
                        <a:rPr kumimoji="1" lang="en-US" altLang="ja-JP" sz="2400" b="0" dirty="0" smtClean="0">
                          <a:solidFill>
                            <a:schemeClr val="tx2"/>
                          </a:solidFill>
                          <a:latin typeface="メイリオ" pitchFamily="50" charset="-128"/>
                          <a:ea typeface="メイリオ" pitchFamily="50" charset="-128"/>
                        </a:rPr>
                        <a:t>b3</a:t>
                      </a:r>
                      <a:endParaRPr kumimoji="1" lang="ja-JP" altLang="en-US" sz="2400" b="0" dirty="0">
                        <a:solidFill>
                          <a:schemeClr val="tx2"/>
                        </a:solidFill>
                        <a:latin typeface="メイリオ" pitchFamily="50" charset="-128"/>
                        <a:ea typeface="メイリオ" pitchFamily="50" charset="-128"/>
                      </a:endParaRPr>
                    </a:p>
                  </a:txBody>
                  <a:tcPr anchor="ctr" anchorCtr="1">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コンテンツ プレースホルダ 15"/>
          <p:cNvSpPr>
            <a:spLocks noGrp="1"/>
          </p:cNvSpPr>
          <p:nvPr>
            <p:ph sz="quarter" idx="1"/>
          </p:nvPr>
        </p:nvSpPr>
        <p:spPr>
          <a:xfrm>
            <a:off x="251520" y="1600200"/>
            <a:ext cx="8640960" cy="4495800"/>
          </a:xfrm>
        </p:spPr>
        <p:txBody>
          <a:bodyPr>
            <a:normAutofit/>
          </a:bodyPr>
          <a:lstStyle/>
          <a:p>
            <a:r>
              <a:rPr lang="ja-JP" altLang="en-US" sz="2800" dirty="0" smtClean="0">
                <a:solidFill>
                  <a:schemeClr val="tx2"/>
                </a:solidFill>
                <a:latin typeface="メイリオ" pitchFamily="50" charset="-128"/>
                <a:ea typeface="メイリオ" pitchFamily="50" charset="-128"/>
              </a:rPr>
              <a:t>「</a:t>
            </a:r>
            <a:r>
              <a:rPr lang="en-US" altLang="ja-JP" sz="2800" dirty="0" smtClean="0">
                <a:solidFill>
                  <a:schemeClr val="tx2"/>
                </a:solidFill>
                <a:latin typeface="メイリオ" pitchFamily="50" charset="-128"/>
                <a:ea typeface="メイリオ" pitchFamily="50" charset="-128"/>
              </a:rPr>
              <a:t>w1:w2</a:t>
            </a:r>
            <a:r>
              <a:rPr lang="ja-JP" altLang="en-US" sz="2800" dirty="0" smtClean="0">
                <a:solidFill>
                  <a:schemeClr val="tx2"/>
                </a:solidFill>
                <a:latin typeface="メイリオ" pitchFamily="50" charset="-128"/>
                <a:ea typeface="メイリオ" pitchFamily="50" charset="-128"/>
              </a:rPr>
              <a:t>＝一定」とした場合の</a:t>
            </a:r>
            <a:r>
              <a:rPr lang="en-US" altLang="ja-JP" sz="2800" dirty="0" smtClean="0">
                <a:solidFill>
                  <a:schemeClr val="tx2"/>
                </a:solidFill>
                <a:latin typeface="メイリオ" pitchFamily="50" charset="-128"/>
                <a:ea typeface="メイリオ" pitchFamily="50" charset="-128"/>
              </a:rPr>
              <a:t>w3</a:t>
            </a:r>
            <a:r>
              <a:rPr lang="ja-JP" altLang="en-US" sz="2800" dirty="0" smtClean="0">
                <a:solidFill>
                  <a:schemeClr val="tx2"/>
                </a:solidFill>
                <a:latin typeface="メイリオ" pitchFamily="50" charset="-128"/>
                <a:ea typeface="メイリオ" pitchFamily="50" charset="-128"/>
              </a:rPr>
              <a:t>の関係は？</a:t>
            </a:r>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結局，トヨタの総合点は？</a:t>
            </a:r>
            <a:endParaRPr lang="en-US" altLang="ja-JP" sz="2800" dirty="0" smtClean="0">
              <a:solidFill>
                <a:schemeClr val="tx2"/>
              </a:solidFill>
              <a:latin typeface="メイリオ" pitchFamily="50" charset="-128"/>
              <a:ea typeface="メイリオ" pitchFamily="50" charset="-128"/>
            </a:endParaRPr>
          </a:p>
        </p:txBody>
      </p:sp>
      <p:pic>
        <p:nvPicPr>
          <p:cNvPr id="2051" name="Picture 3"/>
          <p:cNvPicPr>
            <a:picLocks noChangeAspect="1" noChangeArrowheads="1"/>
          </p:cNvPicPr>
          <p:nvPr/>
        </p:nvPicPr>
        <p:blipFill>
          <a:blip r:embed="rId2" cstate="print"/>
          <a:srcRect/>
          <a:stretch>
            <a:fillRect/>
          </a:stretch>
        </p:blipFill>
        <p:spPr bwMode="auto">
          <a:xfrm>
            <a:off x="1763688" y="2132856"/>
            <a:ext cx="5557801" cy="2160240"/>
          </a:xfrm>
          <a:prstGeom prst="rect">
            <a:avLst/>
          </a:prstGeom>
          <a:noFill/>
          <a:ln w="9525">
            <a:noFill/>
            <a:miter lim="800000"/>
            <a:headEnd/>
            <a:tailEnd/>
          </a:ln>
        </p:spPr>
      </p:pic>
      <p:pic>
        <p:nvPicPr>
          <p:cNvPr id="2052" name="Picture 4"/>
          <p:cNvPicPr>
            <a:picLocks noChangeAspect="1" noChangeArrowheads="1"/>
          </p:cNvPicPr>
          <p:nvPr/>
        </p:nvPicPr>
        <p:blipFill>
          <a:blip r:embed="rId3" cstate="print"/>
          <a:srcRect/>
          <a:stretch>
            <a:fillRect/>
          </a:stretch>
        </p:blipFill>
        <p:spPr bwMode="auto">
          <a:xfrm>
            <a:off x="755576" y="5229200"/>
            <a:ext cx="7762732" cy="1080120"/>
          </a:xfrm>
          <a:prstGeom prst="rect">
            <a:avLst/>
          </a:prstGeom>
          <a:noFill/>
          <a:ln w="9525">
            <a:noFill/>
            <a:miter lim="800000"/>
            <a:headEnd/>
            <a:tailEnd/>
          </a:ln>
        </p:spPr>
      </p:pic>
      <p:sp>
        <p:nvSpPr>
          <p:cNvPr id="9" name="角丸四角形 8"/>
          <p:cNvSpPr/>
          <p:nvPr/>
        </p:nvSpPr>
        <p:spPr>
          <a:xfrm>
            <a:off x="5796136" y="5157192"/>
            <a:ext cx="2808312" cy="1224136"/>
          </a:xfrm>
          <a:prstGeom prst="roundRect">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5580112" y="4653136"/>
            <a:ext cx="3438762" cy="461665"/>
          </a:xfrm>
          <a:prstGeom prst="rect">
            <a:avLst/>
          </a:prstGeom>
        </p:spPr>
        <p:txBody>
          <a:bodyPr wrap="none">
            <a:spAutoFit/>
          </a:bodyPr>
          <a:lstStyle/>
          <a:p>
            <a:r>
              <a:rPr lang="en-US" altLang="ja-JP" sz="2400" b="1" dirty="0" smtClean="0">
                <a:solidFill>
                  <a:srgbClr val="C00000"/>
                </a:solidFill>
                <a:latin typeface="メイリオ" pitchFamily="50" charset="-128"/>
                <a:ea typeface="メイリオ" pitchFamily="50" charset="-128"/>
              </a:rPr>
              <a:t>w3</a:t>
            </a:r>
            <a:r>
              <a:rPr lang="ja-JP" altLang="en-US" sz="2400" b="1" dirty="0" smtClean="0">
                <a:solidFill>
                  <a:srgbClr val="C00000"/>
                </a:solidFill>
                <a:latin typeface="メイリオ" pitchFamily="50" charset="-128"/>
                <a:ea typeface="メイリオ" pitchFamily="50" charset="-128"/>
              </a:rPr>
              <a:t>とは無関係の一定値</a:t>
            </a:r>
            <a:endParaRPr lang="ja-JP" altLang="en-US" sz="2400" b="1" dirty="0">
              <a:solidFill>
                <a:srgbClr val="C00000"/>
              </a:solidFill>
            </a:endParaRPr>
          </a:p>
        </p:txBody>
      </p:sp>
      <p:sp>
        <p:nvSpPr>
          <p:cNvPr id="12" name="タイトル 1"/>
          <p:cNvSpPr>
            <a:spLocks noGrp="1"/>
          </p:cNvSpPr>
          <p:nvPr>
            <p:ph type="title"/>
          </p:nvPr>
        </p:nvSpPr>
        <p:spPr>
          <a:xfrm>
            <a:off x="377952" y="228600"/>
            <a:ext cx="8514528" cy="990600"/>
          </a:xfrm>
        </p:spPr>
        <p:txBody>
          <a:bodyPr>
            <a:normAutofit fontScale="90000"/>
          </a:bodyPr>
          <a:lstStyle/>
          <a:p>
            <a:r>
              <a:rPr lang="ja-JP" altLang="en-US" dirty="0" smtClean="0">
                <a:latin typeface="メイリオ" pitchFamily="50" charset="-128"/>
                <a:ea typeface="メイリオ" pitchFamily="50" charset="-128"/>
              </a:rPr>
              <a:t>感度分析　どんな式が成り立つか？</a:t>
            </a:r>
            <a:endParaRPr kumimoji="1" lang="ja-JP" altLang="en-US" dirty="0">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何を考えて決めますか？</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495800"/>
          </a:xfrm>
        </p:spPr>
        <p:txBody>
          <a:bodyPr/>
          <a:lstStyle/>
          <a:p>
            <a:pPr>
              <a:buNone/>
            </a:pPr>
            <a:r>
              <a:rPr kumimoji="1" lang="ja-JP" altLang="en-US" u="sng" dirty="0" smtClean="0">
                <a:solidFill>
                  <a:schemeClr val="tx2"/>
                </a:solidFill>
                <a:latin typeface="メイリオ" pitchFamily="50" charset="-128"/>
                <a:ea typeface="メイリオ" pitchFamily="50" charset="-128"/>
              </a:rPr>
              <a:t>例：冬休みの旅行</a:t>
            </a:r>
            <a:endParaRPr kumimoji="1" lang="en-US" altLang="ja-JP" u="sng" dirty="0" smtClean="0">
              <a:solidFill>
                <a:schemeClr val="tx2"/>
              </a:solidFill>
              <a:latin typeface="メイリオ" pitchFamily="50" charset="-128"/>
              <a:ea typeface="メイリオ" pitchFamily="50" charset="-128"/>
            </a:endParaRPr>
          </a:p>
          <a:p>
            <a:r>
              <a:rPr kumimoji="1" lang="ja-JP" altLang="en-US" dirty="0" smtClean="0">
                <a:solidFill>
                  <a:schemeClr val="tx2"/>
                </a:solidFill>
                <a:latin typeface="メイリオ" pitchFamily="50" charset="-128"/>
                <a:ea typeface="メイリオ" pitchFamily="50" charset="-128"/>
              </a:rPr>
              <a:t>スキー？　</a:t>
            </a:r>
            <a:r>
              <a:rPr kumimoji="1" lang="en-US" altLang="ja-JP" dirty="0" smtClean="0">
                <a:solidFill>
                  <a:schemeClr val="tx2"/>
                </a:solidFill>
                <a:latin typeface="メイリオ" pitchFamily="50" charset="-128"/>
                <a:ea typeface="メイリオ" pitchFamily="50" charset="-128"/>
              </a:rPr>
              <a:t>(</a:t>
            </a:r>
            <a:r>
              <a:rPr kumimoji="1" lang="ja-JP" altLang="en-US" dirty="0" smtClean="0">
                <a:solidFill>
                  <a:schemeClr val="tx2"/>
                </a:solidFill>
                <a:latin typeface="メイリオ" pitchFamily="50" charset="-128"/>
                <a:ea typeface="メイリオ" pitchFamily="50" charset="-128"/>
              </a:rPr>
              <a:t>雪の質も考慮？</a:t>
            </a:r>
            <a:r>
              <a:rPr kumimoji="1" lang="en-US" altLang="ja-JP" dirty="0" smtClean="0">
                <a:solidFill>
                  <a:schemeClr val="tx2"/>
                </a:solidFill>
                <a:latin typeface="メイリオ" pitchFamily="50" charset="-128"/>
                <a:ea typeface="メイリオ" pitchFamily="50" charset="-128"/>
              </a:rPr>
              <a:t>)</a:t>
            </a:r>
          </a:p>
          <a:p>
            <a:r>
              <a:rPr lang="ja-JP" altLang="en-US" dirty="0" smtClean="0">
                <a:solidFill>
                  <a:schemeClr val="tx2"/>
                </a:solidFill>
                <a:latin typeface="メイリオ" pitchFamily="50" charset="-128"/>
                <a:ea typeface="メイリオ" pitchFamily="50" charset="-128"/>
              </a:rPr>
              <a:t>温泉？　</a:t>
            </a:r>
            <a:r>
              <a:rPr lang="en-US" altLang="ja-JP" dirty="0" smtClean="0">
                <a:solidFill>
                  <a:schemeClr val="tx2"/>
                </a:solidFill>
                <a:latin typeface="メイリオ" pitchFamily="50" charset="-128"/>
                <a:ea typeface="メイリオ" pitchFamily="50" charset="-128"/>
              </a:rPr>
              <a:t>(</a:t>
            </a:r>
            <a:r>
              <a:rPr lang="ja-JP" altLang="en-US" dirty="0" smtClean="0">
                <a:solidFill>
                  <a:schemeClr val="tx2"/>
                </a:solidFill>
                <a:latin typeface="メイリオ" pitchFamily="50" charset="-128"/>
                <a:ea typeface="メイリオ" pitchFamily="50" charset="-128"/>
              </a:rPr>
              <a:t>泉質も考慮？</a:t>
            </a:r>
            <a:r>
              <a:rPr lang="en-US" altLang="ja-JP" dirty="0" smtClean="0">
                <a:solidFill>
                  <a:schemeClr val="tx2"/>
                </a:solidFill>
                <a:latin typeface="メイリオ" pitchFamily="50" charset="-128"/>
                <a:ea typeface="メイリオ" pitchFamily="50" charset="-128"/>
              </a:rPr>
              <a:t>)</a:t>
            </a:r>
          </a:p>
          <a:p>
            <a:r>
              <a:rPr kumimoji="1" lang="en-US" altLang="ja-JP" dirty="0" smtClean="0">
                <a:solidFill>
                  <a:schemeClr val="tx2"/>
                </a:solidFill>
                <a:latin typeface="メイリオ" pitchFamily="50" charset="-128"/>
                <a:ea typeface="メイリオ" pitchFamily="50" charset="-128"/>
              </a:rPr>
              <a:t>TDL or</a:t>
            </a:r>
            <a:r>
              <a:rPr lang="ja-JP" altLang="en-US" dirty="0" smtClean="0">
                <a:solidFill>
                  <a:schemeClr val="tx2"/>
                </a:solidFill>
                <a:latin typeface="メイリオ" pitchFamily="50" charset="-128"/>
                <a:ea typeface="メイリオ" pitchFamily="50" charset="-128"/>
              </a:rPr>
              <a:t> </a:t>
            </a:r>
            <a:r>
              <a:rPr lang="en-US" altLang="ja-JP" dirty="0" smtClean="0">
                <a:solidFill>
                  <a:schemeClr val="tx2"/>
                </a:solidFill>
                <a:latin typeface="メイリオ" pitchFamily="50" charset="-128"/>
                <a:ea typeface="メイリオ" pitchFamily="50" charset="-128"/>
              </a:rPr>
              <a:t>USJ ?</a:t>
            </a:r>
          </a:p>
          <a:p>
            <a:r>
              <a:rPr lang="ja-JP" altLang="en-US" dirty="0" smtClean="0">
                <a:solidFill>
                  <a:schemeClr val="tx2"/>
                </a:solidFill>
                <a:latin typeface="メイリオ" pitchFamily="50" charset="-128"/>
                <a:ea typeface="メイリオ" pitchFamily="50" charset="-128"/>
              </a:rPr>
              <a:t>近場でショッピング </a:t>
            </a:r>
            <a:r>
              <a:rPr lang="en-US" altLang="ja-JP" dirty="0" smtClean="0">
                <a:solidFill>
                  <a:schemeClr val="tx2"/>
                </a:solidFill>
                <a:latin typeface="メイリオ" pitchFamily="50" charset="-128"/>
                <a:ea typeface="メイリオ" pitchFamily="50" charset="-128"/>
              </a:rPr>
              <a:t>?</a:t>
            </a:r>
          </a:p>
          <a:p>
            <a:r>
              <a:rPr lang="ja-JP" altLang="en-US" dirty="0" smtClean="0">
                <a:solidFill>
                  <a:schemeClr val="tx2"/>
                </a:solidFill>
                <a:latin typeface="メイリオ" pitchFamily="50" charset="-128"/>
                <a:ea typeface="メイリオ" pitchFamily="50" charset="-128"/>
              </a:rPr>
              <a:t>家でまったり </a:t>
            </a:r>
            <a:r>
              <a:rPr lang="en-US" altLang="ja-JP" dirty="0" smtClean="0">
                <a:solidFill>
                  <a:schemeClr val="tx2"/>
                </a:solidFill>
                <a:latin typeface="メイリオ" pitchFamily="50" charset="-128"/>
                <a:ea typeface="メイリオ" pitchFamily="50" charset="-128"/>
              </a:rPr>
              <a:t>?</a:t>
            </a:r>
          </a:p>
          <a:p>
            <a:endParaRPr lang="en-US" altLang="ja-JP"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コンテンツ プレースホルダ 15"/>
          <p:cNvSpPr>
            <a:spLocks noGrp="1"/>
          </p:cNvSpPr>
          <p:nvPr>
            <p:ph sz="quarter" idx="1"/>
          </p:nvPr>
        </p:nvSpPr>
        <p:spPr>
          <a:xfrm>
            <a:off x="323528" y="1600200"/>
            <a:ext cx="8496944" cy="4495800"/>
          </a:xfrm>
        </p:spPr>
        <p:txBody>
          <a:bodyPr>
            <a:normAutofit/>
          </a:bodyPr>
          <a:lstStyle/>
          <a:p>
            <a:r>
              <a:rPr lang="ja-JP" altLang="en-US" sz="2800" b="1" u="sng" dirty="0" smtClean="0">
                <a:solidFill>
                  <a:srgbClr val="C00000"/>
                </a:solidFill>
                <a:latin typeface="メイリオ" pitchFamily="50" charset="-128"/>
                <a:ea typeface="メイリオ" pitchFamily="50" charset="-128"/>
              </a:rPr>
              <a:t>トヨタの総合点</a:t>
            </a:r>
            <a:endParaRPr lang="en-US" altLang="ja-JP" sz="2800" b="1" u="sng" dirty="0" smtClean="0">
              <a:solidFill>
                <a:srgbClr val="C00000"/>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3600" dirty="0" smtClean="0">
              <a:solidFill>
                <a:schemeClr val="tx2"/>
              </a:solidFill>
              <a:latin typeface="メイリオ" pitchFamily="50" charset="-128"/>
              <a:ea typeface="メイリオ" pitchFamily="50" charset="-128"/>
            </a:endParaRPr>
          </a:p>
          <a:p>
            <a:r>
              <a:rPr lang="en-US" altLang="ja-JP" sz="2800" dirty="0" smtClean="0">
                <a:solidFill>
                  <a:schemeClr val="tx2"/>
                </a:solidFill>
                <a:latin typeface="メイリオ" pitchFamily="50" charset="-128"/>
                <a:ea typeface="メイリオ" pitchFamily="50" charset="-128"/>
              </a:rPr>
              <a:t>c=0.69/0.24, t1=0.09, t2=0.57, t3=0.69</a:t>
            </a:r>
            <a:r>
              <a:rPr lang="ja-JP" altLang="en-US" sz="2800" dirty="0" smtClean="0">
                <a:solidFill>
                  <a:schemeClr val="tx2"/>
                </a:solidFill>
                <a:latin typeface="メイリオ" pitchFamily="50" charset="-128"/>
                <a:ea typeface="メイリオ" pitchFamily="50" charset="-128"/>
              </a:rPr>
              <a:t>を　代入すると</a:t>
            </a:r>
            <a:endParaRPr lang="en-US" altLang="ja-JP" sz="2800" dirty="0" smtClean="0">
              <a:solidFill>
                <a:schemeClr val="tx2"/>
              </a:solidFill>
              <a:latin typeface="メイリオ" pitchFamily="50" charset="-128"/>
              <a:ea typeface="メイリオ" pitchFamily="50" charset="-128"/>
            </a:endParaRPr>
          </a:p>
        </p:txBody>
      </p:sp>
      <p:pic>
        <p:nvPicPr>
          <p:cNvPr id="2052" name="Picture 4"/>
          <p:cNvPicPr>
            <a:picLocks noChangeAspect="1" noChangeArrowheads="1"/>
          </p:cNvPicPr>
          <p:nvPr/>
        </p:nvPicPr>
        <p:blipFill>
          <a:blip r:embed="rId2" cstate="print"/>
          <a:srcRect/>
          <a:stretch>
            <a:fillRect/>
          </a:stretch>
        </p:blipFill>
        <p:spPr bwMode="auto">
          <a:xfrm>
            <a:off x="755576" y="2060848"/>
            <a:ext cx="7762732" cy="1080120"/>
          </a:xfrm>
          <a:prstGeom prst="rect">
            <a:avLst/>
          </a:prstGeom>
          <a:noFill/>
          <a:ln w="9525">
            <a:noFill/>
            <a:miter lim="800000"/>
            <a:headEnd/>
            <a:tailEnd/>
          </a:ln>
        </p:spPr>
      </p:pic>
      <p:pic>
        <p:nvPicPr>
          <p:cNvPr id="3074" name="Picture 2"/>
          <p:cNvPicPr>
            <a:picLocks noChangeAspect="1" noChangeArrowheads="1"/>
          </p:cNvPicPr>
          <p:nvPr/>
        </p:nvPicPr>
        <p:blipFill>
          <a:blip r:embed="rId3" cstate="print"/>
          <a:srcRect/>
          <a:stretch>
            <a:fillRect/>
          </a:stretch>
        </p:blipFill>
        <p:spPr bwMode="auto">
          <a:xfrm>
            <a:off x="399281" y="4149080"/>
            <a:ext cx="8565207" cy="1040880"/>
          </a:xfrm>
          <a:prstGeom prst="rect">
            <a:avLst/>
          </a:prstGeom>
          <a:noFill/>
          <a:ln w="9525">
            <a:noFill/>
            <a:miter lim="800000"/>
            <a:headEnd/>
            <a:tailEnd/>
          </a:ln>
        </p:spPr>
      </p:pic>
      <p:sp>
        <p:nvSpPr>
          <p:cNvPr id="14" name="タイトル 1"/>
          <p:cNvSpPr>
            <a:spLocks noGrp="1"/>
          </p:cNvSpPr>
          <p:nvPr>
            <p:ph type="title"/>
          </p:nvPr>
        </p:nvSpPr>
        <p:spPr>
          <a:xfrm>
            <a:off x="377952" y="228600"/>
            <a:ext cx="8514528" cy="990600"/>
          </a:xfrm>
        </p:spPr>
        <p:txBody>
          <a:bodyPr>
            <a:normAutofit fontScale="90000"/>
          </a:bodyPr>
          <a:lstStyle/>
          <a:p>
            <a:r>
              <a:rPr lang="ja-JP" altLang="en-US" dirty="0" smtClean="0">
                <a:latin typeface="メイリオ" pitchFamily="50" charset="-128"/>
                <a:ea typeface="メイリオ" pitchFamily="50" charset="-128"/>
              </a:rPr>
              <a:t>感度分析　どんな式が成り立つか？</a:t>
            </a:r>
            <a:endParaRPr kumimoji="1" lang="ja-JP" altLang="en-US" dirty="0">
              <a:latin typeface="メイリオ" pitchFamily="50" charset="-128"/>
              <a:ea typeface="メイリオ" pitchFamily="50" charset="-128"/>
            </a:endParaRPr>
          </a:p>
        </p:txBody>
      </p:sp>
      <p:sp>
        <p:nvSpPr>
          <p:cNvPr id="15" name="角丸四角形 14"/>
          <p:cNvSpPr/>
          <p:nvPr/>
        </p:nvSpPr>
        <p:spPr>
          <a:xfrm>
            <a:off x="5796136" y="4293096"/>
            <a:ext cx="3168352" cy="720080"/>
          </a:xfrm>
          <a:prstGeom prst="roundRect">
            <a:avLst/>
          </a:prstGeom>
          <a:noFill/>
          <a:ln w="317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7952" y="228600"/>
            <a:ext cx="8514528" cy="990600"/>
          </a:xfrm>
        </p:spPr>
        <p:txBody>
          <a:bodyPr>
            <a:normAutofit fontScale="90000"/>
          </a:bodyPr>
          <a:lstStyle/>
          <a:p>
            <a:r>
              <a:rPr lang="ja-JP" altLang="en-US" dirty="0" smtClean="0">
                <a:latin typeface="メイリオ" pitchFamily="50" charset="-128"/>
                <a:ea typeface="メイリオ" pitchFamily="50" charset="-128"/>
              </a:rPr>
              <a:t>感度分析　どんな式が成り立つか？</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323528" y="1600200"/>
            <a:ext cx="8496944" cy="4781128"/>
          </a:xfrm>
        </p:spPr>
        <p:txBody>
          <a:bodyPr>
            <a:normAutofit/>
          </a:bodyPr>
          <a:lstStyle/>
          <a:p>
            <a:r>
              <a:rPr lang="ja-JP" altLang="en-US" sz="2800" dirty="0" smtClean="0">
                <a:solidFill>
                  <a:schemeClr val="tx2"/>
                </a:solidFill>
                <a:latin typeface="メイリオ" pitchFamily="50" charset="-128"/>
                <a:ea typeface="メイリオ" pitchFamily="50" charset="-128"/>
              </a:rPr>
              <a:t>ニッサンやベンツの総合点も求めると</a:t>
            </a:r>
            <a:endParaRPr lang="en-US" altLang="ja-JP" sz="2800" dirty="0" smtClean="0">
              <a:solidFill>
                <a:schemeClr val="tx2"/>
              </a:solidFill>
              <a:latin typeface="メイリオ" pitchFamily="50" charset="-128"/>
              <a:ea typeface="メイリオ" pitchFamily="50" charset="-128"/>
            </a:endParaRPr>
          </a:p>
          <a:p>
            <a:r>
              <a:rPr lang="ja-JP" altLang="en-US" sz="2800" b="1" u="sng" dirty="0" smtClean="0">
                <a:solidFill>
                  <a:srgbClr val="7030A0"/>
                </a:solidFill>
                <a:latin typeface="メイリオ" pitchFamily="50" charset="-128"/>
                <a:ea typeface="メイリオ" pitchFamily="50" charset="-128"/>
              </a:rPr>
              <a:t>ニッサンの総合点</a:t>
            </a:r>
            <a:endParaRPr lang="en-US" altLang="ja-JP" sz="2800" b="1" u="sng" dirty="0" smtClean="0">
              <a:solidFill>
                <a:srgbClr val="7030A0"/>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endParaRPr lang="en-US" altLang="ja-JP" sz="2800" dirty="0" smtClean="0">
              <a:solidFill>
                <a:schemeClr val="tx2"/>
              </a:solidFill>
              <a:latin typeface="メイリオ" pitchFamily="50" charset="-128"/>
              <a:ea typeface="メイリオ" pitchFamily="50" charset="-128"/>
            </a:endParaRPr>
          </a:p>
          <a:p>
            <a:r>
              <a:rPr lang="ja-JP" altLang="en-US" sz="2800" b="1" u="sng" dirty="0" smtClean="0">
                <a:solidFill>
                  <a:srgbClr val="008000"/>
                </a:solidFill>
                <a:latin typeface="メイリオ" pitchFamily="50" charset="-128"/>
                <a:ea typeface="メイリオ" pitchFamily="50" charset="-128"/>
              </a:rPr>
              <a:t>ベンツの総合点</a:t>
            </a:r>
            <a:endParaRPr lang="en-US" altLang="ja-JP" sz="2800" b="1" u="sng" dirty="0" smtClean="0">
              <a:solidFill>
                <a:srgbClr val="008000"/>
              </a:solidFill>
              <a:latin typeface="メイリオ" pitchFamily="50" charset="-128"/>
              <a:ea typeface="メイリオ" pitchFamily="50" charset="-128"/>
            </a:endParaRPr>
          </a:p>
          <a:p>
            <a:endParaRPr lang="en-US" altLang="ja-JP" sz="2800" b="1" u="sng" dirty="0" smtClean="0">
              <a:solidFill>
                <a:srgbClr val="008000"/>
              </a:solidFill>
              <a:latin typeface="メイリオ" pitchFamily="50" charset="-128"/>
              <a:ea typeface="メイリオ" pitchFamily="50" charset="-128"/>
            </a:endParaRPr>
          </a:p>
          <a:p>
            <a:endParaRPr lang="en-US" altLang="ja-JP" sz="2800" b="1" u="sng" dirty="0" smtClean="0">
              <a:solidFill>
                <a:srgbClr val="008000"/>
              </a:solidFill>
              <a:latin typeface="メイリオ" pitchFamily="50" charset="-128"/>
              <a:ea typeface="メイリオ" pitchFamily="50" charset="-128"/>
            </a:endParaRPr>
          </a:p>
          <a:p>
            <a:endParaRPr lang="en-US" altLang="ja-JP" sz="2800" b="1" u="sng" dirty="0" smtClean="0">
              <a:solidFill>
                <a:srgbClr val="008000"/>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この</a:t>
            </a:r>
            <a:r>
              <a:rPr lang="en-US" altLang="ja-JP" sz="2800" dirty="0" smtClean="0">
                <a:solidFill>
                  <a:schemeClr val="tx2"/>
                </a:solidFill>
                <a:latin typeface="メイリオ" pitchFamily="50" charset="-128"/>
                <a:ea typeface="メイリオ" pitchFamily="50" charset="-128"/>
              </a:rPr>
              <a:t>3</a:t>
            </a:r>
            <a:r>
              <a:rPr lang="ja-JP" altLang="en-US" sz="2800" dirty="0" smtClean="0">
                <a:solidFill>
                  <a:schemeClr val="tx2"/>
                </a:solidFill>
                <a:latin typeface="メイリオ" pitchFamily="50" charset="-128"/>
                <a:ea typeface="メイリオ" pitchFamily="50" charset="-128"/>
              </a:rPr>
              <a:t>本の直線を図示すると</a:t>
            </a:r>
            <a:r>
              <a:rPr lang="en-US" altLang="ja-JP" sz="2800" dirty="0" smtClean="0">
                <a:solidFill>
                  <a:schemeClr val="tx2"/>
                </a:solidFill>
                <a:latin typeface="メイリオ" pitchFamily="50" charset="-128"/>
                <a:ea typeface="メイリオ" pitchFamily="50" charset="-128"/>
              </a:rPr>
              <a:t>…</a:t>
            </a:r>
          </a:p>
          <a:p>
            <a:endParaRPr lang="en-US" altLang="ja-JP" sz="2800" dirty="0" smtClean="0">
              <a:solidFill>
                <a:schemeClr val="tx2"/>
              </a:solidFill>
              <a:latin typeface="メイリオ" pitchFamily="50" charset="-128"/>
              <a:ea typeface="メイリオ" pitchFamily="50" charset="-128"/>
            </a:endParaRPr>
          </a:p>
        </p:txBody>
      </p:sp>
      <p:pic>
        <p:nvPicPr>
          <p:cNvPr id="4098" name="Picture 2"/>
          <p:cNvPicPr>
            <a:picLocks noChangeAspect="1" noChangeArrowheads="1"/>
          </p:cNvPicPr>
          <p:nvPr/>
        </p:nvPicPr>
        <p:blipFill>
          <a:blip r:embed="rId2" cstate="print"/>
          <a:srcRect/>
          <a:stretch>
            <a:fillRect/>
          </a:stretch>
        </p:blipFill>
        <p:spPr bwMode="auto">
          <a:xfrm>
            <a:off x="395536" y="2584505"/>
            <a:ext cx="8316416" cy="916503"/>
          </a:xfrm>
          <a:prstGeom prst="rect">
            <a:avLst/>
          </a:prstGeom>
          <a:noFill/>
          <a:ln w="9525">
            <a:noFill/>
            <a:miter lim="800000"/>
            <a:headEnd/>
            <a:tailEnd/>
          </a:ln>
        </p:spPr>
      </p:pic>
      <p:sp>
        <p:nvSpPr>
          <p:cNvPr id="7" name="角丸四角形 6"/>
          <p:cNvSpPr/>
          <p:nvPr/>
        </p:nvSpPr>
        <p:spPr>
          <a:xfrm>
            <a:off x="5652120" y="2636912"/>
            <a:ext cx="3096344" cy="792088"/>
          </a:xfrm>
          <a:prstGeom prst="roundRect">
            <a:avLst/>
          </a:prstGeom>
          <a:noFill/>
          <a:ln w="317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099" name="Picture 3"/>
          <p:cNvPicPr>
            <a:picLocks noChangeAspect="1" noChangeArrowheads="1"/>
          </p:cNvPicPr>
          <p:nvPr/>
        </p:nvPicPr>
        <p:blipFill>
          <a:blip r:embed="rId3" cstate="print"/>
          <a:srcRect/>
          <a:stretch>
            <a:fillRect/>
          </a:stretch>
        </p:blipFill>
        <p:spPr bwMode="auto">
          <a:xfrm>
            <a:off x="327274" y="4221088"/>
            <a:ext cx="8475130" cy="864096"/>
          </a:xfrm>
          <a:prstGeom prst="rect">
            <a:avLst/>
          </a:prstGeom>
          <a:noFill/>
          <a:ln w="9525">
            <a:noFill/>
            <a:miter lim="800000"/>
            <a:headEnd/>
            <a:tailEnd/>
          </a:ln>
        </p:spPr>
      </p:pic>
      <p:sp>
        <p:nvSpPr>
          <p:cNvPr id="9" name="角丸四角形 8"/>
          <p:cNvSpPr/>
          <p:nvPr/>
        </p:nvSpPr>
        <p:spPr>
          <a:xfrm>
            <a:off x="5724128" y="4293096"/>
            <a:ext cx="3096344" cy="792088"/>
          </a:xfrm>
          <a:prstGeom prst="roundRect">
            <a:avLst/>
          </a:prstGeom>
          <a:noFill/>
          <a:ln w="3175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7952" y="228600"/>
            <a:ext cx="8514528" cy="990600"/>
          </a:xfrm>
        </p:spPr>
        <p:txBody>
          <a:bodyPr>
            <a:normAutofit/>
          </a:bodyPr>
          <a:lstStyle/>
          <a:p>
            <a:r>
              <a:rPr lang="ja-JP" altLang="en-US" dirty="0" smtClean="0">
                <a:latin typeface="メイリオ" pitchFamily="50" charset="-128"/>
                <a:ea typeface="メイリオ" pitchFamily="50" charset="-128"/>
              </a:rPr>
              <a:t>感度分析　図示による理解</a:t>
            </a:r>
            <a:endParaRPr kumimoji="1" lang="ja-JP" altLang="en-US" dirty="0">
              <a:latin typeface="メイリオ" pitchFamily="50" charset="-128"/>
              <a:ea typeface="メイリオ" pitchFamily="50" charset="-128"/>
            </a:endParaRPr>
          </a:p>
        </p:txBody>
      </p:sp>
      <p:cxnSp>
        <p:nvCxnSpPr>
          <p:cNvPr id="11" name="直線矢印コネクタ 10"/>
          <p:cNvCxnSpPr/>
          <p:nvPr/>
        </p:nvCxnSpPr>
        <p:spPr>
          <a:xfrm>
            <a:off x="2195736" y="6125234"/>
            <a:ext cx="4680520" cy="0"/>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flipV="1">
            <a:off x="2195736" y="2740858"/>
            <a:ext cx="0" cy="3384376"/>
          </a:xfrm>
          <a:prstGeom prst="straightConnector1">
            <a:avLst/>
          </a:prstGeom>
          <a:ln w="19050">
            <a:solidFill>
              <a:schemeClr val="tx2"/>
            </a:solidFill>
            <a:tailEnd type="arrow" w="lg" len="lg"/>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1331640" y="3820978"/>
            <a:ext cx="504056" cy="1015663"/>
          </a:xfrm>
          <a:prstGeom prst="rect">
            <a:avLst/>
          </a:prstGeom>
          <a:noFill/>
        </p:spPr>
        <p:txBody>
          <a:bodyPr wrap="square" rtlCol="0">
            <a:spAutoFit/>
          </a:bodyPr>
          <a:lstStyle/>
          <a:p>
            <a:r>
              <a:rPr kumimoji="1" lang="ja-JP" altLang="en-US" sz="2000" dirty="0" smtClean="0">
                <a:solidFill>
                  <a:schemeClr val="tx2"/>
                </a:solidFill>
                <a:latin typeface="メイリオ" pitchFamily="50" charset="-128"/>
                <a:ea typeface="メイリオ" pitchFamily="50" charset="-128"/>
              </a:rPr>
              <a:t>総合点</a:t>
            </a:r>
            <a:endParaRPr kumimoji="1" lang="ja-JP" altLang="en-US" sz="2000" dirty="0">
              <a:solidFill>
                <a:schemeClr val="tx2"/>
              </a:solidFill>
              <a:latin typeface="メイリオ" pitchFamily="50" charset="-128"/>
              <a:ea typeface="メイリオ" pitchFamily="50" charset="-128"/>
            </a:endParaRPr>
          </a:p>
        </p:txBody>
      </p:sp>
      <p:sp>
        <p:nvSpPr>
          <p:cNvPr id="17" name="テキスト ボックス 16"/>
          <p:cNvSpPr txBox="1"/>
          <p:nvPr/>
        </p:nvSpPr>
        <p:spPr>
          <a:xfrm>
            <a:off x="6660232" y="6197242"/>
            <a:ext cx="1944216" cy="400110"/>
          </a:xfrm>
          <a:prstGeom prst="rect">
            <a:avLst/>
          </a:prstGeom>
          <a:noFill/>
        </p:spPr>
        <p:txBody>
          <a:bodyPr wrap="square" rtlCol="0">
            <a:spAutoFit/>
          </a:bodyPr>
          <a:lstStyle/>
          <a:p>
            <a:r>
              <a:rPr kumimoji="1" lang="en-US" altLang="ja-JP" sz="2000" dirty="0" smtClean="0">
                <a:solidFill>
                  <a:schemeClr val="tx2"/>
                </a:solidFill>
                <a:latin typeface="メイリオ" pitchFamily="50" charset="-128"/>
                <a:ea typeface="メイリオ" pitchFamily="50" charset="-128"/>
              </a:rPr>
              <a:t>w3</a:t>
            </a:r>
            <a:r>
              <a:rPr kumimoji="1" lang="ja-JP" altLang="en-US" sz="2000" dirty="0" smtClean="0">
                <a:solidFill>
                  <a:schemeClr val="tx2"/>
                </a:solidFill>
                <a:latin typeface="メイリオ" pitchFamily="50" charset="-128"/>
                <a:ea typeface="メイリオ" pitchFamily="50" charset="-128"/>
              </a:rPr>
              <a:t>のウェイト</a:t>
            </a:r>
            <a:endParaRPr kumimoji="1" lang="ja-JP" altLang="en-US" sz="2000" dirty="0">
              <a:solidFill>
                <a:schemeClr val="tx2"/>
              </a:solidFill>
              <a:latin typeface="メイリオ" pitchFamily="50" charset="-128"/>
              <a:ea typeface="メイリオ" pitchFamily="50" charset="-128"/>
            </a:endParaRPr>
          </a:p>
        </p:txBody>
      </p:sp>
      <p:cxnSp>
        <p:nvCxnSpPr>
          <p:cNvPr id="20" name="直線コネクタ 19"/>
          <p:cNvCxnSpPr/>
          <p:nvPr/>
        </p:nvCxnSpPr>
        <p:spPr>
          <a:xfrm flipH="1">
            <a:off x="2195736" y="2812866"/>
            <a:ext cx="4032448" cy="2664296"/>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flipH="1" flipV="1">
            <a:off x="2195736" y="3532946"/>
            <a:ext cx="4032448" cy="2376264"/>
          </a:xfrm>
          <a:prstGeom prst="line">
            <a:avLst/>
          </a:prstGeom>
          <a:ln w="5715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4" name="直線コネクタ 33"/>
          <p:cNvCxnSpPr/>
          <p:nvPr/>
        </p:nvCxnSpPr>
        <p:spPr>
          <a:xfrm>
            <a:off x="6228184" y="2812866"/>
            <a:ext cx="0" cy="3312368"/>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flipH="1">
            <a:off x="2195736" y="5117122"/>
            <a:ext cx="4032448" cy="72008"/>
          </a:xfrm>
          <a:prstGeom prst="line">
            <a:avLst/>
          </a:prstGeom>
          <a:ln w="57150">
            <a:solidFill>
              <a:srgbClr val="008000"/>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6084168" y="6157172"/>
            <a:ext cx="360040" cy="400110"/>
          </a:xfrm>
          <a:prstGeom prst="rect">
            <a:avLst/>
          </a:prstGeom>
          <a:noFill/>
        </p:spPr>
        <p:txBody>
          <a:bodyPr wrap="square" rtlCol="0">
            <a:spAutoFit/>
          </a:bodyPr>
          <a:lstStyle/>
          <a:p>
            <a:r>
              <a:rPr kumimoji="1" lang="en-US" altLang="ja-JP" sz="2000" dirty="0" smtClean="0">
                <a:solidFill>
                  <a:schemeClr val="tx2"/>
                </a:solidFill>
                <a:latin typeface="メイリオ" pitchFamily="50" charset="-128"/>
                <a:ea typeface="メイリオ" pitchFamily="50" charset="-128"/>
              </a:rPr>
              <a:t>1</a:t>
            </a:r>
            <a:endParaRPr kumimoji="1" lang="ja-JP" altLang="en-US" sz="2000" dirty="0">
              <a:solidFill>
                <a:schemeClr val="tx2"/>
              </a:solidFill>
              <a:latin typeface="メイリオ" pitchFamily="50" charset="-128"/>
              <a:ea typeface="メイリオ" pitchFamily="50" charset="-128"/>
            </a:endParaRPr>
          </a:p>
        </p:txBody>
      </p:sp>
      <p:sp>
        <p:nvSpPr>
          <p:cNvPr id="40" name="テキスト ボックス 39"/>
          <p:cNvSpPr txBox="1"/>
          <p:nvPr/>
        </p:nvSpPr>
        <p:spPr>
          <a:xfrm>
            <a:off x="2051720" y="6157172"/>
            <a:ext cx="360040" cy="400110"/>
          </a:xfrm>
          <a:prstGeom prst="rect">
            <a:avLst/>
          </a:prstGeom>
          <a:noFill/>
        </p:spPr>
        <p:txBody>
          <a:bodyPr wrap="square" rtlCol="0">
            <a:spAutoFit/>
          </a:bodyPr>
          <a:lstStyle/>
          <a:p>
            <a:r>
              <a:rPr kumimoji="1" lang="en-US" altLang="ja-JP" sz="2000" dirty="0" smtClean="0">
                <a:solidFill>
                  <a:schemeClr val="tx2"/>
                </a:solidFill>
                <a:latin typeface="メイリオ" pitchFamily="50" charset="-128"/>
                <a:ea typeface="メイリオ" pitchFamily="50" charset="-128"/>
              </a:rPr>
              <a:t>0</a:t>
            </a:r>
            <a:endParaRPr kumimoji="1" lang="ja-JP" altLang="en-US" sz="2000" dirty="0">
              <a:solidFill>
                <a:schemeClr val="tx2"/>
              </a:solidFill>
              <a:latin typeface="メイリオ" pitchFamily="50" charset="-128"/>
              <a:ea typeface="メイリオ" pitchFamily="50" charset="-128"/>
            </a:endParaRPr>
          </a:p>
        </p:txBody>
      </p:sp>
      <p:cxnSp>
        <p:nvCxnSpPr>
          <p:cNvPr id="44" name="直線コネクタ 43"/>
          <p:cNvCxnSpPr/>
          <p:nvPr/>
        </p:nvCxnSpPr>
        <p:spPr>
          <a:xfrm>
            <a:off x="2483768" y="2812866"/>
            <a:ext cx="0" cy="3312368"/>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p:nvPr/>
        </p:nvCxnSpPr>
        <p:spPr>
          <a:xfrm flipH="1">
            <a:off x="2555776" y="3100898"/>
            <a:ext cx="504056" cy="504056"/>
          </a:xfrm>
          <a:prstGeom prst="straightConnector1">
            <a:avLst/>
          </a:prstGeom>
          <a:ln w="254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48" name="テキスト ボックス 47"/>
          <p:cNvSpPr txBox="1"/>
          <p:nvPr/>
        </p:nvSpPr>
        <p:spPr>
          <a:xfrm>
            <a:off x="2348136" y="6157172"/>
            <a:ext cx="783704" cy="400110"/>
          </a:xfrm>
          <a:prstGeom prst="rect">
            <a:avLst/>
          </a:prstGeom>
          <a:noFill/>
        </p:spPr>
        <p:txBody>
          <a:bodyPr wrap="square" rtlCol="0">
            <a:spAutoFit/>
          </a:bodyPr>
          <a:lstStyle/>
          <a:p>
            <a:r>
              <a:rPr lang="en-US" altLang="ja-JP" sz="2000" dirty="0" smtClean="0">
                <a:solidFill>
                  <a:schemeClr val="tx2"/>
                </a:solidFill>
                <a:latin typeface="メイリオ" pitchFamily="50" charset="-128"/>
                <a:ea typeface="メイリオ" pitchFamily="50" charset="-128"/>
              </a:rPr>
              <a:t>0.07</a:t>
            </a:r>
            <a:endParaRPr kumimoji="1" lang="ja-JP" altLang="en-US" sz="2000" dirty="0">
              <a:solidFill>
                <a:schemeClr val="tx2"/>
              </a:solidFill>
              <a:latin typeface="メイリオ" pitchFamily="50" charset="-128"/>
              <a:ea typeface="メイリオ" pitchFamily="50" charset="-128"/>
            </a:endParaRPr>
          </a:p>
        </p:txBody>
      </p:sp>
      <p:sp>
        <p:nvSpPr>
          <p:cNvPr id="49" name="テキスト ボックス 48"/>
          <p:cNvSpPr txBox="1"/>
          <p:nvPr/>
        </p:nvSpPr>
        <p:spPr>
          <a:xfrm>
            <a:off x="2915816" y="2783249"/>
            <a:ext cx="864096" cy="461665"/>
          </a:xfrm>
          <a:prstGeom prst="rect">
            <a:avLst/>
          </a:prstGeom>
          <a:noFill/>
        </p:spPr>
        <p:txBody>
          <a:bodyPr wrap="square" rtlCol="0">
            <a:spAutoFit/>
          </a:bodyPr>
          <a:lstStyle/>
          <a:p>
            <a:pPr algn="ctr"/>
            <a:r>
              <a:rPr kumimoji="1" lang="ja-JP" altLang="en-US" sz="2400" dirty="0" smtClean="0">
                <a:solidFill>
                  <a:schemeClr val="tx2"/>
                </a:solidFill>
                <a:latin typeface="メイリオ" pitchFamily="50" charset="-128"/>
                <a:ea typeface="メイリオ" pitchFamily="50" charset="-128"/>
              </a:rPr>
              <a:t>現状</a:t>
            </a:r>
            <a:endParaRPr kumimoji="1" lang="ja-JP" altLang="en-US" sz="2400" dirty="0">
              <a:solidFill>
                <a:schemeClr val="tx2"/>
              </a:solidFill>
              <a:latin typeface="メイリオ" pitchFamily="50" charset="-128"/>
              <a:ea typeface="メイリオ" pitchFamily="50" charset="-128"/>
            </a:endParaRPr>
          </a:p>
        </p:txBody>
      </p:sp>
      <p:cxnSp>
        <p:nvCxnSpPr>
          <p:cNvPr id="50" name="直線コネクタ 49"/>
          <p:cNvCxnSpPr/>
          <p:nvPr/>
        </p:nvCxnSpPr>
        <p:spPr>
          <a:xfrm>
            <a:off x="3707904" y="1628800"/>
            <a:ext cx="0" cy="4496434"/>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53" name="テキスト ボックス 52"/>
          <p:cNvSpPr txBox="1"/>
          <p:nvPr/>
        </p:nvSpPr>
        <p:spPr>
          <a:xfrm>
            <a:off x="1043608" y="1700808"/>
            <a:ext cx="2520280" cy="461665"/>
          </a:xfrm>
          <a:prstGeom prst="rect">
            <a:avLst/>
          </a:prstGeom>
          <a:noFill/>
          <a:ln w="31750">
            <a:solidFill>
              <a:srgbClr val="7030A0"/>
            </a:solidFill>
          </a:ln>
        </p:spPr>
        <p:txBody>
          <a:bodyPr wrap="square" rtlCol="0">
            <a:spAutoFit/>
          </a:bodyPr>
          <a:lstStyle/>
          <a:p>
            <a:pPr algn="ctr"/>
            <a:r>
              <a:rPr kumimoji="1" lang="ja-JP" altLang="en-US" sz="2400" dirty="0" smtClean="0">
                <a:solidFill>
                  <a:schemeClr val="tx2"/>
                </a:solidFill>
                <a:latin typeface="メイリオ" pitchFamily="50" charset="-128"/>
                <a:ea typeface="メイリオ" pitchFamily="50" charset="-128"/>
              </a:rPr>
              <a:t>ニッサンを購入</a:t>
            </a:r>
            <a:endParaRPr kumimoji="1" lang="ja-JP" altLang="en-US" sz="2400" dirty="0">
              <a:solidFill>
                <a:schemeClr val="tx2"/>
              </a:solidFill>
              <a:latin typeface="メイリオ" pitchFamily="50" charset="-128"/>
              <a:ea typeface="メイリオ" pitchFamily="50" charset="-128"/>
            </a:endParaRPr>
          </a:p>
        </p:txBody>
      </p:sp>
      <p:sp>
        <p:nvSpPr>
          <p:cNvPr id="54" name="テキスト ボックス 53"/>
          <p:cNvSpPr txBox="1"/>
          <p:nvPr/>
        </p:nvSpPr>
        <p:spPr>
          <a:xfrm>
            <a:off x="3995936" y="1700808"/>
            <a:ext cx="2016224" cy="461665"/>
          </a:xfrm>
          <a:prstGeom prst="rect">
            <a:avLst/>
          </a:prstGeom>
          <a:noFill/>
          <a:ln w="31750">
            <a:solidFill>
              <a:srgbClr val="C00000"/>
            </a:solidFill>
          </a:ln>
        </p:spPr>
        <p:txBody>
          <a:bodyPr wrap="square" rtlCol="0">
            <a:spAutoFit/>
          </a:bodyPr>
          <a:lstStyle/>
          <a:p>
            <a:pPr algn="ctr"/>
            <a:r>
              <a:rPr kumimoji="1" lang="ja-JP" altLang="en-US" sz="2400" dirty="0" smtClean="0">
                <a:solidFill>
                  <a:schemeClr val="tx2"/>
                </a:solidFill>
                <a:latin typeface="メイリオ" pitchFamily="50" charset="-128"/>
                <a:ea typeface="メイリオ" pitchFamily="50" charset="-128"/>
              </a:rPr>
              <a:t>トヨタを購入</a:t>
            </a:r>
            <a:endParaRPr kumimoji="1" lang="ja-JP" altLang="en-US" sz="2400" dirty="0">
              <a:solidFill>
                <a:schemeClr val="tx2"/>
              </a:solidFill>
              <a:latin typeface="メイリオ" pitchFamily="50" charset="-128"/>
              <a:ea typeface="メイリオ" pitchFamily="50" charset="-128"/>
            </a:endParaRPr>
          </a:p>
        </p:txBody>
      </p:sp>
      <p:cxnSp>
        <p:nvCxnSpPr>
          <p:cNvPr id="57" name="直線矢印コネクタ 56"/>
          <p:cNvCxnSpPr/>
          <p:nvPr/>
        </p:nvCxnSpPr>
        <p:spPr>
          <a:xfrm>
            <a:off x="3779912" y="2348880"/>
            <a:ext cx="2448272" cy="0"/>
          </a:xfrm>
          <a:prstGeom prst="straightConnector1">
            <a:avLst/>
          </a:prstGeom>
          <a:ln w="127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flipH="1">
            <a:off x="2195736" y="2348880"/>
            <a:ext cx="1440160" cy="0"/>
          </a:xfrm>
          <a:prstGeom prst="straightConnector1">
            <a:avLst/>
          </a:prstGeom>
          <a:ln w="12700">
            <a:solidFill>
              <a:srgbClr val="7030A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7952" y="228600"/>
            <a:ext cx="8514528" cy="990600"/>
          </a:xfrm>
        </p:spPr>
        <p:txBody>
          <a:bodyPr>
            <a:normAutofit fontScale="90000"/>
          </a:bodyPr>
          <a:lstStyle/>
          <a:p>
            <a:r>
              <a:rPr kumimoji="1" lang="ja-JP" altLang="en-US" dirty="0" smtClean="0">
                <a:latin typeface="メイリオ" pitchFamily="50" charset="-128"/>
                <a:ea typeface="メイリオ" pitchFamily="50" charset="-128"/>
              </a:rPr>
              <a:t>階層的意思決定法の応用はたくさん</a:t>
            </a:r>
            <a:endParaRPr kumimoji="1" lang="ja-JP" altLang="en-US" dirty="0">
              <a:latin typeface="メイリオ" pitchFamily="50" charset="-128"/>
              <a:ea typeface="メイリオ" pitchFamily="50" charset="-128"/>
            </a:endParaRPr>
          </a:p>
        </p:txBody>
      </p:sp>
      <p:sp>
        <p:nvSpPr>
          <p:cNvPr id="16" name="コンテンツ プレースホルダ 15"/>
          <p:cNvSpPr>
            <a:spLocks noGrp="1"/>
          </p:cNvSpPr>
          <p:nvPr>
            <p:ph sz="quarter" idx="1"/>
          </p:nvPr>
        </p:nvSpPr>
        <p:spPr>
          <a:xfrm>
            <a:off x="323528" y="1772816"/>
            <a:ext cx="8496944" cy="4896544"/>
          </a:xfrm>
        </p:spPr>
        <p:txBody>
          <a:bodyPr>
            <a:normAutofit/>
          </a:bodyPr>
          <a:lstStyle/>
          <a:p>
            <a:r>
              <a:rPr lang="ja-JP" altLang="en-US" sz="2800" dirty="0" smtClean="0">
                <a:solidFill>
                  <a:schemeClr val="tx2"/>
                </a:solidFill>
                <a:latin typeface="メイリオ" pitchFamily="50" charset="-128"/>
                <a:ea typeface="メイリオ" pitchFamily="50" charset="-128"/>
              </a:rPr>
              <a:t>新店舗の立地計画</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地域内交通システムの策定</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新製品開発における設計案の評価</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設備更新の経済性分析</a:t>
            </a: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優先順位</a:t>
            </a:r>
            <a:r>
              <a:rPr lang="en-US" altLang="ja-JP" sz="2800" dirty="0" smtClean="0">
                <a:solidFill>
                  <a:schemeClr val="tx2"/>
                </a:solidFill>
                <a:latin typeface="メイリオ" pitchFamily="50" charset="-128"/>
                <a:ea typeface="メイリオ" pitchFamily="50" charset="-128"/>
              </a:rPr>
              <a:t>)</a:t>
            </a:r>
            <a:r>
              <a:rPr lang="ja-JP" altLang="en-US" sz="2800" dirty="0" err="1"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などなど</a:t>
            </a:r>
            <a:endParaRPr lang="en-US" altLang="ja-JP" sz="2800" dirty="0" smtClean="0">
              <a:solidFill>
                <a:schemeClr val="tx2"/>
              </a:solidFill>
              <a:latin typeface="メイリオ" pitchFamily="50" charset="-128"/>
              <a:ea typeface="メイリオ" pitchFamily="50" charset="-128"/>
            </a:endParaRPr>
          </a:p>
          <a:p>
            <a:endParaRPr lang="en-US" altLang="ja-JP" sz="600" dirty="0" smtClean="0">
              <a:solidFill>
                <a:schemeClr val="tx2"/>
              </a:solidFill>
              <a:latin typeface="メイリオ" pitchFamily="50" charset="-128"/>
              <a:ea typeface="メイリオ" pitchFamily="50" charset="-128"/>
            </a:endParaRPr>
          </a:p>
          <a:p>
            <a:pPr>
              <a:buNone/>
            </a:pPr>
            <a:r>
              <a:rPr lang="en-US" altLang="ja-JP" sz="2800" dirty="0" smtClean="0">
                <a:solidFill>
                  <a:schemeClr val="tx2"/>
                </a:solidFill>
                <a:latin typeface="メイリオ" pitchFamily="50" charset="-128"/>
                <a:ea typeface="メイリオ" pitchFamily="50" charset="-128"/>
              </a:rPr>
              <a:t>(</a:t>
            </a:r>
            <a:r>
              <a:rPr lang="ja-JP" altLang="en-US" sz="2800" dirty="0" smtClean="0">
                <a:solidFill>
                  <a:schemeClr val="tx2"/>
                </a:solidFill>
                <a:latin typeface="メイリオ" pitchFamily="50" charset="-128"/>
                <a:ea typeface="メイリオ" pitchFamily="50" charset="-128"/>
              </a:rPr>
              <a:t>実際行うには</a:t>
            </a:r>
            <a:r>
              <a:rPr lang="en-US" altLang="ja-JP" sz="2800" dirty="0" smtClean="0">
                <a:solidFill>
                  <a:schemeClr val="tx2"/>
                </a:solidFill>
                <a:latin typeface="メイリオ" pitchFamily="50" charset="-128"/>
                <a:ea typeface="メイリオ" pitchFamily="50" charset="-128"/>
              </a:rPr>
              <a:t>)</a:t>
            </a:r>
          </a:p>
          <a:p>
            <a:r>
              <a:rPr lang="ja-JP" altLang="en-US" sz="2800" dirty="0" smtClean="0">
                <a:solidFill>
                  <a:schemeClr val="tx2"/>
                </a:solidFill>
                <a:latin typeface="メイリオ" pitchFamily="50" charset="-128"/>
                <a:ea typeface="メイリオ" pitchFamily="50" charset="-128"/>
              </a:rPr>
              <a:t>テーマ探し</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代替案の選定</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評価基準の洗い出し，分類整理，階層化</a:t>
            </a:r>
            <a:endParaRPr lang="en-US" altLang="ja-JP" sz="2800" dirty="0" smtClean="0">
              <a:solidFill>
                <a:schemeClr val="tx2"/>
              </a:solidFill>
              <a:latin typeface="メイリオ" pitchFamily="50" charset="-128"/>
              <a:ea typeface="メイリオ" pitchFamily="50" charset="-128"/>
            </a:endParaRPr>
          </a:p>
          <a:p>
            <a:r>
              <a:rPr lang="ja-JP" altLang="en-US" sz="2800" dirty="0" smtClean="0">
                <a:solidFill>
                  <a:schemeClr val="tx2"/>
                </a:solidFill>
                <a:latin typeface="メイリオ" pitchFamily="50" charset="-128"/>
                <a:ea typeface="メイリオ" pitchFamily="50" charset="-128"/>
              </a:rPr>
              <a:t>データ集め，などなど</a:t>
            </a:r>
            <a:endParaRPr lang="en-US" altLang="ja-JP" sz="28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latin typeface="メイリオ" pitchFamily="50" charset="-128"/>
                <a:ea typeface="メイリオ" pitchFamily="50" charset="-128"/>
              </a:rPr>
              <a:t>これ重要ですよね</a:t>
            </a:r>
            <a:r>
              <a:rPr kumimoji="1" lang="ja-JP" altLang="en-US" dirty="0" smtClean="0">
                <a:latin typeface="メイリオ" pitchFamily="50" charset="-128"/>
                <a:ea typeface="メイリオ" pitchFamily="50" charset="-128"/>
              </a:rPr>
              <a:t>？</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495800"/>
          </a:xfrm>
        </p:spPr>
        <p:txBody>
          <a:bodyPr/>
          <a:lstStyle/>
          <a:p>
            <a:pPr>
              <a:buNone/>
            </a:pPr>
            <a:r>
              <a:rPr kumimoji="1" lang="ja-JP" altLang="en-US" u="sng" dirty="0" smtClean="0">
                <a:solidFill>
                  <a:schemeClr val="tx2"/>
                </a:solidFill>
                <a:latin typeface="メイリオ" pitchFamily="50" charset="-128"/>
                <a:ea typeface="メイリオ" pitchFamily="50" charset="-128"/>
              </a:rPr>
              <a:t>例：研究室選び</a:t>
            </a:r>
            <a:endParaRPr kumimoji="1" lang="en-US" altLang="ja-JP" u="sng"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ゼミの研究内容</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ゼミの雰囲気</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ゼミの楽さ・厳しさ</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先輩がたくさんいる方がよい？</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就職に有利？不利？</a:t>
            </a:r>
            <a:endParaRPr lang="en-US" altLang="ja-JP" dirty="0" smtClean="0">
              <a:solidFill>
                <a:schemeClr val="tx2"/>
              </a:solidFill>
              <a:latin typeface="メイリオ" pitchFamily="50" charset="-128"/>
              <a:ea typeface="メイリオ" pitchFamily="50" charset="-128"/>
            </a:endParaRPr>
          </a:p>
          <a:p>
            <a:r>
              <a:rPr lang="ja-JP" altLang="en-US" dirty="0" smtClean="0">
                <a:solidFill>
                  <a:schemeClr val="tx2"/>
                </a:solidFill>
                <a:latin typeface="メイリオ" pitchFamily="50" charset="-128"/>
                <a:ea typeface="メイリオ" pitchFamily="50" charset="-128"/>
              </a:rPr>
              <a:t>先生が優しい？厳しい？</a:t>
            </a:r>
            <a:endParaRPr lang="en-US" altLang="ja-JP" dirty="0" smtClean="0">
              <a:solidFill>
                <a:schemeClr val="tx2"/>
              </a:solidFill>
              <a:latin typeface="メイリオ" pitchFamily="50" charset="-128"/>
              <a:ea typeface="メイリオ" pitchFamily="50" charset="-128"/>
            </a:endParaRPr>
          </a:p>
          <a:p>
            <a:endParaRPr lang="en-US" altLang="ja-JP" dirty="0" smtClean="0">
              <a:solidFill>
                <a:schemeClr val="tx2"/>
              </a:solidFill>
              <a:latin typeface="メイリオ" pitchFamily="50" charset="-128"/>
              <a:ea typeface="メイリオ" pitchFamily="50" charset="-128"/>
            </a:endParaRPr>
          </a:p>
        </p:txBody>
      </p:sp>
      <p:sp>
        <p:nvSpPr>
          <p:cNvPr id="4" name="テキスト ボックス 3"/>
          <p:cNvSpPr txBox="1"/>
          <p:nvPr/>
        </p:nvSpPr>
        <p:spPr>
          <a:xfrm>
            <a:off x="467544" y="5661248"/>
            <a:ext cx="8208912" cy="954107"/>
          </a:xfrm>
          <a:prstGeom prst="rect">
            <a:avLst/>
          </a:prstGeom>
          <a:noFill/>
          <a:ln w="25400">
            <a:solidFill>
              <a:srgbClr val="C00000"/>
            </a:solidFill>
          </a:ln>
        </p:spPr>
        <p:txBody>
          <a:bodyPr wrap="square" rtlCol="0">
            <a:spAutoFit/>
          </a:bodyPr>
          <a:lstStyle/>
          <a:p>
            <a:r>
              <a:rPr kumimoji="1" lang="ja-JP" altLang="en-US" sz="2800" dirty="0" smtClean="0">
                <a:solidFill>
                  <a:schemeClr val="tx2"/>
                </a:solidFill>
                <a:latin typeface="メイリオ" pitchFamily="50" charset="-128"/>
                <a:ea typeface="メイリオ" pitchFamily="50" charset="-128"/>
              </a:rPr>
              <a:t>このようにたくさんの基準をもとに，候補者の中からベストなものを見つける方法を考えたい！</a:t>
            </a:r>
            <a:endParaRPr kumimoji="1" lang="ja-JP" altLang="en-US" sz="2800" dirty="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今日の講義</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467544" y="1772816"/>
            <a:ext cx="8424936" cy="4824536"/>
          </a:xfrm>
        </p:spPr>
        <p:txBody>
          <a:bodyPr>
            <a:normAutofit/>
          </a:bodyPr>
          <a:lstStyle/>
          <a:p>
            <a:r>
              <a:rPr lang="ja-JP" altLang="en-US" sz="3000" dirty="0" smtClean="0">
                <a:solidFill>
                  <a:schemeClr val="tx2"/>
                </a:solidFill>
                <a:latin typeface="メイリオ" pitchFamily="50" charset="-128"/>
                <a:ea typeface="メイリオ" pitchFamily="50" charset="-128"/>
              </a:rPr>
              <a:t>評価基準が複数ある場合の意思決定法</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数量化意思決定法</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階層図</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一対比較</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総合評価</a:t>
            </a:r>
            <a:endParaRPr lang="en-US" altLang="ja-JP" sz="3000" dirty="0" smtClean="0">
              <a:solidFill>
                <a:schemeClr val="tx2"/>
              </a:solidFill>
              <a:latin typeface="メイリオ" pitchFamily="50" charset="-128"/>
              <a:ea typeface="メイリオ" pitchFamily="50" charset="-128"/>
            </a:endParaRPr>
          </a:p>
          <a:p>
            <a:endParaRPr lang="en-US" altLang="ja-JP" sz="12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一対比較の整合性</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評価基準の階層化</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感度分析</a:t>
            </a:r>
            <a:endParaRPr lang="en-US" altLang="ja-JP" sz="3000" dirty="0" smtClean="0">
              <a:solidFill>
                <a:schemeClr val="tx2"/>
              </a:solidFill>
              <a:latin typeface="メイリオ" pitchFamily="50" charset="-128"/>
              <a:ea typeface="メイリオ" pitchFamily="50"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latin typeface="メイリオ" pitchFamily="50" charset="-128"/>
                <a:ea typeface="メイリオ" pitchFamily="50" charset="-128"/>
              </a:rPr>
              <a:t>評価基準が複数ある場合</a:t>
            </a:r>
            <a:endParaRPr kumimoji="1" lang="ja-JP" altLang="en-US" dirty="0">
              <a:latin typeface="メイリオ" pitchFamily="50" charset="-128"/>
              <a:ea typeface="メイリオ" pitchFamily="50" charset="-128"/>
            </a:endParaRPr>
          </a:p>
        </p:txBody>
      </p:sp>
      <p:sp>
        <p:nvSpPr>
          <p:cNvPr id="3" name="コンテンツ プレースホルダ 2"/>
          <p:cNvSpPr>
            <a:spLocks noGrp="1"/>
          </p:cNvSpPr>
          <p:nvPr>
            <p:ph sz="quarter" idx="1"/>
          </p:nvPr>
        </p:nvSpPr>
        <p:spPr>
          <a:xfrm>
            <a:off x="323528" y="1772816"/>
            <a:ext cx="8568952" cy="4495800"/>
          </a:xfrm>
        </p:spPr>
        <p:txBody>
          <a:bodyPr>
            <a:normAutofit/>
          </a:bodyPr>
          <a:lstStyle/>
          <a:p>
            <a:pPr>
              <a:buNone/>
            </a:pPr>
            <a:r>
              <a:rPr lang="en-US" altLang="ja-JP" sz="3000" u="sng" dirty="0" smtClean="0">
                <a:solidFill>
                  <a:schemeClr val="tx2"/>
                </a:solidFill>
                <a:latin typeface="メイリオ" pitchFamily="50" charset="-128"/>
                <a:ea typeface="メイリオ" pitchFamily="50" charset="-128"/>
              </a:rPr>
              <a:t>Q:</a:t>
            </a:r>
            <a:r>
              <a:rPr lang="ja-JP" altLang="en-US" sz="3000" u="sng" dirty="0" smtClean="0">
                <a:solidFill>
                  <a:schemeClr val="tx2"/>
                </a:solidFill>
                <a:latin typeface="メイリオ" pitchFamily="50" charset="-128"/>
                <a:ea typeface="メイリオ" pitchFamily="50" charset="-128"/>
              </a:rPr>
              <a:t>どうやってベストなものを選ぶ？</a:t>
            </a:r>
            <a:endParaRPr lang="en-US" altLang="ja-JP" sz="3000" u="sng"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最も重視する基準で選ぶ</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くじ引きで選ぶ</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最初にピーン！ときたもので選ぶ</a:t>
            </a:r>
            <a:endParaRPr lang="en-US" altLang="ja-JP" sz="3000" dirty="0" smtClean="0">
              <a:solidFill>
                <a:schemeClr val="tx2"/>
              </a:solidFill>
              <a:latin typeface="メイリオ" pitchFamily="50" charset="-128"/>
              <a:ea typeface="メイリオ" pitchFamily="50" charset="-128"/>
            </a:endParaRPr>
          </a:p>
          <a:p>
            <a:r>
              <a:rPr lang="en-US" altLang="ja-JP" sz="3000" dirty="0" smtClean="0">
                <a:solidFill>
                  <a:schemeClr val="tx2"/>
                </a:solidFill>
                <a:latin typeface="メイリオ" pitchFamily="50" charset="-128"/>
                <a:ea typeface="メイリオ" pitchFamily="50" charset="-128"/>
              </a:rPr>
              <a:t>…</a:t>
            </a:r>
          </a:p>
          <a:p>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その方法で選んだ結果に悔いはありませんか？</a:t>
            </a:r>
            <a:endParaRPr lang="en-US" altLang="ja-JP" sz="3000" dirty="0" smtClean="0">
              <a:solidFill>
                <a:schemeClr val="tx2"/>
              </a:solidFill>
              <a:latin typeface="メイリオ" pitchFamily="50" charset="-128"/>
              <a:ea typeface="メイリオ" pitchFamily="50" charset="-128"/>
            </a:endParaRPr>
          </a:p>
          <a:p>
            <a:r>
              <a:rPr lang="ja-JP" altLang="en-US" sz="3000" dirty="0" smtClean="0">
                <a:solidFill>
                  <a:schemeClr val="tx2"/>
                </a:solidFill>
                <a:latin typeface="メイリオ" pitchFamily="50" charset="-128"/>
                <a:ea typeface="メイリオ" pitchFamily="50" charset="-128"/>
              </a:rPr>
              <a:t>もう少しちゃんと考えて決めませんか？</a:t>
            </a:r>
            <a:endParaRPr lang="en-US" altLang="ja-JP" sz="3000" dirty="0" smtClean="0">
              <a:solidFill>
                <a:schemeClr val="tx2"/>
              </a:solidFill>
              <a:latin typeface="メイリオ" pitchFamily="50" charset="-128"/>
              <a:ea typeface="メイリオ" pitchFamily="50" charset="-128"/>
            </a:endParaRPr>
          </a:p>
        </p:txBody>
      </p:sp>
      <p:sp>
        <p:nvSpPr>
          <p:cNvPr id="4" name="正方形/長方形 3"/>
          <p:cNvSpPr/>
          <p:nvPr/>
        </p:nvSpPr>
        <p:spPr>
          <a:xfrm>
            <a:off x="7884368" y="56818"/>
            <a:ext cx="1210588" cy="707886"/>
          </a:xfrm>
          <a:prstGeom prst="rect">
            <a:avLst/>
          </a:prstGeom>
          <a:ln w="22225">
            <a:solidFill>
              <a:srgbClr val="C00000"/>
            </a:solidFill>
          </a:ln>
        </p:spPr>
        <p:txBody>
          <a:bodyPr wrap="none">
            <a:spAutoFit/>
          </a:bodyPr>
          <a:lstStyle/>
          <a:p>
            <a:r>
              <a:rPr lang="ja-JP" altLang="en-US" sz="2000" dirty="0" smtClean="0">
                <a:solidFill>
                  <a:schemeClr val="tx2"/>
                </a:solidFill>
                <a:latin typeface="メイリオ" pitchFamily="50" charset="-128"/>
                <a:ea typeface="メイリオ" pitchFamily="50" charset="-128"/>
              </a:rPr>
              <a:t>テキスト</a:t>
            </a:r>
            <a:endParaRPr lang="en-US" altLang="ja-JP" sz="2000" dirty="0" smtClean="0">
              <a:solidFill>
                <a:schemeClr val="tx2"/>
              </a:solidFill>
              <a:latin typeface="メイリオ" pitchFamily="50" charset="-128"/>
              <a:ea typeface="メイリオ" pitchFamily="50" charset="-128"/>
            </a:endParaRPr>
          </a:p>
          <a:p>
            <a:r>
              <a:rPr lang="en-US" altLang="ja-JP" sz="2000" dirty="0" smtClean="0">
                <a:solidFill>
                  <a:schemeClr val="tx2"/>
                </a:solidFill>
                <a:latin typeface="メイリオ" pitchFamily="50" charset="-128"/>
                <a:ea typeface="メイリオ" pitchFamily="50" charset="-128"/>
              </a:rPr>
              <a:t>P.143</a:t>
            </a:r>
            <a:r>
              <a:rPr lang="ja-JP" altLang="en-US" sz="2000" dirty="0" smtClean="0">
                <a:solidFill>
                  <a:schemeClr val="tx2"/>
                </a:solidFill>
                <a:latin typeface="メイリオ" pitchFamily="50" charset="-128"/>
                <a:ea typeface="メイリオ" pitchFamily="50" charset="-128"/>
              </a:rPr>
              <a:t>～</a:t>
            </a:r>
            <a:endParaRPr lang="ja-JP" altLang="en-US"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デザート">
  <a:themeElements>
    <a:clrScheme name="ユーザー定義 3">
      <a:dk1>
        <a:srgbClr val="DE6C36"/>
      </a:dk1>
      <a:lt1>
        <a:sysClr val="window" lastClr="FFFFFF"/>
      </a:lt1>
      <a:dk2>
        <a:srgbClr val="200E17"/>
      </a:dk2>
      <a:lt2>
        <a:srgbClr val="F4E7ED"/>
      </a:lt2>
      <a:accent1>
        <a:srgbClr val="FFC000"/>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デザート">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デザート">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368</TotalTime>
  <Words>2574</Words>
  <Application>Microsoft Office PowerPoint</Application>
  <PresentationFormat>画面に合わせる (4:3)</PresentationFormat>
  <Paragraphs>971</Paragraphs>
  <Slides>63</Slides>
  <Notes>1</Notes>
  <HiddenSlides>0</HiddenSlides>
  <MMClips>0</MMClips>
  <ScaleCrop>false</ScaleCrop>
  <HeadingPairs>
    <vt:vector size="4" baseType="variant">
      <vt:variant>
        <vt:lpstr>テーマ</vt:lpstr>
      </vt:variant>
      <vt:variant>
        <vt:i4>1</vt:i4>
      </vt:variant>
      <vt:variant>
        <vt:lpstr>スライド タイトル</vt:lpstr>
      </vt:variant>
      <vt:variant>
        <vt:i4>63</vt:i4>
      </vt:variant>
    </vt:vector>
  </HeadingPairs>
  <TitlesOfParts>
    <vt:vector size="64" baseType="lpstr">
      <vt:lpstr>デザート</vt:lpstr>
      <vt:lpstr>基礎オペレーションズリサーチ 第8回～階層的意思決定法(AHP)～</vt:lpstr>
      <vt:lpstr>本日習得してほしいこと！</vt:lpstr>
      <vt:lpstr>何を考えて買いましたか？</vt:lpstr>
      <vt:lpstr>何を考えて買いますか？</vt:lpstr>
      <vt:lpstr>何を考えて決めましたか？</vt:lpstr>
      <vt:lpstr>何を考えて決めますか？</vt:lpstr>
      <vt:lpstr>これ重要ですよね？</vt:lpstr>
      <vt:lpstr>今日の講義</vt:lpstr>
      <vt:lpstr>評価基準が複数ある場合</vt:lpstr>
      <vt:lpstr>パレート最適</vt:lpstr>
      <vt:lpstr>パレート最適の例</vt:lpstr>
      <vt:lpstr>評価基準が複数ある場合</vt:lpstr>
      <vt:lpstr>今日の講義</vt:lpstr>
      <vt:lpstr>数量化意思決定</vt:lpstr>
      <vt:lpstr>問題を整理し，図式化しよう！</vt:lpstr>
      <vt:lpstr>階層図に書きなおす</vt:lpstr>
      <vt:lpstr>数量化意思決定：手順1</vt:lpstr>
      <vt:lpstr>図式化したものに点数をつけると</vt:lpstr>
      <vt:lpstr>数量化意思決定：手順2</vt:lpstr>
      <vt:lpstr>図式化したものに点数をつけると</vt:lpstr>
      <vt:lpstr>数量化意思決定：手順3</vt:lpstr>
      <vt:lpstr>図でイメージをつかむ</vt:lpstr>
      <vt:lpstr>図でイメージをつかむ</vt:lpstr>
      <vt:lpstr>図でイメージをつかむ</vt:lpstr>
      <vt:lpstr>問題点がないわけではない！</vt:lpstr>
      <vt:lpstr>今日の講義</vt:lpstr>
      <vt:lpstr>一対比較はやりやすい？</vt:lpstr>
      <vt:lpstr>一対比較を数量化する</vt:lpstr>
      <vt:lpstr>一対比較表を作成しよう</vt:lpstr>
      <vt:lpstr>一対比較表を作成しよう</vt:lpstr>
      <vt:lpstr>列のウェイトを計算</vt:lpstr>
      <vt:lpstr>列のウェイトを計算</vt:lpstr>
      <vt:lpstr>別のウェイト計算法：幾何平均</vt:lpstr>
      <vt:lpstr>参考：計算の理屈</vt:lpstr>
      <vt:lpstr>参考：列からウェイトを計算すると</vt:lpstr>
      <vt:lpstr>参考：幾何平均の場合も計算すると</vt:lpstr>
      <vt:lpstr>各評価基準での一対比較表</vt:lpstr>
      <vt:lpstr>各評価基準での一対比較表</vt:lpstr>
      <vt:lpstr>各評価基準での一対比較表</vt:lpstr>
      <vt:lpstr>これまでの計算結果をまとめると…</vt:lpstr>
      <vt:lpstr>代替案の総合評価値の計算</vt:lpstr>
      <vt:lpstr>表でまとめると</vt:lpstr>
      <vt:lpstr>階層的意思決定法のまとめ</vt:lpstr>
      <vt:lpstr>今日の講義</vt:lpstr>
      <vt:lpstr>一対比較はいいけど…</vt:lpstr>
      <vt:lpstr>一対比較の整合性の検討</vt:lpstr>
      <vt:lpstr>一対比較の整合性の検討</vt:lpstr>
      <vt:lpstr>2つの行列の違いを数量化</vt:lpstr>
      <vt:lpstr>整合性の指標を作成</vt:lpstr>
      <vt:lpstr>実際に整合性を確認すると…</vt:lpstr>
      <vt:lpstr>今日の講義</vt:lpstr>
      <vt:lpstr>評価基準の決め方</vt:lpstr>
      <vt:lpstr>判断基準の整理</vt:lpstr>
      <vt:lpstr>基準の階層化</vt:lpstr>
      <vt:lpstr>今日の講義</vt:lpstr>
      <vt:lpstr>結果の信頼性と感度分析</vt:lpstr>
      <vt:lpstr>感度分析の例</vt:lpstr>
      <vt:lpstr>1つだけウェイトを変えると</vt:lpstr>
      <vt:lpstr>感度分析　どんな式が成り立つか？</vt:lpstr>
      <vt:lpstr>感度分析　どんな式が成り立つか？</vt:lpstr>
      <vt:lpstr>感度分析　どんな式が成り立つか？</vt:lpstr>
      <vt:lpstr>感度分析　図示による理解</vt:lpstr>
      <vt:lpstr>階層的意思決定法の応用はたくさん</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基礎オペレーションズリサーチ 第8回～階層的意思決定法(AHP)～</dc:title>
  <dc:creator>Hasuike</dc:creator>
  <cp:lastModifiedBy>Hasuike</cp:lastModifiedBy>
  <cp:revision>96</cp:revision>
  <dcterms:created xsi:type="dcterms:W3CDTF">2015-11-11T05:39:00Z</dcterms:created>
  <dcterms:modified xsi:type="dcterms:W3CDTF">2016-11-21T11:58:15Z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